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Lst>
  <p:sldSz cy="6858000" cx="12192000"/>
  <p:notesSz cx="6858000" cy="9144000"/>
  <p:embeddedFontLst>
    <p:embeddedFont>
      <p:font typeface="Tahoma"/>
      <p:regular r:id="rId140"/>
      <p:bold r:id="rId141"/>
    </p:embeddedFont>
    <p:embeddedFont>
      <p:font typeface="Source Sans Pro"/>
      <p:regular r:id="rId142"/>
      <p:bold r:id="rId143"/>
      <p:italic r:id="rId144"/>
      <p:boldItalic r:id="rId1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146" roundtripDataSignature="AMtx7mg5c2hVdLoQ818sD8BnVt764fyb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3334CA-6ADD-49B6-B7B5-ABEF79E31212}">
  <a:tblStyle styleId="{A03334CA-6ADD-49B6-B7B5-ABEF79E3121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538E0FA-F304-411F-9CEC-DB38DE5CAF05}" styleName="Table_1">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1745F2F-B989-41C6-952C-ED52B88E52F6}" styleName="Table_2">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43" Type="http://schemas.openxmlformats.org/officeDocument/2006/relationships/font" Target="fonts/SourceSansPro-bold.fntdata"/><Relationship Id="rId142" Type="http://schemas.openxmlformats.org/officeDocument/2006/relationships/font" Target="fonts/SourceSansPro-regular.fntdata"/><Relationship Id="rId141" Type="http://schemas.openxmlformats.org/officeDocument/2006/relationships/font" Target="fonts/Tahoma-bold.fntdata"/><Relationship Id="rId140" Type="http://schemas.openxmlformats.org/officeDocument/2006/relationships/font" Target="fonts/Tahoma-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146" Type="http://customschemas.google.com/relationships/presentationmetadata" Target="metadata"/><Relationship Id="rId7" Type="http://schemas.openxmlformats.org/officeDocument/2006/relationships/slide" Target="slides/slide1.xml"/><Relationship Id="rId145" Type="http://schemas.openxmlformats.org/officeDocument/2006/relationships/font" Target="fonts/SourceSansPro-boldItalic.fntdata"/><Relationship Id="rId8" Type="http://schemas.openxmlformats.org/officeDocument/2006/relationships/slide" Target="slides/slide2.xml"/><Relationship Id="rId144" Type="http://schemas.openxmlformats.org/officeDocument/2006/relationships/font" Target="fonts/SourceSansPro-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93" name="Google Shape;9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42" name="Google Shape;1542;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54" name="Google Shape;1554;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64" name="Google Shape;1564;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73" name="Google Shape;1573;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83" name="Google Shape;1583;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2" name="Google Shape;1592;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3" name="Google Shape;1593;p10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1594" name="Google Shape;1594;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4" name="Google Shape;1604;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5" name="Google Shape;1605;p10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1606" name="Google Shape;1606;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6" name="Google Shape;1616;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7" name="Google Shape;1617;p10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1618" name="Google Shape;1618;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0" name="Google Shape;1630;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1" name="Google Shape;1631;p10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1632" name="Google Shape;1632;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1" name="Google Shape;1641;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2" name="Google Shape;1642;p10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1643" name="Google Shape;1643;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 name="Google Shape;20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4" name="Google Shape;1654;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5" name="Google Shape;1655;p11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1656" name="Google Shape;1656;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3" name="Google Shape;1673;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4" name="Google Shape;1674;p11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1675" name="Google Shape;1675;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7" name="Google Shape;1687;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8" name="Google Shape;1688;p11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1689" name="Google Shape;1689;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9" name="Google Shape;1699;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0" name="Google Shape;1700;p11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1701" name="Google Shape;1701;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3" name="Google Shape;1713;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4" name="Google Shape;1714;p11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1715" name="Google Shape;1715;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5" name="Google Shape;1755;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6" name="Google Shape;1756;p11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1757" name="Google Shape;1757;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9" name="Google Shape;1769;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0" name="Google Shape;1770;p11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1771" name="Google Shape;1771;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7" name="Google Shape;1797;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8" name="Google Shape;1798;p11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1799" name="Google Shape;1799;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6" name="Google Shape;1816;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7" name="Google Shape;1817;p11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1818" name="Google Shape;1818;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7" name="Google Shape;1827;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8" name="Google Shape;1828;p11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1829" name="Google Shape;1829;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14" name="Google Shape;214;p1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MIT-WPU</a:t>
            </a:r>
            <a:endParaRPr b="0" i="0" sz="1200" u="none" cap="none" strike="noStrike">
              <a:solidFill>
                <a:schemeClr val="dk1"/>
              </a:solidFill>
              <a:latin typeface="Calibri"/>
              <a:ea typeface="Calibri"/>
              <a:cs typeface="Calibri"/>
              <a:sym typeface="Calibri"/>
            </a:endParaRPr>
          </a:p>
        </p:txBody>
      </p:sp>
      <p:sp>
        <p:nvSpPr>
          <p:cNvPr id="215" name="Google Shape;21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9" name="Google Shape;1839;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48" name="Google Shape;1848;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8" name="Google Shape;1858;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6" name="Google Shape;1866;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7" name="Google Shape;1867;p12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1868" name="Google Shape;1868;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7" name="Google Shape;1877;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8" name="Google Shape;1878;p12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1879" name="Google Shape;1879;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4" name="Google Shape;1904;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5" name="Google Shape;1905;p12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1906" name="Google Shape;1906;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5" name="Google Shape;1935;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6" name="Google Shape;1936;p12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1937" name="Google Shape;1937;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p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68" name="Google Shape;1968;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3" name="Google Shape;1983;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4" name="Google Shape;1984;p12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1985" name="Google Shape;1985;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p1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3" name="Google Shape;2003;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6" name="Google Shape;22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8" name="Google Shape;2018;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9" name="Google Shape;2019;p13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2020" name="Google Shape;2020;p1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p1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1" name="Google Shape;2031;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6" name="Google Shape;2046;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7" name="Google Shape;2047;p13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2048" name="Google Shape;2048;p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8" name="Google Shape;2058;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9" name="Google Shape;2059;p13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2060" name="Google Shape;2060;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Note: Asynchronous inputs on a flip-flop have control over the outputs (Q and not-Q) regardless of clock input status. These inputs are called the </a:t>
            </a:r>
            <a:r>
              <a:rPr b="1" i="0" lang="en-US" sz="1200" u="none" cap="none" strike="noStrike">
                <a:solidFill>
                  <a:schemeClr val="dk1"/>
                </a:solidFill>
                <a:latin typeface="Calibri"/>
                <a:ea typeface="Calibri"/>
                <a:cs typeface="Calibri"/>
                <a:sym typeface="Calibri"/>
              </a:rPr>
              <a:t>preset</a:t>
            </a:r>
            <a:r>
              <a:rPr b="0" i="0" lang="en-US" sz="1200" u="none" cap="none" strike="noStrike">
                <a:solidFill>
                  <a:schemeClr val="dk1"/>
                </a:solidFill>
                <a:latin typeface="Calibri"/>
                <a:ea typeface="Calibri"/>
                <a:cs typeface="Calibri"/>
                <a:sym typeface="Calibri"/>
              </a:rPr>
              <a:t> (PRE) and </a:t>
            </a:r>
            <a:r>
              <a:rPr b="1" i="0" lang="en-US" sz="1200" u="none" cap="none" strike="noStrike">
                <a:solidFill>
                  <a:schemeClr val="dk1"/>
                </a:solidFill>
                <a:latin typeface="Calibri"/>
                <a:ea typeface="Calibri"/>
                <a:cs typeface="Calibri"/>
                <a:sym typeface="Calibri"/>
              </a:rPr>
              <a:t>clear</a:t>
            </a:r>
            <a:r>
              <a:rPr b="0" i="0" lang="en-US" sz="1200" u="none" cap="none" strike="noStrike">
                <a:solidFill>
                  <a:schemeClr val="dk1"/>
                </a:solidFill>
                <a:latin typeface="Calibri"/>
                <a:ea typeface="Calibri"/>
                <a:cs typeface="Calibri"/>
                <a:sym typeface="Calibri"/>
              </a:rPr>
              <a:t> (CLR). The </a:t>
            </a:r>
            <a:r>
              <a:rPr b="1" i="0" lang="en-US" sz="1200" u="none" cap="none" strike="noStrike">
                <a:solidFill>
                  <a:schemeClr val="dk1"/>
                </a:solidFill>
                <a:latin typeface="Calibri"/>
                <a:ea typeface="Calibri"/>
                <a:cs typeface="Calibri"/>
                <a:sym typeface="Calibri"/>
              </a:rPr>
              <a:t>preset</a:t>
            </a:r>
            <a:r>
              <a:rPr b="0" i="0" lang="en-US" sz="1200" u="none" cap="none" strike="noStrike">
                <a:solidFill>
                  <a:schemeClr val="dk1"/>
                </a:solidFill>
                <a:latin typeface="Calibri"/>
                <a:ea typeface="Calibri"/>
                <a:cs typeface="Calibri"/>
                <a:sym typeface="Calibri"/>
              </a:rPr>
              <a:t> input drives the flip-flop to a set state while the </a:t>
            </a:r>
            <a:r>
              <a:rPr b="1" i="0" lang="en-US" sz="1200" u="none" cap="none" strike="noStrike">
                <a:solidFill>
                  <a:schemeClr val="dk1"/>
                </a:solidFill>
                <a:latin typeface="Calibri"/>
                <a:ea typeface="Calibri"/>
                <a:cs typeface="Calibri"/>
                <a:sym typeface="Calibri"/>
              </a:rPr>
              <a:t>clear</a:t>
            </a:r>
            <a:r>
              <a:rPr b="0" i="0" lang="en-US" sz="1200" u="none" cap="none" strike="noStrike">
                <a:solidFill>
                  <a:schemeClr val="dk1"/>
                </a:solidFill>
                <a:latin typeface="Calibri"/>
                <a:ea typeface="Calibri"/>
                <a:cs typeface="Calibri"/>
                <a:sym typeface="Calibri"/>
              </a:rPr>
              <a:t> input drives it to a reset state.</a:t>
            </a:r>
            <a:endParaRPr b="0" i="0" sz="1200" u="none" cap="none" strike="noStrike">
              <a:solidFill>
                <a:schemeClr val="dk1"/>
              </a:solidFill>
              <a:latin typeface="Calibri"/>
              <a:ea typeface="Calibri"/>
              <a:cs typeface="Calibri"/>
              <a:sym typeface="Calibri"/>
            </a:endParaRPr>
          </a:p>
        </p:txBody>
      </p:sp>
      <p:sp>
        <p:nvSpPr>
          <p:cNvPr id="237" name="Google Shape;237;p1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MIT-WPU</a:t>
            </a:r>
            <a:endParaRPr b="0" i="0" sz="1200" u="none" cap="none" strike="noStrike">
              <a:solidFill>
                <a:schemeClr val="dk1"/>
              </a:solidFill>
              <a:latin typeface="Calibri"/>
              <a:ea typeface="Calibri"/>
              <a:cs typeface="Calibri"/>
              <a:sym typeface="Calibri"/>
            </a:endParaRPr>
          </a:p>
        </p:txBody>
      </p:sp>
      <p:sp>
        <p:nvSpPr>
          <p:cNvPr id="238" name="Google Shape;23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48" name="Google Shape;24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59" name="Google Shape;259;p1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MIT-WPU</a:t>
            </a:r>
            <a:endParaRPr b="0" i="0" sz="1200" u="none" cap="none" strike="noStrike">
              <a:solidFill>
                <a:schemeClr val="dk1"/>
              </a:solidFill>
              <a:latin typeface="Calibri"/>
              <a:ea typeface="Calibri"/>
              <a:cs typeface="Calibri"/>
              <a:sym typeface="Calibri"/>
            </a:endParaRPr>
          </a:p>
        </p:txBody>
      </p:sp>
      <p:sp>
        <p:nvSpPr>
          <p:cNvPr id="260" name="Google Shape;26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72" name="Google Shape;272;p1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MIT-WPU</a:t>
            </a:r>
            <a:endParaRPr b="0" i="0" sz="1200" u="none" cap="none" strike="noStrike">
              <a:solidFill>
                <a:schemeClr val="dk1"/>
              </a:solidFill>
              <a:latin typeface="Calibri"/>
              <a:ea typeface="Calibri"/>
              <a:cs typeface="Calibri"/>
              <a:sym typeface="Calibri"/>
            </a:endParaRPr>
          </a:p>
        </p:txBody>
      </p:sp>
      <p:sp>
        <p:nvSpPr>
          <p:cNvPr id="273" name="Google Shape;27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85" name="Google Shape;285;p1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MIT-WPU</a:t>
            </a:r>
            <a:endParaRPr b="0" i="0" sz="1200" u="none" cap="none" strike="noStrike">
              <a:solidFill>
                <a:srgbClr val="000000"/>
              </a:solidFill>
              <a:latin typeface="Calibri"/>
              <a:ea typeface="Calibri"/>
              <a:cs typeface="Calibri"/>
              <a:sym typeface="Calibri"/>
            </a:endParaRPr>
          </a:p>
        </p:txBody>
      </p:sp>
      <p:sp>
        <p:nvSpPr>
          <p:cNvPr id="286" name="Google Shape;28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200"/>
              <a:buFont typeface="Calibri"/>
              <a:buNone/>
            </a:pPr>
            <a:r>
              <a:t/>
            </a:r>
            <a:endParaRPr/>
          </a:p>
        </p:txBody>
      </p:sp>
      <p:sp>
        <p:nvSpPr>
          <p:cNvPr id="297" name="Google Shape;29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102" name="Google Shape;10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200"/>
              <a:buFont typeface="Calibri"/>
              <a:buNone/>
            </a:pPr>
            <a:r>
              <a:t/>
            </a:r>
            <a:endParaRPr/>
          </a:p>
        </p:txBody>
      </p:sp>
      <p:sp>
        <p:nvSpPr>
          <p:cNvPr id="307" name="Google Shape;30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Note: Above condition Qn+1 is satisfy when  inputs are S= 0, R=0 and s=0 and r=1</a:t>
            </a:r>
            <a:endParaRPr b="0" i="0" sz="1200" u="none" cap="none" strike="noStrike">
              <a:solidFill>
                <a:schemeClr val="dk1"/>
              </a:solidFill>
              <a:latin typeface="Calibri"/>
              <a:ea typeface="Calibri"/>
              <a:cs typeface="Calibri"/>
              <a:sym typeface="Calibri"/>
            </a:endParaRPr>
          </a:p>
        </p:txBody>
      </p:sp>
      <p:sp>
        <p:nvSpPr>
          <p:cNvPr id="317" name="Google Shape;317;p2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MIT-WPU</a:t>
            </a:r>
            <a:endParaRPr sz="1200">
              <a:solidFill>
                <a:schemeClr val="dk1"/>
              </a:solidFill>
              <a:latin typeface="Calibri"/>
              <a:ea typeface="Calibri"/>
              <a:cs typeface="Calibri"/>
              <a:sym typeface="Calibri"/>
            </a:endParaRPr>
          </a:p>
        </p:txBody>
      </p:sp>
      <p:sp>
        <p:nvSpPr>
          <p:cNvPr id="318" name="Google Shape;318;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329" name="Google Shape;32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338" name="Google Shape;33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48" name="Google Shape;348;p2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MIT-WPU</a:t>
            </a:r>
            <a:endParaRPr sz="1200">
              <a:solidFill>
                <a:schemeClr val="dk1"/>
              </a:solidFill>
              <a:latin typeface="Calibri"/>
              <a:ea typeface="Calibri"/>
              <a:cs typeface="Calibri"/>
              <a:sym typeface="Calibri"/>
            </a:endParaRPr>
          </a:p>
        </p:txBody>
      </p:sp>
      <p:sp>
        <p:nvSpPr>
          <p:cNvPr id="349" name="Google Shape;34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8" name="Google Shape;35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98" name="Google Shape;398;p2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MIT-WPU</a:t>
            </a:r>
            <a:endParaRPr sz="1200">
              <a:solidFill>
                <a:schemeClr val="dk1"/>
              </a:solidFill>
              <a:latin typeface="Calibri"/>
              <a:ea typeface="Calibri"/>
              <a:cs typeface="Calibri"/>
              <a:sym typeface="Calibri"/>
            </a:endParaRPr>
          </a:p>
        </p:txBody>
      </p:sp>
      <p:sp>
        <p:nvSpPr>
          <p:cNvPr id="399" name="Google Shape;399;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200"/>
              <a:buFont typeface="Calibri"/>
              <a:buNone/>
            </a:pPr>
            <a:r>
              <a:t/>
            </a:r>
            <a:endParaRPr/>
          </a:p>
        </p:txBody>
      </p:sp>
      <p:sp>
        <p:nvSpPr>
          <p:cNvPr id="416" name="Google Shape;41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200"/>
              <a:buFont typeface="Calibri"/>
              <a:buNone/>
            </a:pPr>
            <a:r>
              <a:t/>
            </a:r>
            <a:endParaRPr/>
          </a:p>
        </p:txBody>
      </p:sp>
      <p:sp>
        <p:nvSpPr>
          <p:cNvPr id="425" name="Google Shape;42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435" name="Google Shape;435;p2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MIT-WPU</a:t>
            </a:r>
            <a:endParaRPr sz="1200">
              <a:solidFill>
                <a:schemeClr val="dk1"/>
              </a:solidFill>
              <a:latin typeface="Calibri"/>
              <a:ea typeface="Calibri"/>
              <a:cs typeface="Calibri"/>
              <a:sym typeface="Calibri"/>
            </a:endParaRPr>
          </a:p>
        </p:txBody>
      </p:sp>
      <p:sp>
        <p:nvSpPr>
          <p:cNvPr id="436" name="Google Shape;436;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200"/>
              <a:buFont typeface="Calibri"/>
              <a:buNone/>
            </a:pPr>
            <a:r>
              <a:t/>
            </a:r>
            <a:endParaRPr/>
          </a:p>
        </p:txBody>
      </p:sp>
      <p:sp>
        <p:nvSpPr>
          <p:cNvPr id="111" name="Google Shape;1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471" name="Google Shape;471;p3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MIT-WPU</a:t>
            </a:r>
            <a:endParaRPr sz="1200">
              <a:solidFill>
                <a:schemeClr val="dk1"/>
              </a:solidFill>
              <a:latin typeface="Calibri"/>
              <a:ea typeface="Calibri"/>
              <a:cs typeface="Calibri"/>
              <a:sym typeface="Calibri"/>
            </a:endParaRPr>
          </a:p>
        </p:txBody>
      </p:sp>
      <p:sp>
        <p:nvSpPr>
          <p:cNvPr id="472" name="Google Shape;472;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483" name="Google Shape;483;p3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MIT-WPU</a:t>
            </a:r>
            <a:endParaRPr sz="1200">
              <a:solidFill>
                <a:schemeClr val="dk1"/>
              </a:solidFill>
              <a:latin typeface="Calibri"/>
              <a:ea typeface="Calibri"/>
              <a:cs typeface="Calibri"/>
              <a:sym typeface="Calibri"/>
            </a:endParaRPr>
          </a:p>
        </p:txBody>
      </p:sp>
      <p:sp>
        <p:nvSpPr>
          <p:cNvPr id="484" name="Google Shape;484;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200"/>
              <a:buFont typeface="Calibri"/>
              <a:buNone/>
            </a:pPr>
            <a:r>
              <a:t/>
            </a:r>
            <a:endParaRPr/>
          </a:p>
        </p:txBody>
      </p:sp>
      <p:sp>
        <p:nvSpPr>
          <p:cNvPr id="522" name="Google Shape;52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4" name="Google Shape;53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8" name="Google Shape;61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627" name="Google Shape;62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 name="Google Shape;636;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646" name="Google Shape;64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655" name="Google Shape;65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200"/>
              <a:buFont typeface="Calibri"/>
              <a:buNone/>
            </a:pPr>
            <a:r>
              <a:t/>
            </a:r>
            <a:endParaRPr/>
          </a:p>
        </p:txBody>
      </p:sp>
      <p:sp>
        <p:nvSpPr>
          <p:cNvPr id="120" name="Google Shape;12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664" name="Google Shape;66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673" name="Google Shape;67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1" name="Google Shape;69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700" name="Google Shape;70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720" name="Google Shape;72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729" name="Google Shape;72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0" name="Google Shape;74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9" name="Google Shape;74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759" name="Google Shape;75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8" name="Google Shape;76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30" name="Google Shape;130;p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MIT-WPU</a:t>
            </a:r>
            <a:endParaRPr b="0" i="0" sz="1200" u="none" cap="none" strike="noStrike">
              <a:solidFill>
                <a:schemeClr val="dk1"/>
              </a:solidFill>
              <a:latin typeface="Calibri"/>
              <a:ea typeface="Calibri"/>
              <a:cs typeface="Calibri"/>
              <a:sym typeface="Calibri"/>
            </a:endParaRPr>
          </a:p>
        </p:txBody>
      </p:sp>
      <p:sp>
        <p:nvSpPr>
          <p:cNvPr id="131" name="Google Shape;13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5" name="Google Shape;78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5" name="Google Shape;795;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805" name="Google Shape;80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815" name="Google Shape;815;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5" name="Google Shape;825;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p5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827" name="Google Shape;827;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7" name="Google Shape;837;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838" name="Google Shape;838;p5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MIT-WPU</a:t>
            </a:r>
            <a:endParaRPr sz="1200">
              <a:solidFill>
                <a:schemeClr val="dk1"/>
              </a:solidFill>
              <a:latin typeface="Calibri"/>
              <a:ea typeface="Calibri"/>
              <a:cs typeface="Calibri"/>
              <a:sym typeface="Calibri"/>
            </a:endParaRPr>
          </a:p>
        </p:txBody>
      </p:sp>
      <p:sp>
        <p:nvSpPr>
          <p:cNvPr id="839" name="Google Shape;839;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82" name="Google Shape;882;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924" name="Google Shape;924;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939" name="Google Shape;939;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954" name="Google Shape;954;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43" name="Google Shape;143;p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MIT-WPU</a:t>
            </a:r>
            <a:endParaRPr b="0" i="0" sz="1200" u="none" cap="none" strike="noStrike">
              <a:solidFill>
                <a:schemeClr val="dk1"/>
              </a:solidFill>
              <a:latin typeface="Calibri"/>
              <a:ea typeface="Calibri"/>
              <a:cs typeface="Calibri"/>
              <a:sym typeface="Calibri"/>
            </a:endParaRPr>
          </a:p>
        </p:txBody>
      </p:sp>
      <p:sp>
        <p:nvSpPr>
          <p:cNvPr id="144" name="Google Shape;14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9" name="Google Shape;969;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970" name="Google Shape;970;p6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MIT-WPU</a:t>
            </a:r>
            <a:endParaRPr sz="1200">
              <a:solidFill>
                <a:schemeClr val="dk1"/>
              </a:solidFill>
              <a:latin typeface="Calibri"/>
              <a:ea typeface="Calibri"/>
              <a:cs typeface="Calibri"/>
              <a:sym typeface="Calibri"/>
            </a:endParaRPr>
          </a:p>
        </p:txBody>
      </p:sp>
      <p:sp>
        <p:nvSpPr>
          <p:cNvPr id="971" name="Google Shape;971;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981" name="Google Shape;981;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992" name="Google Shape;992;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1003" name="Google Shape;1003;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1025" name="Google Shape;1025;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034" name="Google Shape;1034;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6" name="Google Shape;1046;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58" name="Google Shape;1058;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0" name="Google Shape;1070;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4" name="Google Shape;1084;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4" name="Google Shape;15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7" name="Google Shape;1097;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6" name="Google Shape;1116;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48" name="Google Shape;1148;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1" name="Google Shape;1161;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0" name="Google Shape;1200;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13" name="Google Shape;1213;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29" name="Google Shape;1229;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44" name="Google Shape;1244;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63" name="Google Shape;1263;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93" name="Google Shape;1293;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63" name="Google Shape;16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1303" name="Google Shape;1303;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1312" name="Google Shape;1312;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1321" name="Google Shape;1321;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1331" name="Google Shape;1331;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1345" name="Google Shape;1345;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1372" name="Google Shape;1372;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382" name="Google Shape;1382;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1391" name="Google Shape;1391;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1405" name="Google Shape;1405;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1415" name="Google Shape;1415;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73" name="Google Shape;17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425" name="Google Shape;1425;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38" name="Google Shape;1438;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8" name="Google Shape;1448;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449" name="Google Shape;1449;p9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MIT-WPU</a:t>
            </a:r>
            <a:endParaRPr sz="1200">
              <a:solidFill>
                <a:schemeClr val="dk1"/>
              </a:solidFill>
              <a:latin typeface="Calibri"/>
              <a:ea typeface="Calibri"/>
              <a:cs typeface="Calibri"/>
              <a:sym typeface="Calibri"/>
            </a:endParaRPr>
          </a:p>
        </p:txBody>
      </p:sp>
      <p:sp>
        <p:nvSpPr>
          <p:cNvPr id="1450" name="Google Shape;1450;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61" name="Google Shape;1461;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1" name="Google Shape;1471;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472" name="Google Shape;1472;p9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MIT-WPU</a:t>
            </a:r>
            <a:endParaRPr sz="1200">
              <a:solidFill>
                <a:schemeClr val="dk1"/>
              </a:solidFill>
              <a:latin typeface="Calibri"/>
              <a:ea typeface="Calibri"/>
              <a:cs typeface="Calibri"/>
              <a:sym typeface="Calibri"/>
            </a:endParaRPr>
          </a:p>
        </p:txBody>
      </p:sp>
      <p:sp>
        <p:nvSpPr>
          <p:cNvPr id="1473" name="Google Shape;1473;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83" name="Google Shape;1483;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97" name="Google Shape;1497;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10" name="Google Shape;1510;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20" name="Google Shape;1520;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9" name="Google Shape;1529;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0" name="Google Shape;1530;p9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MIT-WPU</a:t>
            </a:r>
            <a:endParaRPr/>
          </a:p>
        </p:txBody>
      </p:sp>
      <p:sp>
        <p:nvSpPr>
          <p:cNvPr id="1531" name="Google Shape;1531;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4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4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84" name="Shape 84"/>
        <p:cNvGrpSpPr/>
        <p:nvPr/>
      </p:nvGrpSpPr>
      <p:grpSpPr>
        <a:xfrm>
          <a:off x="0" y="0"/>
          <a:ext cx="0" cy="0"/>
          <a:chOff x="0" y="0"/>
          <a:chExt cx="0" cy="0"/>
        </a:xfrm>
      </p:grpSpPr>
      <p:sp>
        <p:nvSpPr>
          <p:cNvPr id="85" name="Google Shape;85;p1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Arial"/>
                <a:ea typeface="Arial"/>
                <a:cs typeface="Arial"/>
                <a:sym typeface="Arial"/>
              </a:defRPr>
            </a:lvl1pPr>
            <a:lvl2pPr indent="0" lvl="1" marL="0" marR="0" algn="r">
              <a:spcBef>
                <a:spcPts val="0"/>
              </a:spcBef>
              <a:spcAft>
                <a:spcPts val="0"/>
              </a:spcAft>
              <a:buNone/>
              <a:defRPr sz="1200">
                <a:solidFill>
                  <a:srgbClr val="888888"/>
                </a:solidFill>
                <a:latin typeface="Arial"/>
                <a:ea typeface="Arial"/>
                <a:cs typeface="Arial"/>
                <a:sym typeface="Arial"/>
              </a:defRPr>
            </a:lvl2pPr>
            <a:lvl3pPr indent="0" lvl="2" marL="0" marR="0" algn="r">
              <a:spcBef>
                <a:spcPts val="0"/>
              </a:spcBef>
              <a:spcAft>
                <a:spcPts val="0"/>
              </a:spcAft>
              <a:buNone/>
              <a:defRPr sz="1200">
                <a:solidFill>
                  <a:srgbClr val="888888"/>
                </a:solidFill>
                <a:latin typeface="Arial"/>
                <a:ea typeface="Arial"/>
                <a:cs typeface="Arial"/>
                <a:sym typeface="Arial"/>
              </a:defRPr>
            </a:lvl3pPr>
            <a:lvl4pPr indent="0" lvl="3" marL="0" marR="0" algn="r">
              <a:spcBef>
                <a:spcPts val="0"/>
              </a:spcBef>
              <a:spcAft>
                <a:spcPts val="0"/>
              </a:spcAft>
              <a:buNone/>
              <a:defRPr sz="1200">
                <a:solidFill>
                  <a:srgbClr val="888888"/>
                </a:solidFill>
                <a:latin typeface="Arial"/>
                <a:ea typeface="Arial"/>
                <a:cs typeface="Arial"/>
                <a:sym typeface="Arial"/>
              </a:defRPr>
            </a:lvl4pPr>
            <a:lvl5pPr indent="0" lvl="4" marL="0" marR="0" algn="r">
              <a:spcBef>
                <a:spcPts val="0"/>
              </a:spcBef>
              <a:spcAft>
                <a:spcPts val="0"/>
              </a:spcAft>
              <a:buNone/>
              <a:defRPr sz="1200">
                <a:solidFill>
                  <a:srgbClr val="888888"/>
                </a:solidFill>
                <a:latin typeface="Arial"/>
                <a:ea typeface="Arial"/>
                <a:cs typeface="Arial"/>
                <a:sym typeface="Arial"/>
              </a:defRPr>
            </a:lvl5pPr>
            <a:lvl6pPr indent="0" lvl="5" marL="0" marR="0" algn="r">
              <a:spcBef>
                <a:spcPts val="0"/>
              </a:spcBef>
              <a:spcAft>
                <a:spcPts val="0"/>
              </a:spcAft>
              <a:buNone/>
              <a:defRPr sz="1200">
                <a:solidFill>
                  <a:srgbClr val="888888"/>
                </a:solidFill>
                <a:latin typeface="Arial"/>
                <a:ea typeface="Arial"/>
                <a:cs typeface="Arial"/>
                <a:sym typeface="Arial"/>
              </a:defRPr>
            </a:lvl6pPr>
            <a:lvl7pPr indent="0" lvl="6" marL="0" marR="0" algn="r">
              <a:spcBef>
                <a:spcPts val="0"/>
              </a:spcBef>
              <a:spcAft>
                <a:spcPts val="0"/>
              </a:spcAft>
              <a:buNone/>
              <a:defRPr sz="1200">
                <a:solidFill>
                  <a:srgbClr val="888888"/>
                </a:solidFill>
                <a:latin typeface="Arial"/>
                <a:ea typeface="Arial"/>
                <a:cs typeface="Arial"/>
                <a:sym typeface="Arial"/>
              </a:defRPr>
            </a:lvl7pPr>
            <a:lvl8pPr indent="0" lvl="7" marL="0" marR="0" algn="r">
              <a:spcBef>
                <a:spcPts val="0"/>
              </a:spcBef>
              <a:spcAft>
                <a:spcPts val="0"/>
              </a:spcAft>
              <a:buNone/>
              <a:defRPr sz="1200">
                <a:solidFill>
                  <a:srgbClr val="888888"/>
                </a:solidFill>
                <a:latin typeface="Arial"/>
                <a:ea typeface="Arial"/>
                <a:cs typeface="Arial"/>
                <a:sym typeface="Arial"/>
              </a:defRPr>
            </a:lvl8pPr>
            <a:lvl9pPr indent="0" lvl="8" marL="0" marR="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1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 name="Shape 32"/>
        <p:cNvGrpSpPr/>
        <p:nvPr/>
      </p:nvGrpSpPr>
      <p:grpSpPr>
        <a:xfrm>
          <a:off x="0" y="0"/>
          <a:ext cx="0" cy="0"/>
          <a:chOff x="0" y="0"/>
          <a:chExt cx="0" cy="0"/>
        </a:xfrm>
      </p:grpSpPr>
      <p:sp>
        <p:nvSpPr>
          <p:cNvPr id="33" name="Google Shape;33;p1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1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3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13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14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4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14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14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14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1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 name="Shape 52"/>
        <p:cNvGrpSpPr/>
        <p:nvPr/>
      </p:nvGrpSpPr>
      <p:grpSpPr>
        <a:xfrm>
          <a:off x="0" y="0"/>
          <a:ext cx="0" cy="0"/>
          <a:chOff x="0" y="0"/>
          <a:chExt cx="0" cy="0"/>
        </a:xfrm>
      </p:grpSpPr>
      <p:sp>
        <p:nvSpPr>
          <p:cNvPr id="53" name="Google Shape;53;p14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14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5" name="Google Shape;55;p1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4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4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4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43"/>
          <p:cNvSpPr/>
          <p:nvPr>
            <p:ph idx="2" type="pic"/>
          </p:nvPr>
        </p:nvSpPr>
        <p:spPr>
          <a:xfrm>
            <a:off x="5183188" y="987425"/>
            <a:ext cx="6172200" cy="4873625"/>
          </a:xfrm>
          <a:prstGeom prst="rect">
            <a:avLst/>
          </a:prstGeom>
          <a:noFill/>
          <a:ln>
            <a:noFill/>
          </a:ln>
        </p:spPr>
      </p:sp>
      <p:sp>
        <p:nvSpPr>
          <p:cNvPr id="68" name="Google Shape;68;p14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37.png"/><Relationship Id="rId4" Type="http://schemas.openxmlformats.org/officeDocument/2006/relationships/image" Target="../media/image1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3.png"/><Relationship Id="rId4" Type="http://schemas.openxmlformats.org/officeDocument/2006/relationships/image" Target="../media/image13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13.png"/><Relationship Id="rId4" Type="http://schemas.openxmlformats.org/officeDocument/2006/relationships/image" Target="../media/image13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3.png"/><Relationship Id="rId4" Type="http://schemas.openxmlformats.org/officeDocument/2006/relationships/image" Target="../media/image13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135.png"/><Relationship Id="rId4" Type="http://schemas.openxmlformats.org/officeDocument/2006/relationships/image" Target="../media/image141.png"/><Relationship Id="rId5" Type="http://schemas.openxmlformats.org/officeDocument/2006/relationships/image" Target="../media/image1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42.png"/><Relationship Id="rId4" Type="http://schemas.openxmlformats.org/officeDocument/2006/relationships/image" Target="../media/image1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3.png"/><Relationship Id="rId4" Type="http://schemas.openxmlformats.org/officeDocument/2006/relationships/image" Target="../media/image1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45.png"/><Relationship Id="rId4" Type="http://schemas.openxmlformats.org/officeDocument/2006/relationships/image" Target="../media/image13.png"/><Relationship Id="rId5" Type="http://schemas.openxmlformats.org/officeDocument/2006/relationships/image" Target="../media/image14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45.png"/><Relationship Id="rId4" Type="http://schemas.openxmlformats.org/officeDocument/2006/relationships/image" Target="../media/image1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52.png"/><Relationship Id="rId4" Type="http://schemas.openxmlformats.org/officeDocument/2006/relationships/image" Target="../media/image1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51.png"/><Relationship Id="rId4" Type="http://schemas.openxmlformats.org/officeDocument/2006/relationships/image" Target="../media/image13.png"/><Relationship Id="rId5" Type="http://schemas.openxmlformats.org/officeDocument/2006/relationships/image" Target="../media/image152.png"/><Relationship Id="rId6" Type="http://schemas.openxmlformats.org/officeDocument/2006/relationships/image" Target="../media/image14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46.png"/><Relationship Id="rId4" Type="http://schemas.openxmlformats.org/officeDocument/2006/relationships/image" Target="../media/image1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50.png"/><Relationship Id="rId4" Type="http://schemas.openxmlformats.org/officeDocument/2006/relationships/image" Target="../media/image148.png"/><Relationship Id="rId5" Type="http://schemas.openxmlformats.org/officeDocument/2006/relationships/image" Target="../media/image13.png"/></Relationships>
</file>

<file path=ppt/slides/_rels/slide116.xml.rels><?xml version="1.0" encoding="UTF-8" standalone="yes"?><Relationships xmlns="http://schemas.openxmlformats.org/package/2006/relationships"><Relationship Id="rId11" Type="http://schemas.openxmlformats.org/officeDocument/2006/relationships/image" Target="../media/image170.png"/><Relationship Id="rId10" Type="http://schemas.openxmlformats.org/officeDocument/2006/relationships/image" Target="../media/image163.png"/><Relationship Id="rId13" Type="http://schemas.openxmlformats.org/officeDocument/2006/relationships/image" Target="../media/image160.png"/><Relationship Id="rId12" Type="http://schemas.openxmlformats.org/officeDocument/2006/relationships/image" Target="../media/image175.png"/><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50.png"/><Relationship Id="rId4" Type="http://schemas.openxmlformats.org/officeDocument/2006/relationships/image" Target="../media/image13.png"/><Relationship Id="rId9" Type="http://schemas.openxmlformats.org/officeDocument/2006/relationships/image" Target="../media/image159.png"/><Relationship Id="rId15" Type="http://schemas.openxmlformats.org/officeDocument/2006/relationships/image" Target="../media/image169.png"/><Relationship Id="rId14" Type="http://schemas.openxmlformats.org/officeDocument/2006/relationships/image" Target="../media/image158.png"/><Relationship Id="rId16" Type="http://schemas.openxmlformats.org/officeDocument/2006/relationships/image" Target="../media/image167.png"/><Relationship Id="rId5" Type="http://schemas.openxmlformats.org/officeDocument/2006/relationships/image" Target="../media/image161.png"/><Relationship Id="rId6" Type="http://schemas.openxmlformats.org/officeDocument/2006/relationships/image" Target="../media/image165.png"/><Relationship Id="rId7" Type="http://schemas.openxmlformats.org/officeDocument/2006/relationships/image" Target="../media/image157.png"/><Relationship Id="rId8" Type="http://schemas.openxmlformats.org/officeDocument/2006/relationships/image" Target="../media/image15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48.png"/><Relationship Id="rId4" Type="http://schemas.openxmlformats.org/officeDocument/2006/relationships/image" Target="../media/image13.png"/><Relationship Id="rId5" Type="http://schemas.openxmlformats.org/officeDocument/2006/relationships/image" Target="../media/image168.png"/><Relationship Id="rId6" Type="http://schemas.openxmlformats.org/officeDocument/2006/relationships/image" Target="../media/image166.png"/><Relationship Id="rId7" Type="http://schemas.openxmlformats.org/officeDocument/2006/relationships/image" Target="../media/image162.png"/><Relationship Id="rId8" Type="http://schemas.openxmlformats.org/officeDocument/2006/relationships/image" Target="../media/image17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73.png"/><Relationship Id="rId4" Type="http://schemas.openxmlformats.org/officeDocument/2006/relationships/image" Target="../media/image1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3.png"/><Relationship Id="rId4" Type="http://schemas.openxmlformats.org/officeDocument/2006/relationships/image" Target="../media/image17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gif"/><Relationship Id="rId4" Type="http://schemas.openxmlformats.org/officeDocument/2006/relationships/image" Target="../media/image32.png"/><Relationship Id="rId5" Type="http://schemas.openxmlformats.org/officeDocument/2006/relationships/image" Target="../media/image22.png"/><Relationship Id="rId6"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3.png"/><Relationship Id="rId4" Type="http://schemas.openxmlformats.org/officeDocument/2006/relationships/image" Target="../media/image17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73.png"/><Relationship Id="rId4" Type="http://schemas.openxmlformats.org/officeDocument/2006/relationships/image" Target="../media/image13.png"/><Relationship Id="rId5" Type="http://schemas.openxmlformats.org/officeDocument/2006/relationships/image" Target="../media/image17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3.png"/><Relationship Id="rId4" Type="http://schemas.openxmlformats.org/officeDocument/2006/relationships/image" Target="../media/image173.png"/><Relationship Id="rId5" Type="http://schemas.openxmlformats.org/officeDocument/2006/relationships/image" Target="../media/image17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6.xml"/><Relationship Id="rId3" Type="http://schemas.openxmlformats.org/officeDocument/2006/relationships/image" Target="../media/image13.png"/><Relationship Id="rId4" Type="http://schemas.openxmlformats.org/officeDocument/2006/relationships/image" Target="../media/image17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7.xml"/><Relationship Id="rId3" Type="http://schemas.openxmlformats.org/officeDocument/2006/relationships/image" Target="../media/image177.png"/><Relationship Id="rId4" Type="http://schemas.openxmlformats.org/officeDocument/2006/relationships/image" Target="../media/image1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3.png"/><Relationship Id="rId4" Type="http://schemas.openxmlformats.org/officeDocument/2006/relationships/image" Target="../media/image18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9.xml"/><Relationship Id="rId3" Type="http://schemas.openxmlformats.org/officeDocument/2006/relationships/image" Target="../media/image177.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3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79.png"/><Relationship Id="rId4" Type="http://schemas.openxmlformats.org/officeDocument/2006/relationships/image" Target="../media/image13.png"/><Relationship Id="rId5" Type="http://schemas.openxmlformats.org/officeDocument/2006/relationships/image" Target="../media/image18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1.xml"/><Relationship Id="rId3" Type="http://schemas.openxmlformats.org/officeDocument/2006/relationships/image" Target="../media/image177.png"/><Relationship Id="rId4" Type="http://schemas.openxmlformats.org/officeDocument/2006/relationships/image" Target="../media/image1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90.png"/><Relationship Id="rId4" Type="http://schemas.openxmlformats.org/officeDocument/2006/relationships/image" Target="../media/image13.png"/><Relationship Id="rId5" Type="http://schemas.openxmlformats.org/officeDocument/2006/relationships/image" Target="../media/image179.png"/></Relationships>
</file>

<file path=ppt/slides/_rels/slide133.xml.rels><?xml version="1.0" encoding="UTF-8" standalone="yes"?><Relationships xmlns="http://schemas.openxmlformats.org/package/2006/relationships"><Relationship Id="rId10" Type="http://schemas.openxmlformats.org/officeDocument/2006/relationships/image" Target="../media/image188.png"/><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3.png"/><Relationship Id="rId4" Type="http://schemas.openxmlformats.org/officeDocument/2006/relationships/image" Target="../media/image182.png"/><Relationship Id="rId9" Type="http://schemas.openxmlformats.org/officeDocument/2006/relationships/image" Target="../media/image185.png"/><Relationship Id="rId5" Type="http://schemas.openxmlformats.org/officeDocument/2006/relationships/image" Target="../media/image187.png"/><Relationship Id="rId6" Type="http://schemas.openxmlformats.org/officeDocument/2006/relationships/image" Target="../media/image184.png"/><Relationship Id="rId7" Type="http://schemas.openxmlformats.org/officeDocument/2006/relationships/image" Target="../media/image189.png"/><Relationship Id="rId8" Type="http://schemas.openxmlformats.org/officeDocument/2006/relationships/image" Target="../media/image18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45.png"/><Relationship Id="rId6"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36.png"/><Relationship Id="rId5" Type="http://schemas.openxmlformats.org/officeDocument/2006/relationships/image" Target="../media/image18.png"/><Relationship Id="rId6"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8.png"/><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8.png"/><Relationship Id="rId5" Type="http://schemas.openxmlformats.org/officeDocument/2006/relationships/image" Target="../media/image37.png"/><Relationship Id="rId6"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35.png"/><Relationship Id="rId6" Type="http://schemas.openxmlformats.org/officeDocument/2006/relationships/image" Target="../media/image43.png"/><Relationship Id="rId7"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jp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4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4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48.png"/><Relationship Id="rId5"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51.png"/><Relationship Id="rId5"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5.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3.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3.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7.gif"/><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4.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0.jp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8.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4.jpg"/><Relationship Id="rId5"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1.pn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2.pn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7.png"/><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5.png"/><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2.png"/><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7.png"/><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8.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8.png"/><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2.png"/><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8.png"/><Relationship Id="rId4" Type="http://schemas.openxmlformats.org/officeDocument/2006/relationships/image" Target="../media/image74.png"/><Relationship Id="rId5" Type="http://schemas.openxmlformats.org/officeDocument/2006/relationships/image" Target="../media/image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pn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png"/><Relationship Id="rId4" Type="http://schemas.openxmlformats.org/officeDocument/2006/relationships/image" Target="../media/image78.png"/><Relationship Id="rId9" Type="http://schemas.openxmlformats.org/officeDocument/2006/relationships/image" Target="../media/image83.png"/><Relationship Id="rId5" Type="http://schemas.openxmlformats.org/officeDocument/2006/relationships/image" Target="../media/image76.png"/><Relationship Id="rId6" Type="http://schemas.openxmlformats.org/officeDocument/2006/relationships/image" Target="../media/image79.png"/><Relationship Id="rId7" Type="http://schemas.openxmlformats.org/officeDocument/2006/relationships/image" Target="../media/image85.png"/><Relationship Id="rId8"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0.png"/><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88.png"/><Relationship Id="rId4" Type="http://schemas.openxmlformats.org/officeDocument/2006/relationships/image" Target="../media/image81.jpg"/><Relationship Id="rId5" Type="http://schemas.openxmlformats.org/officeDocument/2006/relationships/image" Target="../media/image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3.png"/><Relationship Id="rId4" Type="http://schemas.openxmlformats.org/officeDocument/2006/relationships/image" Target="../media/image8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3.png"/><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3.png"/><Relationship Id="rId4" Type="http://schemas.openxmlformats.org/officeDocument/2006/relationships/image" Target="../media/image93.png"/><Relationship Id="rId5" Type="http://schemas.openxmlformats.org/officeDocument/2006/relationships/image" Target="../media/image9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3.png"/><Relationship Id="rId4" Type="http://schemas.openxmlformats.org/officeDocument/2006/relationships/image" Target="../media/image9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90.png"/><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3.png"/><Relationship Id="rId4" Type="http://schemas.openxmlformats.org/officeDocument/2006/relationships/image" Target="../media/image92.png"/><Relationship Id="rId5" Type="http://schemas.openxmlformats.org/officeDocument/2006/relationships/image" Target="../media/image90.png"/><Relationship Id="rId6" Type="http://schemas.openxmlformats.org/officeDocument/2006/relationships/image" Target="../media/image9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102.png"/><Relationship Id="rId5" Type="http://schemas.openxmlformats.org/officeDocument/2006/relationships/image" Target="../media/image98.png"/><Relationship Id="rId6" Type="http://schemas.openxmlformats.org/officeDocument/2006/relationships/image" Target="../media/image101.png"/><Relationship Id="rId7" Type="http://schemas.openxmlformats.org/officeDocument/2006/relationships/image" Target="../media/image13.png"/><Relationship Id="rId8" Type="http://schemas.openxmlformats.org/officeDocument/2006/relationships/image" Target="../media/image10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3.png"/><Relationship Id="rId4" Type="http://schemas.openxmlformats.org/officeDocument/2006/relationships/image" Target="../media/image9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96.png"/><Relationship Id="rId4" Type="http://schemas.openxmlformats.org/officeDocument/2006/relationships/image" Target="../media/image13.png"/><Relationship Id="rId5" Type="http://schemas.openxmlformats.org/officeDocument/2006/relationships/image" Target="../media/image90.png"/><Relationship Id="rId6" Type="http://schemas.openxmlformats.org/officeDocument/2006/relationships/image" Target="../media/image11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96.png"/><Relationship Id="rId4" Type="http://schemas.openxmlformats.org/officeDocument/2006/relationships/image" Target="../media/image13.png"/><Relationship Id="rId5" Type="http://schemas.openxmlformats.org/officeDocument/2006/relationships/image" Target="../media/image9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3.png"/><Relationship Id="rId4" Type="http://schemas.openxmlformats.org/officeDocument/2006/relationships/image" Target="../media/image10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3.png"/><Relationship Id="rId4" Type="http://schemas.openxmlformats.org/officeDocument/2006/relationships/image" Target="../media/image105.png"/><Relationship Id="rId9" Type="http://schemas.openxmlformats.org/officeDocument/2006/relationships/image" Target="../media/image110.png"/><Relationship Id="rId5" Type="http://schemas.openxmlformats.org/officeDocument/2006/relationships/image" Target="../media/image104.png"/><Relationship Id="rId6" Type="http://schemas.openxmlformats.org/officeDocument/2006/relationships/image" Target="../media/image109.png"/><Relationship Id="rId7" Type="http://schemas.openxmlformats.org/officeDocument/2006/relationships/image" Target="../media/image103.png"/><Relationship Id="rId8" Type="http://schemas.openxmlformats.org/officeDocument/2006/relationships/image" Target="../media/image11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3.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hyperlink" Target="https://www.electrical4u.com/latches-and-flip-flops/" TargetMode="External"/><Relationship Id="rId4" Type="http://schemas.openxmlformats.org/officeDocument/2006/relationships/hyperlink" Target="https://www.electrical4u.com/d-flip-flop-or-d-latch/" TargetMode="External"/><Relationship Id="rId5" Type="http://schemas.openxmlformats.org/officeDocument/2006/relationships/image" Target="../media/image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18.png"/><Relationship Id="rId4" Type="http://schemas.openxmlformats.org/officeDocument/2006/relationships/image" Target="../media/image115.png"/><Relationship Id="rId5" Type="http://schemas.openxmlformats.org/officeDocument/2006/relationships/image" Target="../media/image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14.png"/><Relationship Id="rId4" Type="http://schemas.openxmlformats.org/officeDocument/2006/relationships/image" Target="../media/image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12.png"/><Relationship Id="rId4" Type="http://schemas.openxmlformats.org/officeDocument/2006/relationships/image" Target="../media/image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8.png"/><Relationship Id="rId4" Type="http://schemas.openxmlformats.org/officeDocument/2006/relationships/image" Target="../media/image12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8.png"/><Relationship Id="rId4" Type="http://schemas.openxmlformats.org/officeDocument/2006/relationships/image" Target="../media/image120.png"/><Relationship Id="rId5" Type="http://schemas.openxmlformats.org/officeDocument/2006/relationships/image" Target="../media/image11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8.png"/><Relationship Id="rId4" Type="http://schemas.openxmlformats.org/officeDocument/2006/relationships/image" Target="../media/image15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8.png"/><Relationship Id="rId4" Type="http://schemas.openxmlformats.org/officeDocument/2006/relationships/image" Target="../media/image1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11" Type="http://schemas.openxmlformats.org/officeDocument/2006/relationships/image" Target="../media/image125.jpg"/><Relationship Id="rId10" Type="http://schemas.openxmlformats.org/officeDocument/2006/relationships/image" Target="../media/image124.jpg"/><Relationship Id="rId12"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hyperlink" Target="https://www.electronicshub.org/shift-registers/#Serial_in_Serial_Out_Shift_Register" TargetMode="External"/><Relationship Id="rId4" Type="http://schemas.openxmlformats.org/officeDocument/2006/relationships/hyperlink" Target="https://www.electronicshub.org/shift-registers/#Serial_in_Parallel_Out_shift_register" TargetMode="External"/><Relationship Id="rId9" Type="http://schemas.openxmlformats.org/officeDocument/2006/relationships/image" Target="../media/image123.jpg"/><Relationship Id="rId5" Type="http://schemas.openxmlformats.org/officeDocument/2006/relationships/hyperlink" Target="https://www.electronicshub.org/shift-registers/#Parallel_in_Serial_out_shift_register" TargetMode="External"/><Relationship Id="rId6" Type="http://schemas.openxmlformats.org/officeDocument/2006/relationships/hyperlink" Target="https://www.electronicshub.org/shift-registers/#Parallel_in_Parallel_out_shift_register" TargetMode="External"/><Relationship Id="rId7" Type="http://schemas.openxmlformats.org/officeDocument/2006/relationships/hyperlink" Target="https://www.electronicshub.org/shift-registers/#Parallel_in_Parallel_out_shift_register" TargetMode="External"/><Relationship Id="rId8" Type="http://schemas.openxmlformats.org/officeDocument/2006/relationships/image" Target="../media/image119.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8.png"/><Relationship Id="rId4" Type="http://schemas.openxmlformats.org/officeDocument/2006/relationships/image" Target="../media/image12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28.png"/><Relationship Id="rId4" Type="http://schemas.openxmlformats.org/officeDocument/2006/relationships/image" Target="../media/image132.png"/><Relationship Id="rId5" Type="http://schemas.openxmlformats.org/officeDocument/2006/relationships/image" Target="../media/image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8.png"/><Relationship Id="rId4" Type="http://schemas.openxmlformats.org/officeDocument/2006/relationships/image" Target="../media/image12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8.png"/><Relationship Id="rId4" Type="http://schemas.openxmlformats.org/officeDocument/2006/relationships/image" Target="../media/image12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33.png"/><Relationship Id="rId4" Type="http://schemas.openxmlformats.org/officeDocument/2006/relationships/image" Target="../media/image131.jpg"/><Relationship Id="rId5" Type="http://schemas.openxmlformats.org/officeDocument/2006/relationships/image" Target="../media/image134.jpg"/><Relationship Id="rId6" Type="http://schemas.openxmlformats.org/officeDocument/2006/relationships/image" Target="../media/image127.jpg"/><Relationship Id="rId7" Type="http://schemas.openxmlformats.org/officeDocument/2006/relationships/image" Target="../media/image130.jpg"/><Relationship Id="rId8" Type="http://schemas.openxmlformats.org/officeDocument/2006/relationships/image" Target="../media/image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34.jpg"/><Relationship Id="rId4" Type="http://schemas.openxmlformats.org/officeDocument/2006/relationships/image" Target="../media/image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
          <p:cNvSpPr txBox="1"/>
          <p:nvPr>
            <p:ph idx="1" type="subTitle"/>
          </p:nvPr>
        </p:nvSpPr>
        <p:spPr>
          <a:xfrm>
            <a:off x="1638300" y="5143500"/>
            <a:ext cx="9144000" cy="4826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000"/>
              <a:buNone/>
            </a:pPr>
            <a:r>
              <a:rPr b="1" lang="en-US" sz="2000">
                <a:latin typeface="Times New Roman"/>
                <a:ea typeface="Times New Roman"/>
                <a:cs typeface="Times New Roman"/>
                <a:sym typeface="Times New Roman"/>
              </a:rPr>
              <a:t>Department of Computer Science and Engineering</a:t>
            </a:r>
            <a:endParaRPr/>
          </a:p>
        </p:txBody>
      </p:sp>
      <p:pic>
        <p:nvPicPr>
          <p:cNvPr id="96" name="Google Shape;96;p1"/>
          <p:cNvPicPr preferRelativeResize="0"/>
          <p:nvPr/>
        </p:nvPicPr>
        <p:blipFill rotWithShape="1">
          <a:blip r:embed="rId3">
            <a:alphaModFix/>
          </a:blip>
          <a:srcRect b="0" l="0" r="0" t="0"/>
          <a:stretch/>
        </p:blipFill>
        <p:spPr>
          <a:xfrm>
            <a:off x="3215640" y="750292"/>
            <a:ext cx="5773420" cy="1172487"/>
          </a:xfrm>
          <a:prstGeom prst="rect">
            <a:avLst/>
          </a:prstGeom>
          <a:noFill/>
          <a:ln>
            <a:noFill/>
          </a:ln>
          <a:effectLst>
            <a:outerShdw blurRad="292100" rotWithShape="0" algn="tl" dir="2700000" dist="139700">
              <a:srgbClr val="333333">
                <a:alpha val="64705"/>
              </a:srgbClr>
            </a:outerShdw>
          </a:effectLst>
        </p:spPr>
      </p:pic>
      <p:sp>
        <p:nvSpPr>
          <p:cNvPr id="97" name="Google Shape;97;p1"/>
          <p:cNvSpPr/>
          <p:nvPr/>
        </p:nvSpPr>
        <p:spPr>
          <a:xfrm>
            <a:off x="668338" y="2886075"/>
            <a:ext cx="1108392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600" u="none" cap="none" strike="noStrike">
                <a:solidFill>
                  <a:schemeClr val="dk1"/>
                </a:solidFill>
                <a:latin typeface="Calibri"/>
                <a:ea typeface="Calibri"/>
                <a:cs typeface="Calibri"/>
                <a:sym typeface="Calibri"/>
              </a:rPr>
              <a:t>	Digital Electronics And Computer Architecture</a:t>
            </a:r>
            <a:r>
              <a:rPr b="1" i="0" lang="en-US" sz="4000" u="none" cap="none" strike="noStrike">
                <a:solidFill>
                  <a:schemeClr val="dk1"/>
                </a:solidFill>
                <a:latin typeface="Calibri"/>
                <a:ea typeface="Calibri"/>
                <a:cs typeface="Calibri"/>
                <a:sym typeface="Calibri"/>
              </a:rPr>
              <a:t>	</a:t>
            </a:r>
            <a:endParaRPr b="0" i="0" sz="40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0"/>
          <p:cNvSpPr txBox="1"/>
          <p:nvPr>
            <p:ph type="title"/>
          </p:nvPr>
        </p:nvSpPr>
        <p:spPr>
          <a:xfrm>
            <a:off x="1249680" y="200533"/>
            <a:ext cx="10515600" cy="61506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Level and Edge Triggering</a:t>
            </a:r>
            <a:endParaRPr/>
          </a:p>
        </p:txBody>
      </p:sp>
      <p:sp>
        <p:nvSpPr>
          <p:cNvPr id="185" name="Google Shape;185;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id="186" name="Google Shape;186;p10"/>
          <p:cNvPicPr preferRelativeResize="0"/>
          <p:nvPr/>
        </p:nvPicPr>
        <p:blipFill rotWithShape="1">
          <a:blip r:embed="rId3">
            <a:alphaModFix/>
          </a:blip>
          <a:srcRect b="0" l="0" r="0" t="0"/>
          <a:stretch/>
        </p:blipFill>
        <p:spPr>
          <a:xfrm>
            <a:off x="1554480" y="3321931"/>
            <a:ext cx="8357615" cy="3034419"/>
          </a:xfrm>
          <a:prstGeom prst="rect">
            <a:avLst/>
          </a:prstGeom>
          <a:noFill/>
          <a:ln>
            <a:noFill/>
          </a:ln>
        </p:spPr>
      </p:pic>
      <p:pic>
        <p:nvPicPr>
          <p:cNvPr id="187" name="Google Shape;187;p10"/>
          <p:cNvPicPr preferRelativeResize="0"/>
          <p:nvPr/>
        </p:nvPicPr>
        <p:blipFill rotWithShape="1">
          <a:blip r:embed="rId4">
            <a:alphaModFix/>
          </a:blip>
          <a:srcRect b="0" l="0" r="0" t="0"/>
          <a:stretch/>
        </p:blipFill>
        <p:spPr>
          <a:xfrm>
            <a:off x="1554480" y="2040783"/>
            <a:ext cx="8772525" cy="809625"/>
          </a:xfrm>
          <a:prstGeom prst="rect">
            <a:avLst/>
          </a:prstGeom>
          <a:noFill/>
          <a:ln>
            <a:noFill/>
          </a:ln>
        </p:spPr>
      </p:pic>
      <p:cxnSp>
        <p:nvCxnSpPr>
          <p:cNvPr id="188" name="Google Shape;188;p10"/>
          <p:cNvCxnSpPr/>
          <p:nvPr/>
        </p:nvCxnSpPr>
        <p:spPr>
          <a:xfrm>
            <a:off x="2523744" y="2112264"/>
            <a:ext cx="987552" cy="9144"/>
          </a:xfrm>
          <a:prstGeom prst="straightConnector1">
            <a:avLst/>
          </a:prstGeom>
          <a:noFill/>
          <a:ln cap="flat" cmpd="sng" w="19050">
            <a:solidFill>
              <a:schemeClr val="accent2"/>
            </a:solidFill>
            <a:prstDash val="solid"/>
            <a:miter lim="800000"/>
            <a:headEnd len="sm" w="sm" type="none"/>
            <a:tailEnd len="sm" w="sm" type="none"/>
          </a:ln>
        </p:spPr>
      </p:cxnSp>
      <p:cxnSp>
        <p:nvCxnSpPr>
          <p:cNvPr id="189" name="Google Shape;189;p10"/>
          <p:cNvCxnSpPr/>
          <p:nvPr/>
        </p:nvCxnSpPr>
        <p:spPr>
          <a:xfrm>
            <a:off x="4480560" y="2116836"/>
            <a:ext cx="987552" cy="9144"/>
          </a:xfrm>
          <a:prstGeom prst="straightConnector1">
            <a:avLst/>
          </a:prstGeom>
          <a:noFill/>
          <a:ln cap="flat" cmpd="sng" w="19050">
            <a:solidFill>
              <a:schemeClr val="accent2"/>
            </a:solidFill>
            <a:prstDash val="solid"/>
            <a:miter lim="800000"/>
            <a:headEnd len="sm" w="sm" type="none"/>
            <a:tailEnd len="sm" w="sm" type="none"/>
          </a:ln>
        </p:spPr>
      </p:cxnSp>
      <p:cxnSp>
        <p:nvCxnSpPr>
          <p:cNvPr id="190" name="Google Shape;190;p10"/>
          <p:cNvCxnSpPr/>
          <p:nvPr/>
        </p:nvCxnSpPr>
        <p:spPr>
          <a:xfrm>
            <a:off x="6416230" y="2103120"/>
            <a:ext cx="987552" cy="9144"/>
          </a:xfrm>
          <a:prstGeom prst="straightConnector1">
            <a:avLst/>
          </a:prstGeom>
          <a:noFill/>
          <a:ln cap="flat" cmpd="sng" w="19050">
            <a:solidFill>
              <a:schemeClr val="accent2"/>
            </a:solidFill>
            <a:prstDash val="solid"/>
            <a:miter lim="800000"/>
            <a:headEnd len="sm" w="sm" type="none"/>
            <a:tailEnd len="sm" w="sm" type="none"/>
          </a:ln>
        </p:spPr>
      </p:cxnSp>
      <p:cxnSp>
        <p:nvCxnSpPr>
          <p:cNvPr id="191" name="Google Shape;191;p10"/>
          <p:cNvCxnSpPr/>
          <p:nvPr/>
        </p:nvCxnSpPr>
        <p:spPr>
          <a:xfrm>
            <a:off x="8281416" y="2093976"/>
            <a:ext cx="987552" cy="9144"/>
          </a:xfrm>
          <a:prstGeom prst="straightConnector1">
            <a:avLst/>
          </a:prstGeom>
          <a:noFill/>
          <a:ln cap="flat" cmpd="sng" w="19050">
            <a:solidFill>
              <a:schemeClr val="accent2"/>
            </a:solidFill>
            <a:prstDash val="solid"/>
            <a:miter lim="800000"/>
            <a:headEnd len="sm" w="sm" type="none"/>
            <a:tailEnd len="sm" w="sm" type="none"/>
          </a:ln>
        </p:spPr>
      </p:cxnSp>
      <p:cxnSp>
        <p:nvCxnSpPr>
          <p:cNvPr id="192" name="Google Shape;192;p10"/>
          <p:cNvCxnSpPr/>
          <p:nvPr/>
        </p:nvCxnSpPr>
        <p:spPr>
          <a:xfrm>
            <a:off x="3389376" y="3672840"/>
            <a:ext cx="987552" cy="9144"/>
          </a:xfrm>
          <a:prstGeom prst="straightConnector1">
            <a:avLst/>
          </a:prstGeom>
          <a:noFill/>
          <a:ln cap="flat" cmpd="sng" w="19050">
            <a:solidFill>
              <a:schemeClr val="accent2"/>
            </a:solidFill>
            <a:prstDash val="solid"/>
            <a:miter lim="800000"/>
            <a:headEnd len="sm" w="sm" type="none"/>
            <a:tailEnd len="sm" w="sm" type="none"/>
          </a:ln>
        </p:spPr>
      </p:cxnSp>
      <p:cxnSp>
        <p:nvCxnSpPr>
          <p:cNvPr id="193" name="Google Shape;193;p10"/>
          <p:cNvCxnSpPr/>
          <p:nvPr/>
        </p:nvCxnSpPr>
        <p:spPr>
          <a:xfrm>
            <a:off x="5239511" y="3663696"/>
            <a:ext cx="987552" cy="9144"/>
          </a:xfrm>
          <a:prstGeom prst="straightConnector1">
            <a:avLst/>
          </a:prstGeom>
          <a:noFill/>
          <a:ln cap="flat" cmpd="sng" w="19050">
            <a:solidFill>
              <a:schemeClr val="accent2"/>
            </a:solidFill>
            <a:prstDash val="solid"/>
            <a:miter lim="800000"/>
            <a:headEnd len="sm" w="sm" type="none"/>
            <a:tailEnd len="sm" w="sm" type="none"/>
          </a:ln>
        </p:spPr>
      </p:cxnSp>
      <p:cxnSp>
        <p:nvCxnSpPr>
          <p:cNvPr id="194" name="Google Shape;194;p10"/>
          <p:cNvCxnSpPr/>
          <p:nvPr/>
        </p:nvCxnSpPr>
        <p:spPr>
          <a:xfrm>
            <a:off x="7074407" y="3663696"/>
            <a:ext cx="987552" cy="9144"/>
          </a:xfrm>
          <a:prstGeom prst="straightConnector1">
            <a:avLst/>
          </a:prstGeom>
          <a:noFill/>
          <a:ln cap="flat" cmpd="sng" w="19050">
            <a:solidFill>
              <a:schemeClr val="accent2"/>
            </a:solidFill>
            <a:prstDash val="solid"/>
            <a:miter lim="800000"/>
            <a:headEnd len="sm" w="sm" type="none"/>
            <a:tailEnd len="sm" w="sm" type="none"/>
          </a:ln>
        </p:spPr>
      </p:cxnSp>
      <p:cxnSp>
        <p:nvCxnSpPr>
          <p:cNvPr id="195" name="Google Shape;195;p10"/>
          <p:cNvCxnSpPr/>
          <p:nvPr/>
        </p:nvCxnSpPr>
        <p:spPr>
          <a:xfrm>
            <a:off x="8955023" y="3663696"/>
            <a:ext cx="987552" cy="9144"/>
          </a:xfrm>
          <a:prstGeom prst="straightConnector1">
            <a:avLst/>
          </a:prstGeom>
          <a:noFill/>
          <a:ln cap="flat" cmpd="sng" w="19050">
            <a:solidFill>
              <a:schemeClr val="accent2"/>
            </a:solidFill>
            <a:prstDash val="solid"/>
            <a:miter lim="800000"/>
            <a:headEnd len="sm" w="sm" type="none"/>
            <a:tailEnd len="sm" w="sm" type="none"/>
          </a:ln>
        </p:spPr>
      </p:cxnSp>
      <p:pic>
        <p:nvPicPr>
          <p:cNvPr id="196" name="Google Shape;196;p10"/>
          <p:cNvPicPr preferRelativeResize="0"/>
          <p:nvPr/>
        </p:nvPicPr>
        <p:blipFill rotWithShape="1">
          <a:blip r:embed="rId5">
            <a:alphaModFix/>
          </a:blip>
          <a:srcRect b="0" l="0" r="0" t="0"/>
          <a:stretch/>
        </p:blipFill>
        <p:spPr>
          <a:xfrm>
            <a:off x="195070" y="286604"/>
            <a:ext cx="901893" cy="863324"/>
          </a:xfrm>
          <a:prstGeom prst="rect">
            <a:avLst/>
          </a:prstGeom>
          <a:noFill/>
          <a:ln>
            <a:noFill/>
          </a:ln>
        </p:spPr>
      </p:pic>
      <p:sp>
        <p:nvSpPr>
          <p:cNvPr id="197" name="Google Shape;19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00"/>
          <p:cNvSpPr txBox="1"/>
          <p:nvPr>
            <p:ph type="title"/>
          </p:nvPr>
        </p:nvSpPr>
        <p:spPr>
          <a:xfrm>
            <a:off x="1414272" y="108096"/>
            <a:ext cx="9939528" cy="50664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70C0"/>
              </a:buClr>
              <a:buSzPts val="3200"/>
              <a:buFont typeface="Calibri"/>
              <a:buNone/>
            </a:pPr>
            <a:r>
              <a:rPr b="1" lang="en-US" sz="3200">
                <a:solidFill>
                  <a:srgbClr val="0070C0"/>
                </a:solidFill>
              </a:rPr>
              <a:t>Block Diagram of a Simple State Machine</a:t>
            </a:r>
            <a:endParaRPr/>
          </a:p>
        </p:txBody>
      </p:sp>
      <p:pic>
        <p:nvPicPr>
          <p:cNvPr id="1545" name="Google Shape;1545;p100"/>
          <p:cNvPicPr preferRelativeResize="0"/>
          <p:nvPr>
            <p:ph idx="1" type="body"/>
          </p:nvPr>
        </p:nvPicPr>
        <p:blipFill rotWithShape="1">
          <a:blip r:embed="rId3">
            <a:alphaModFix/>
          </a:blip>
          <a:srcRect b="0" l="0" r="0" t="0"/>
          <a:stretch/>
        </p:blipFill>
        <p:spPr>
          <a:xfrm>
            <a:off x="1" y="901256"/>
            <a:ext cx="4754880" cy="4134040"/>
          </a:xfrm>
          <a:prstGeom prst="rect">
            <a:avLst/>
          </a:prstGeom>
          <a:noFill/>
          <a:ln>
            <a:noFill/>
          </a:ln>
        </p:spPr>
      </p:pic>
      <p:sp>
        <p:nvSpPr>
          <p:cNvPr id="1546" name="Google Shape;1546;p1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547" name="Google Shape;1547;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48" name="Google Shape;1548;p100"/>
          <p:cNvPicPr preferRelativeResize="0"/>
          <p:nvPr/>
        </p:nvPicPr>
        <p:blipFill rotWithShape="1">
          <a:blip r:embed="rId4">
            <a:alphaModFix/>
          </a:blip>
          <a:srcRect b="0" l="0" r="0" t="0"/>
          <a:stretch/>
        </p:blipFill>
        <p:spPr>
          <a:xfrm>
            <a:off x="150313" y="0"/>
            <a:ext cx="687887" cy="722836"/>
          </a:xfrm>
          <a:prstGeom prst="rect">
            <a:avLst/>
          </a:prstGeom>
          <a:noFill/>
          <a:ln>
            <a:noFill/>
          </a:ln>
        </p:spPr>
      </p:pic>
      <p:sp>
        <p:nvSpPr>
          <p:cNvPr id="1549" name="Google Shape;1549;p100"/>
          <p:cNvSpPr/>
          <p:nvPr/>
        </p:nvSpPr>
        <p:spPr>
          <a:xfrm>
            <a:off x="4888992" y="722835"/>
            <a:ext cx="7120128" cy="4893647"/>
          </a:xfrm>
          <a:prstGeom prst="rect">
            <a:avLst/>
          </a:prstGeom>
          <a:solidFill>
            <a:srgbClr val="BBD6EE"/>
          </a:solid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In addition to the device </a:t>
            </a:r>
            <a:r>
              <a:rPr b="1" lang="en-US" sz="2400">
                <a:solidFill>
                  <a:srgbClr val="FF0000"/>
                </a:solidFill>
                <a:latin typeface="Arial"/>
                <a:ea typeface="Arial"/>
                <a:cs typeface="Arial"/>
                <a:sym typeface="Arial"/>
              </a:rPr>
              <a:t>inputs and outputs</a:t>
            </a:r>
            <a:r>
              <a:rPr lang="en-US" sz="2400">
                <a:solidFill>
                  <a:schemeClr val="dk1"/>
                </a:solidFill>
                <a:latin typeface="Arial"/>
                <a:ea typeface="Arial"/>
                <a:cs typeface="Arial"/>
                <a:sym typeface="Arial"/>
              </a:rPr>
              <a:t>, a state machine consists of </a:t>
            </a:r>
            <a:r>
              <a:rPr b="1" lang="en-US" sz="2400">
                <a:solidFill>
                  <a:srgbClr val="00B050"/>
                </a:solidFill>
                <a:latin typeface="Arial"/>
                <a:ea typeface="Arial"/>
                <a:cs typeface="Arial"/>
                <a:sym typeface="Arial"/>
              </a:rPr>
              <a:t>two essential elements:</a:t>
            </a:r>
            <a:r>
              <a:rPr lang="en-US" sz="2400">
                <a:solidFill>
                  <a:schemeClr val="dk1"/>
                </a:solidFill>
                <a:latin typeface="Arial"/>
                <a:ea typeface="Arial"/>
                <a:cs typeface="Arial"/>
                <a:sym typeface="Arial"/>
              </a:rPr>
              <a:t> </a:t>
            </a:r>
            <a:r>
              <a:rPr b="1" lang="en-US" sz="2400">
                <a:solidFill>
                  <a:srgbClr val="FFFF00"/>
                </a:solidFill>
                <a:latin typeface="Arial"/>
                <a:ea typeface="Arial"/>
                <a:cs typeface="Arial"/>
                <a:sym typeface="Arial"/>
              </a:rPr>
              <a:t>combinatorial logic</a:t>
            </a:r>
            <a:r>
              <a:rPr lang="en-US" sz="2400">
                <a:solidFill>
                  <a:schemeClr val="dk1"/>
                </a:solidFill>
                <a:latin typeface="Arial"/>
                <a:ea typeface="Arial"/>
                <a:cs typeface="Arial"/>
                <a:sym typeface="Arial"/>
              </a:rPr>
              <a:t> and </a:t>
            </a:r>
            <a:r>
              <a:rPr b="1" lang="en-US" sz="2400">
                <a:solidFill>
                  <a:srgbClr val="FFFF00"/>
                </a:solidFill>
                <a:latin typeface="Arial"/>
                <a:ea typeface="Arial"/>
                <a:cs typeface="Arial"/>
                <a:sym typeface="Arial"/>
              </a:rPr>
              <a:t>memory</a:t>
            </a:r>
            <a:r>
              <a:rPr lang="en-US" sz="2400">
                <a:solidFill>
                  <a:schemeClr val="dk1"/>
                </a:solidFill>
                <a:latin typeface="Arial"/>
                <a:ea typeface="Arial"/>
                <a:cs typeface="Arial"/>
                <a:sym typeface="Arial"/>
              </a:rPr>
              <a:t> (registers)</a:t>
            </a:r>
            <a:endParaRPr/>
          </a:p>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The </a:t>
            </a:r>
            <a:r>
              <a:rPr b="1" lang="en-US" sz="2400">
                <a:solidFill>
                  <a:srgbClr val="FF0000"/>
                </a:solidFill>
                <a:latin typeface="Arial"/>
                <a:ea typeface="Arial"/>
                <a:cs typeface="Arial"/>
                <a:sym typeface="Arial"/>
              </a:rPr>
              <a:t>memory is used to store the state</a:t>
            </a:r>
            <a:r>
              <a:rPr lang="en-US" sz="2400">
                <a:solidFill>
                  <a:schemeClr val="dk1"/>
                </a:solidFill>
                <a:latin typeface="Arial"/>
                <a:ea typeface="Arial"/>
                <a:cs typeface="Arial"/>
                <a:sym typeface="Arial"/>
              </a:rPr>
              <a:t> of the machine</a:t>
            </a:r>
            <a:endParaRPr/>
          </a:p>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The </a:t>
            </a:r>
            <a:r>
              <a:rPr b="1" lang="en-US" sz="2400">
                <a:solidFill>
                  <a:srgbClr val="FF0000"/>
                </a:solidFill>
                <a:latin typeface="Arial"/>
                <a:ea typeface="Arial"/>
                <a:cs typeface="Arial"/>
                <a:sym typeface="Arial"/>
              </a:rPr>
              <a:t>combinatorial logic</a:t>
            </a:r>
            <a:r>
              <a:rPr lang="en-US" sz="2400">
                <a:solidFill>
                  <a:schemeClr val="dk1"/>
                </a:solidFill>
                <a:latin typeface="Arial"/>
                <a:ea typeface="Arial"/>
                <a:cs typeface="Arial"/>
                <a:sym typeface="Arial"/>
              </a:rPr>
              <a:t> can be viewed as two distinct functional blocks: the </a:t>
            </a:r>
            <a:r>
              <a:rPr b="1" lang="en-US" sz="2400">
                <a:solidFill>
                  <a:srgbClr val="FF0000"/>
                </a:solidFill>
                <a:latin typeface="Arial"/>
                <a:ea typeface="Arial"/>
                <a:cs typeface="Arial"/>
                <a:sym typeface="Arial"/>
              </a:rPr>
              <a:t>next state decoder </a:t>
            </a:r>
            <a:r>
              <a:rPr lang="en-US" sz="2400">
                <a:solidFill>
                  <a:schemeClr val="dk1"/>
                </a:solidFill>
                <a:latin typeface="Arial"/>
                <a:ea typeface="Arial"/>
                <a:cs typeface="Arial"/>
                <a:sym typeface="Arial"/>
              </a:rPr>
              <a:t>and the </a:t>
            </a:r>
            <a:r>
              <a:rPr b="1" lang="en-US" sz="2400">
                <a:solidFill>
                  <a:srgbClr val="7030A0"/>
                </a:solidFill>
                <a:latin typeface="Arial"/>
                <a:ea typeface="Arial"/>
                <a:cs typeface="Arial"/>
                <a:sym typeface="Arial"/>
              </a:rPr>
              <a:t>output decoder</a:t>
            </a:r>
            <a:endParaRPr/>
          </a:p>
          <a:p>
            <a:pPr indent="0" lvl="0" marL="0" marR="0" rtl="0" algn="just">
              <a:spcBef>
                <a:spcPts val="0"/>
              </a:spcBef>
              <a:spcAft>
                <a:spcPts val="0"/>
              </a:spcAft>
              <a:buNone/>
            </a:pPr>
            <a:r>
              <a:t/>
            </a:r>
            <a:endParaRPr b="1" sz="2400">
              <a:solidFill>
                <a:srgbClr val="FF0000"/>
              </a:solidFill>
              <a:latin typeface="Arial"/>
              <a:ea typeface="Arial"/>
              <a:cs typeface="Arial"/>
              <a:sym typeface="Arial"/>
            </a:endParaRPr>
          </a:p>
          <a:p>
            <a:pPr indent="-342900" lvl="0" marL="342900" marR="0" rtl="0" algn="just">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 </a:t>
            </a:r>
            <a:r>
              <a:rPr b="1" lang="en-US" sz="2000">
                <a:solidFill>
                  <a:srgbClr val="FF0000"/>
                </a:solidFill>
                <a:latin typeface="Arial"/>
                <a:ea typeface="Arial"/>
                <a:cs typeface="Arial"/>
                <a:sym typeface="Arial"/>
              </a:rPr>
              <a:t>next state decoder determines </a:t>
            </a:r>
            <a:r>
              <a:rPr lang="en-US" sz="2000">
                <a:solidFill>
                  <a:schemeClr val="dk1"/>
                </a:solidFill>
                <a:latin typeface="Arial"/>
                <a:ea typeface="Arial"/>
                <a:cs typeface="Arial"/>
                <a:sym typeface="Arial"/>
              </a:rPr>
              <a:t>the </a:t>
            </a:r>
            <a:r>
              <a:rPr b="1" lang="en-US" sz="2000">
                <a:solidFill>
                  <a:srgbClr val="FF0000"/>
                </a:solidFill>
                <a:latin typeface="Arial"/>
                <a:ea typeface="Arial"/>
                <a:cs typeface="Arial"/>
                <a:sym typeface="Arial"/>
              </a:rPr>
              <a:t>next state of the state machine</a:t>
            </a:r>
            <a:r>
              <a:rPr lang="en-US" sz="2000">
                <a:solidFill>
                  <a:schemeClr val="dk1"/>
                </a:solidFill>
                <a:latin typeface="Arial"/>
                <a:ea typeface="Arial"/>
                <a:cs typeface="Arial"/>
                <a:sym typeface="Arial"/>
              </a:rPr>
              <a:t> while the </a:t>
            </a:r>
            <a:r>
              <a:rPr b="1" lang="en-US" sz="2000">
                <a:solidFill>
                  <a:srgbClr val="7030A0"/>
                </a:solidFill>
                <a:latin typeface="Arial"/>
                <a:ea typeface="Arial"/>
                <a:cs typeface="Arial"/>
                <a:sym typeface="Arial"/>
              </a:rPr>
              <a:t>output decoder generates the actual outputs </a:t>
            </a:r>
            <a:endParaRPr b="1" sz="2000">
              <a:solidFill>
                <a:srgbClr val="7030A0"/>
              </a:solidFill>
              <a:latin typeface="Arial"/>
              <a:ea typeface="Arial"/>
              <a:cs typeface="Arial"/>
              <a:sym typeface="Arial"/>
            </a:endParaRPr>
          </a:p>
        </p:txBody>
      </p:sp>
      <p:sp>
        <p:nvSpPr>
          <p:cNvPr id="1550" name="Google Shape;1550;p100"/>
          <p:cNvSpPr/>
          <p:nvPr/>
        </p:nvSpPr>
        <p:spPr>
          <a:xfrm>
            <a:off x="978408" y="5678494"/>
            <a:ext cx="10506456" cy="830997"/>
          </a:xfrm>
          <a:prstGeom prst="rect">
            <a:avLst/>
          </a:prstGeom>
          <a:solidFill>
            <a:srgbClr val="F4B081"/>
          </a:solid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Although Combinational logic perform two distinct functions, these are usually combined into one combinatorial logic array</a:t>
            </a:r>
            <a:endParaRPr/>
          </a:p>
        </p:txBody>
      </p:sp>
      <p:sp>
        <p:nvSpPr>
          <p:cNvPr id="1551" name="Google Shape;1551;p100"/>
          <p:cNvSpPr/>
          <p:nvPr/>
        </p:nvSpPr>
        <p:spPr>
          <a:xfrm>
            <a:off x="666157" y="901256"/>
            <a:ext cx="2049334" cy="3546053"/>
          </a:xfrm>
          <a:prstGeom prst="rect">
            <a:avLst/>
          </a:prstGeom>
          <a:noFill/>
          <a:ln cap="flat" cmpd="sng" w="508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101"/>
          <p:cNvSpPr txBox="1"/>
          <p:nvPr>
            <p:ph type="title"/>
          </p:nvPr>
        </p:nvSpPr>
        <p:spPr>
          <a:xfrm>
            <a:off x="1485900" y="110835"/>
            <a:ext cx="9488424" cy="554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US" sz="3200"/>
              <a:t>Operation of a state machine</a:t>
            </a:r>
            <a:endParaRPr/>
          </a:p>
        </p:txBody>
      </p:sp>
      <p:sp>
        <p:nvSpPr>
          <p:cNvPr id="1557" name="Google Shape;1557;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558" name="Google Shape;1558;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59" name="Google Shape;1559;p101"/>
          <p:cNvSpPr/>
          <p:nvPr/>
        </p:nvSpPr>
        <p:spPr>
          <a:xfrm>
            <a:off x="438912" y="1058700"/>
            <a:ext cx="11753088" cy="3416320"/>
          </a:xfrm>
          <a:prstGeom prst="rect">
            <a:avLst/>
          </a:prstGeom>
          <a:solidFill>
            <a:srgbClr val="DDEAF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Arial"/>
                <a:ea typeface="Arial"/>
                <a:cs typeface="Arial"/>
                <a:sym typeface="Arial"/>
              </a:rPr>
              <a:t>The basic operation of a state machine is </a:t>
            </a:r>
            <a:r>
              <a:rPr b="1" lang="en-US" sz="2400">
                <a:solidFill>
                  <a:srgbClr val="0070C0"/>
                </a:solidFill>
                <a:latin typeface="Arial"/>
                <a:ea typeface="Arial"/>
                <a:cs typeface="Arial"/>
                <a:sym typeface="Arial"/>
              </a:rPr>
              <a:t>two fold</a:t>
            </a:r>
            <a:r>
              <a:rPr b="1" lang="en-US" sz="2400">
                <a:solidFill>
                  <a:srgbClr val="FF0000"/>
                </a:solidFill>
                <a:latin typeface="Arial"/>
                <a:ea typeface="Arial"/>
                <a:cs typeface="Arial"/>
                <a:sym typeface="Arial"/>
              </a:rPr>
              <a:t>: </a:t>
            </a:r>
            <a:endParaRPr b="1" sz="2400">
              <a:solidFill>
                <a:srgbClr val="FF0000"/>
              </a:solidFill>
              <a:latin typeface="Arial"/>
              <a:ea typeface="Arial"/>
              <a:cs typeface="Arial"/>
              <a:sym typeface="Arial"/>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457200" lvl="0" marL="457200" marR="0" rtl="0" algn="l">
              <a:spcBef>
                <a:spcPts val="0"/>
              </a:spcBef>
              <a:spcAft>
                <a:spcPts val="0"/>
              </a:spcAft>
              <a:buClr>
                <a:schemeClr val="dk1"/>
              </a:buClr>
              <a:buSzPts val="2400"/>
              <a:buFont typeface="Arial"/>
              <a:buAutoNum type="arabicPeriod"/>
            </a:pPr>
            <a:r>
              <a:rPr lang="en-US" sz="2400">
                <a:solidFill>
                  <a:schemeClr val="dk1"/>
                </a:solidFill>
                <a:latin typeface="Arial"/>
                <a:ea typeface="Arial"/>
                <a:cs typeface="Arial"/>
                <a:sym typeface="Arial"/>
              </a:rPr>
              <a:t>It </a:t>
            </a:r>
            <a:r>
              <a:rPr b="1" lang="en-US" sz="2400">
                <a:solidFill>
                  <a:srgbClr val="FF0000"/>
                </a:solidFill>
                <a:latin typeface="Arial"/>
                <a:ea typeface="Arial"/>
                <a:cs typeface="Arial"/>
                <a:sym typeface="Arial"/>
              </a:rPr>
              <a:t>traverses through a sequence of states</a:t>
            </a:r>
            <a:r>
              <a:rPr lang="en-US" sz="2400">
                <a:solidFill>
                  <a:schemeClr val="dk1"/>
                </a:solidFill>
                <a:latin typeface="Arial"/>
                <a:ea typeface="Arial"/>
                <a:cs typeface="Arial"/>
                <a:sym typeface="Arial"/>
              </a:rPr>
              <a:t>, where the next state is determined by </a:t>
            </a:r>
            <a:r>
              <a:rPr b="1" lang="en-US" sz="2400">
                <a:solidFill>
                  <a:srgbClr val="00B050"/>
                </a:solidFill>
                <a:latin typeface="Arial"/>
                <a:ea typeface="Arial"/>
                <a:cs typeface="Arial"/>
                <a:sym typeface="Arial"/>
              </a:rPr>
              <a:t>next state decoder</a:t>
            </a:r>
            <a:r>
              <a:rPr lang="en-US" sz="2400">
                <a:solidFill>
                  <a:schemeClr val="dk1"/>
                </a:solidFill>
                <a:latin typeface="Arial"/>
                <a:ea typeface="Arial"/>
                <a:cs typeface="Arial"/>
                <a:sym typeface="Arial"/>
              </a:rPr>
              <a:t>, </a:t>
            </a:r>
            <a:r>
              <a:rPr b="1" lang="en-US" sz="2400">
                <a:solidFill>
                  <a:schemeClr val="dk1"/>
                </a:solidFill>
                <a:latin typeface="Arial"/>
                <a:ea typeface="Arial"/>
                <a:cs typeface="Arial"/>
                <a:sym typeface="Arial"/>
              </a:rPr>
              <a:t>depending upon the present state and input conditions. </a:t>
            </a:r>
            <a:endParaRPr b="1" sz="2400">
              <a:solidFill>
                <a:schemeClr val="dk1"/>
              </a:solidFill>
              <a:latin typeface="Arial"/>
              <a:ea typeface="Arial"/>
              <a:cs typeface="Arial"/>
              <a:sym typeface="Arial"/>
            </a:endParaRPr>
          </a:p>
          <a:p>
            <a:pPr indent="-304800" lvl="0" marL="45720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457200" lvl="0" marL="457200" marR="0" rtl="0" algn="l">
              <a:spcBef>
                <a:spcPts val="0"/>
              </a:spcBef>
              <a:spcAft>
                <a:spcPts val="0"/>
              </a:spcAft>
              <a:buClr>
                <a:schemeClr val="dk1"/>
              </a:buClr>
              <a:buSzPts val="2400"/>
              <a:buFont typeface="Arial"/>
              <a:buAutoNum type="arabicPeriod"/>
            </a:pPr>
            <a:r>
              <a:rPr lang="en-US" sz="2400">
                <a:solidFill>
                  <a:schemeClr val="dk1"/>
                </a:solidFill>
                <a:latin typeface="Arial"/>
                <a:ea typeface="Arial"/>
                <a:cs typeface="Arial"/>
                <a:sym typeface="Arial"/>
              </a:rPr>
              <a:t> It </a:t>
            </a:r>
            <a:r>
              <a:rPr b="1" lang="en-US" sz="2400">
                <a:solidFill>
                  <a:srgbClr val="FF0000"/>
                </a:solidFill>
                <a:latin typeface="Arial"/>
                <a:ea typeface="Arial"/>
                <a:cs typeface="Arial"/>
                <a:sym typeface="Arial"/>
              </a:rPr>
              <a:t>provides sequences of output signals based upon state transitions</a:t>
            </a:r>
            <a:r>
              <a:rPr lang="en-US" sz="2400">
                <a:solidFill>
                  <a:schemeClr val="dk1"/>
                </a:solidFill>
                <a:latin typeface="Arial"/>
                <a:ea typeface="Arial"/>
                <a:cs typeface="Arial"/>
                <a:sym typeface="Arial"/>
              </a:rPr>
              <a:t>. The outputs are generated by the </a:t>
            </a:r>
            <a:r>
              <a:rPr b="1" lang="en-US" sz="2400">
                <a:solidFill>
                  <a:srgbClr val="00B050"/>
                </a:solidFill>
                <a:latin typeface="Arial"/>
                <a:ea typeface="Arial"/>
                <a:cs typeface="Arial"/>
                <a:sym typeface="Arial"/>
              </a:rPr>
              <a:t>output decoder </a:t>
            </a:r>
            <a:r>
              <a:rPr lang="en-US" sz="2400">
                <a:solidFill>
                  <a:schemeClr val="dk1"/>
                </a:solidFill>
                <a:latin typeface="Arial"/>
                <a:ea typeface="Arial"/>
                <a:cs typeface="Arial"/>
                <a:sym typeface="Arial"/>
              </a:rPr>
              <a:t>based upon present state and input conditions.</a:t>
            </a:r>
            <a:endParaRPr/>
          </a:p>
        </p:txBody>
      </p:sp>
      <p:pic>
        <p:nvPicPr>
          <p:cNvPr id="1560" name="Google Shape;1560;p101"/>
          <p:cNvPicPr preferRelativeResize="0"/>
          <p:nvPr/>
        </p:nvPicPr>
        <p:blipFill rotWithShape="1">
          <a:blip r:embed="rId3">
            <a:alphaModFix/>
          </a:blip>
          <a:srcRect b="0" l="0" r="0" t="0"/>
          <a:stretch/>
        </p:blipFill>
        <p:spPr>
          <a:xfrm>
            <a:off x="150313" y="-1"/>
            <a:ext cx="687888" cy="665019"/>
          </a:xfrm>
          <a:prstGeom prst="rect">
            <a:avLst/>
          </a:prstGeom>
          <a:noFill/>
          <a:ln>
            <a:noFill/>
          </a:ln>
        </p:spPr>
      </p:pic>
      <p:sp>
        <p:nvSpPr>
          <p:cNvPr id="1561" name="Google Shape;1561;p101"/>
          <p:cNvSpPr/>
          <p:nvPr/>
        </p:nvSpPr>
        <p:spPr>
          <a:xfrm>
            <a:off x="438912" y="4502731"/>
            <a:ext cx="11582400" cy="2308324"/>
          </a:xfrm>
          <a:prstGeom prst="rect">
            <a:avLst/>
          </a:prstGeom>
          <a:solidFill>
            <a:srgbClr val="FBE4D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70C0"/>
                </a:solidFill>
                <a:latin typeface="Arial"/>
                <a:ea typeface="Arial"/>
                <a:cs typeface="Arial"/>
                <a:sym typeface="Arial"/>
              </a:rPr>
              <a:t>Control sequencing: </a:t>
            </a:r>
            <a:r>
              <a:rPr lang="en-US" sz="2400">
                <a:solidFill>
                  <a:schemeClr val="dk1"/>
                </a:solidFill>
                <a:latin typeface="Arial"/>
                <a:ea typeface="Arial"/>
                <a:cs typeface="Arial"/>
                <a:sym typeface="Arial"/>
              </a:rPr>
              <a:t>The transitions from one state to another.</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a:t>
            </a:r>
            <a:endParaRPr b="1" sz="2400">
              <a:solidFill>
                <a:schemeClr val="dk1"/>
              </a:solidFill>
              <a:latin typeface="Arial"/>
              <a:ea typeface="Arial"/>
              <a:cs typeface="Arial"/>
              <a:sym typeface="Arial"/>
            </a:endParaRPr>
          </a:p>
          <a:p>
            <a:pPr indent="0" lvl="0" marL="0" marR="0" rtl="0" algn="l">
              <a:spcBef>
                <a:spcPts val="0"/>
              </a:spcBef>
              <a:spcAft>
                <a:spcPts val="0"/>
              </a:spcAft>
              <a:buNone/>
            </a:pPr>
            <a:r>
              <a:rPr b="1" lang="en-US" sz="2400">
                <a:solidFill>
                  <a:srgbClr val="0070C0"/>
                </a:solidFill>
                <a:latin typeface="Arial"/>
                <a:ea typeface="Arial"/>
                <a:cs typeface="Arial"/>
                <a:sym typeface="Arial"/>
              </a:rPr>
              <a:t>Transition function: </a:t>
            </a:r>
            <a:r>
              <a:rPr lang="en-US" sz="2400">
                <a:solidFill>
                  <a:schemeClr val="dk1"/>
                </a:solidFill>
                <a:latin typeface="Arial"/>
                <a:ea typeface="Arial"/>
                <a:cs typeface="Arial"/>
                <a:sym typeface="Arial"/>
              </a:rPr>
              <a:t>The logic required for deciding the next states</a:t>
            </a:r>
            <a:endParaRPr/>
          </a:p>
          <a:p>
            <a:pPr indent="0" lvl="0" marL="0" marR="0" rtl="0" algn="l">
              <a:spcBef>
                <a:spcPts val="0"/>
              </a:spcBef>
              <a:spcAft>
                <a:spcPts val="0"/>
              </a:spcAft>
              <a:buNone/>
            </a:pPr>
            <a:r>
              <a:t/>
            </a:r>
            <a:endParaRPr b="1" sz="2400">
              <a:solidFill>
                <a:srgbClr val="0070C0"/>
              </a:solidFill>
              <a:latin typeface="Arial"/>
              <a:ea typeface="Arial"/>
              <a:cs typeface="Arial"/>
              <a:sym typeface="Arial"/>
            </a:endParaRPr>
          </a:p>
          <a:p>
            <a:pPr indent="0" lvl="0" marL="0" marR="0" rtl="0" algn="l">
              <a:spcBef>
                <a:spcPts val="0"/>
              </a:spcBef>
              <a:spcAft>
                <a:spcPts val="0"/>
              </a:spcAft>
              <a:buNone/>
            </a:pPr>
            <a:r>
              <a:rPr b="1" lang="en-US" sz="2400">
                <a:solidFill>
                  <a:srgbClr val="0070C0"/>
                </a:solidFill>
                <a:latin typeface="Arial"/>
                <a:ea typeface="Arial"/>
                <a:cs typeface="Arial"/>
                <a:sym typeface="Arial"/>
              </a:rPr>
              <a:t>Branching:</a:t>
            </a:r>
            <a:r>
              <a:rPr lang="en-US" sz="2400">
                <a:solidFill>
                  <a:schemeClr val="dk1"/>
                </a:solidFill>
                <a:latin typeface="Arial"/>
                <a:ea typeface="Arial"/>
                <a:cs typeface="Arial"/>
                <a:sym typeface="Arial"/>
              </a:rPr>
              <a:t> deciding the next state using input signals.</a:t>
            </a:r>
            <a:endParaRPr/>
          </a:p>
          <a:p>
            <a:pPr indent="0" lvl="0" marL="0" marR="0" rtl="0" algn="l">
              <a:spcBef>
                <a:spcPts val="0"/>
              </a:spcBef>
              <a:spcAft>
                <a:spcPts val="0"/>
              </a:spcAft>
              <a:buNone/>
            </a:pPr>
            <a:r>
              <a:t/>
            </a:r>
            <a:endParaRPr b="1" sz="24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1">
                                            <p:txEl>
                                              <p:pRg end="0" st="0"/>
                                            </p:txEl>
                                          </p:spTgt>
                                        </p:tgtEl>
                                        <p:attrNameLst>
                                          <p:attrName>style.visibility</p:attrName>
                                        </p:attrNameLst>
                                      </p:cBhvr>
                                      <p:to>
                                        <p:strVal val="visible"/>
                                      </p:to>
                                    </p:set>
                                    <p:animEffect filter="fade" transition="in">
                                      <p:cBhvr>
                                        <p:cTn dur="1000"/>
                                        <p:tgtEl>
                                          <p:spTgt spid="15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1">
                                            <p:txEl>
                                              <p:pRg end="1" st="1"/>
                                            </p:txEl>
                                          </p:spTgt>
                                        </p:tgtEl>
                                        <p:attrNameLst>
                                          <p:attrName>style.visibility</p:attrName>
                                        </p:attrNameLst>
                                      </p:cBhvr>
                                      <p:to>
                                        <p:strVal val="visible"/>
                                      </p:to>
                                    </p:set>
                                    <p:animEffect filter="fade" transition="in">
                                      <p:cBhvr>
                                        <p:cTn dur="1000"/>
                                        <p:tgtEl>
                                          <p:spTgt spid="15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1">
                                            <p:txEl>
                                              <p:pRg end="2" st="2"/>
                                            </p:txEl>
                                          </p:spTgt>
                                        </p:tgtEl>
                                        <p:attrNameLst>
                                          <p:attrName>style.visibility</p:attrName>
                                        </p:attrNameLst>
                                      </p:cBhvr>
                                      <p:to>
                                        <p:strVal val="visible"/>
                                      </p:to>
                                    </p:set>
                                    <p:animEffect filter="fade" transition="in">
                                      <p:cBhvr>
                                        <p:cTn dur="1000"/>
                                        <p:tgtEl>
                                          <p:spTgt spid="15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1">
                                            <p:txEl>
                                              <p:pRg end="3" st="3"/>
                                            </p:txEl>
                                          </p:spTgt>
                                        </p:tgtEl>
                                        <p:attrNameLst>
                                          <p:attrName>style.visibility</p:attrName>
                                        </p:attrNameLst>
                                      </p:cBhvr>
                                      <p:to>
                                        <p:strVal val="visible"/>
                                      </p:to>
                                    </p:set>
                                    <p:animEffect filter="fade" transition="in">
                                      <p:cBhvr>
                                        <p:cTn dur="1000"/>
                                        <p:tgtEl>
                                          <p:spTgt spid="15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1">
                                            <p:txEl>
                                              <p:pRg end="4" st="4"/>
                                            </p:txEl>
                                          </p:spTgt>
                                        </p:tgtEl>
                                        <p:attrNameLst>
                                          <p:attrName>style.visibility</p:attrName>
                                        </p:attrNameLst>
                                      </p:cBhvr>
                                      <p:to>
                                        <p:strVal val="visible"/>
                                      </p:to>
                                    </p:set>
                                    <p:animEffect filter="fade" transition="in">
                                      <p:cBhvr>
                                        <p:cTn dur="1000"/>
                                        <p:tgtEl>
                                          <p:spTgt spid="156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1">
                                            <p:txEl>
                                              <p:pRg end="5" st="5"/>
                                            </p:txEl>
                                          </p:spTgt>
                                        </p:tgtEl>
                                        <p:attrNameLst>
                                          <p:attrName>style.visibility</p:attrName>
                                        </p:attrNameLst>
                                      </p:cBhvr>
                                      <p:to>
                                        <p:strVal val="visible"/>
                                      </p:to>
                                    </p:set>
                                    <p:animEffect filter="fade" transition="in">
                                      <p:cBhvr>
                                        <p:cTn dur="1000"/>
                                        <p:tgtEl>
                                          <p:spTgt spid="156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102"/>
          <p:cNvSpPr txBox="1"/>
          <p:nvPr>
            <p:ph type="title"/>
          </p:nvPr>
        </p:nvSpPr>
        <p:spPr>
          <a:xfrm>
            <a:off x="1225296" y="13854"/>
            <a:ext cx="9268968" cy="8392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US" sz="3200"/>
              <a:t>State Machine Applications</a:t>
            </a:r>
            <a:endParaRPr/>
          </a:p>
        </p:txBody>
      </p:sp>
      <p:sp>
        <p:nvSpPr>
          <p:cNvPr id="1567" name="Google Shape;1567;p102"/>
          <p:cNvSpPr txBox="1"/>
          <p:nvPr>
            <p:ph idx="1" type="body"/>
          </p:nvPr>
        </p:nvSpPr>
        <p:spPr>
          <a:xfrm>
            <a:off x="838200" y="839244"/>
            <a:ext cx="11219688" cy="563470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rgbClr val="7030A0"/>
              </a:buClr>
              <a:buSzPct val="100000"/>
              <a:buNone/>
            </a:pPr>
            <a:r>
              <a:rPr b="1" lang="en-US">
                <a:solidFill>
                  <a:srgbClr val="7030A0"/>
                </a:solidFill>
              </a:rPr>
              <a:t>State machines are used in a number of system control applications</a:t>
            </a:r>
            <a:endParaRPr/>
          </a:p>
          <a:p>
            <a:pPr indent="-228600" lvl="0" marL="228600" rtl="0" algn="just">
              <a:lnSpc>
                <a:spcPct val="100000"/>
              </a:lnSpc>
              <a:spcBef>
                <a:spcPts val="1000"/>
              </a:spcBef>
              <a:spcAft>
                <a:spcPts val="0"/>
              </a:spcAft>
              <a:buClr>
                <a:srgbClr val="FF0000"/>
              </a:buClr>
              <a:buSzPct val="100000"/>
              <a:buChar char="•"/>
            </a:pPr>
            <a:r>
              <a:rPr b="1" lang="en-US">
                <a:solidFill>
                  <a:srgbClr val="FF0000"/>
                </a:solidFill>
              </a:rPr>
              <a:t>In DSP: </a:t>
            </a:r>
            <a:r>
              <a:rPr lang="en-US">
                <a:solidFill>
                  <a:srgbClr val="0070C0"/>
                </a:solidFill>
              </a:rPr>
              <a:t>As sequencers for digital signal processing (DSP) applications, state machines offer speed and sufficient functionality without the overkill of complex microprocessors</a:t>
            </a:r>
            <a:endParaRPr/>
          </a:p>
          <a:p>
            <a:pPr indent="-228600" lvl="0" marL="228600" rtl="0" algn="just">
              <a:lnSpc>
                <a:spcPct val="90000"/>
              </a:lnSpc>
              <a:spcBef>
                <a:spcPts val="1000"/>
              </a:spcBef>
              <a:spcAft>
                <a:spcPts val="0"/>
              </a:spcAft>
              <a:buClr>
                <a:srgbClr val="FF0000"/>
              </a:buClr>
              <a:buSzPct val="100000"/>
              <a:buChar char="•"/>
            </a:pPr>
            <a:r>
              <a:rPr b="1" lang="en-US">
                <a:solidFill>
                  <a:srgbClr val="FF0000"/>
                </a:solidFill>
              </a:rPr>
              <a:t>In video controller: </a:t>
            </a:r>
            <a:r>
              <a:rPr lang="en-US">
                <a:solidFill>
                  <a:srgbClr val="00B050"/>
                </a:solidFill>
              </a:rPr>
              <a:t>It generates addresses for scanning purposes, using counters with various sequences and lengths</a:t>
            </a:r>
            <a:endParaRPr/>
          </a:p>
          <a:p>
            <a:pPr indent="-228600" lvl="0" marL="228600" rtl="0" algn="just">
              <a:lnSpc>
                <a:spcPct val="90000"/>
              </a:lnSpc>
              <a:spcBef>
                <a:spcPts val="1000"/>
              </a:spcBef>
              <a:spcAft>
                <a:spcPts val="0"/>
              </a:spcAft>
              <a:buClr>
                <a:srgbClr val="FF0000"/>
              </a:buClr>
              <a:buSzPct val="100000"/>
              <a:buChar char="•"/>
            </a:pPr>
            <a:r>
              <a:rPr b="1" lang="en-US">
                <a:solidFill>
                  <a:srgbClr val="FF0000"/>
                </a:solidFill>
              </a:rPr>
              <a:t>In peripheral control: </a:t>
            </a:r>
            <a:r>
              <a:rPr lang="en-US">
                <a:solidFill>
                  <a:srgbClr val="0070C0"/>
                </a:solidFill>
              </a:rPr>
              <a:t>Both encoding and decoding can be translated into state machines, which examine the serial data stream as it is read, and generate the output data</a:t>
            </a:r>
            <a:endParaRPr/>
          </a:p>
          <a:p>
            <a:pPr indent="-228600" lvl="0" marL="228600" rtl="0" algn="just">
              <a:lnSpc>
                <a:spcPct val="100000"/>
              </a:lnSpc>
              <a:spcBef>
                <a:spcPts val="1000"/>
              </a:spcBef>
              <a:spcAft>
                <a:spcPts val="0"/>
              </a:spcAft>
              <a:buClr>
                <a:srgbClr val="FF0000"/>
              </a:buClr>
              <a:buSzPct val="100000"/>
              <a:buChar char="•"/>
            </a:pPr>
            <a:r>
              <a:rPr b="1" lang="en-US">
                <a:solidFill>
                  <a:srgbClr val="FF0000"/>
                </a:solidFill>
              </a:rPr>
              <a:t>Industrial control and robotics</a:t>
            </a:r>
            <a:r>
              <a:rPr lang="en-US">
                <a:solidFill>
                  <a:srgbClr val="00B050"/>
                </a:solidFill>
              </a:rPr>
              <a:t>: Mechanical positioning of a robot arm, simple decision making, and calculation of a trigonometric function</a:t>
            </a:r>
            <a:endParaRPr/>
          </a:p>
          <a:p>
            <a:pPr indent="-228600" lvl="0" marL="228600" rtl="0" algn="just">
              <a:lnSpc>
                <a:spcPct val="100000"/>
              </a:lnSpc>
              <a:spcBef>
                <a:spcPts val="1000"/>
              </a:spcBef>
              <a:spcAft>
                <a:spcPts val="0"/>
              </a:spcAft>
              <a:buClr>
                <a:srgbClr val="FF0000"/>
              </a:buClr>
              <a:buSzPct val="100000"/>
              <a:buChar char="•"/>
            </a:pPr>
            <a:r>
              <a:rPr b="1" lang="en-US">
                <a:solidFill>
                  <a:srgbClr val="FF0000"/>
                </a:solidFill>
              </a:rPr>
              <a:t>Data encryption and decryption: </a:t>
            </a:r>
            <a:r>
              <a:rPr lang="en-US">
                <a:solidFill>
                  <a:srgbClr val="0070C0"/>
                </a:solidFill>
              </a:rPr>
              <a:t>A programmable state machine device with a security Bit is ideal for this because memory is internally programmed and cannot be accessed by someone tampering with the system </a:t>
            </a:r>
            <a:endParaRPr/>
          </a:p>
        </p:txBody>
      </p:sp>
      <p:sp>
        <p:nvSpPr>
          <p:cNvPr id="1568" name="Google Shape;1568;p1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569" name="Google Shape;1569;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70" name="Google Shape;1570;p102"/>
          <p:cNvPicPr preferRelativeResize="0"/>
          <p:nvPr/>
        </p:nvPicPr>
        <p:blipFill rotWithShape="1">
          <a:blip r:embed="rId3">
            <a:alphaModFix/>
          </a:blip>
          <a:srcRect b="0" l="0" r="0" t="0"/>
          <a:stretch/>
        </p:blipFill>
        <p:spPr>
          <a:xfrm>
            <a:off x="150312" y="-1"/>
            <a:ext cx="727409" cy="7065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03"/>
          <p:cNvSpPr txBox="1"/>
          <p:nvPr>
            <p:ph type="title"/>
          </p:nvPr>
        </p:nvSpPr>
        <p:spPr>
          <a:xfrm>
            <a:off x="1335024" y="6871"/>
            <a:ext cx="9744456" cy="6027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US" sz="3200"/>
              <a:t>Finite State Machines</a:t>
            </a:r>
            <a:endParaRPr/>
          </a:p>
        </p:txBody>
      </p:sp>
      <p:sp>
        <p:nvSpPr>
          <p:cNvPr id="1576" name="Google Shape;1576;p103"/>
          <p:cNvSpPr txBox="1"/>
          <p:nvPr>
            <p:ph idx="1" type="body"/>
          </p:nvPr>
        </p:nvSpPr>
        <p:spPr>
          <a:xfrm>
            <a:off x="5760179" y="814190"/>
            <a:ext cx="6303264" cy="5724722"/>
          </a:xfrm>
          <a:prstGeom prst="rect">
            <a:avLst/>
          </a:prstGeom>
          <a:solidFill>
            <a:srgbClr val="DDEAF6"/>
          </a:solid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600"/>
              <a:buChar char="•"/>
            </a:pPr>
            <a:r>
              <a:rPr lang="en-US" sz="2600">
                <a:solidFill>
                  <a:srgbClr val="FF0000"/>
                </a:solidFill>
              </a:rPr>
              <a:t>Sequential Circuits </a:t>
            </a:r>
            <a:r>
              <a:rPr lang="en-US" sz="2600">
                <a:solidFill>
                  <a:srgbClr val="0070C0"/>
                </a:solidFill>
              </a:rPr>
              <a:t>with finite number of states are called as </a:t>
            </a:r>
            <a:r>
              <a:rPr lang="en-US" sz="2600">
                <a:solidFill>
                  <a:srgbClr val="FF0000"/>
                </a:solidFill>
              </a:rPr>
              <a:t>Finite State Machines (FSM)</a:t>
            </a:r>
            <a:endParaRPr/>
          </a:p>
          <a:p>
            <a:pPr indent="-228600" lvl="0" marL="228600" rtl="0" algn="l">
              <a:lnSpc>
                <a:spcPct val="90000"/>
              </a:lnSpc>
              <a:spcBef>
                <a:spcPts val="1200"/>
              </a:spcBef>
              <a:spcAft>
                <a:spcPts val="0"/>
              </a:spcAft>
              <a:buClr>
                <a:srgbClr val="00B050"/>
              </a:buClr>
              <a:buSzPts val="2600"/>
              <a:buChar char="•"/>
            </a:pPr>
            <a:r>
              <a:rPr lang="en-US" sz="2600">
                <a:solidFill>
                  <a:srgbClr val="00B050"/>
                </a:solidFill>
              </a:rPr>
              <a:t>Those parts of </a:t>
            </a:r>
            <a:r>
              <a:rPr lang="en-US" sz="2600">
                <a:solidFill>
                  <a:srgbClr val="FF0000"/>
                </a:solidFill>
              </a:rPr>
              <a:t>digital systems </a:t>
            </a:r>
            <a:r>
              <a:rPr lang="en-US" sz="2600">
                <a:solidFill>
                  <a:srgbClr val="00B050"/>
                </a:solidFill>
              </a:rPr>
              <a:t>whose </a:t>
            </a:r>
            <a:r>
              <a:rPr lang="en-US" sz="2600">
                <a:solidFill>
                  <a:srgbClr val="FF0000"/>
                </a:solidFill>
              </a:rPr>
              <a:t>outputs depend on their past inputs as well as their current</a:t>
            </a:r>
            <a:r>
              <a:rPr lang="en-US" sz="2600">
                <a:solidFill>
                  <a:srgbClr val="00B050"/>
                </a:solidFill>
              </a:rPr>
              <a:t> ones can be </a:t>
            </a:r>
            <a:r>
              <a:rPr lang="en-US" sz="2600">
                <a:solidFill>
                  <a:srgbClr val="FF0000"/>
                </a:solidFill>
              </a:rPr>
              <a:t>modeled as finite state machines.</a:t>
            </a:r>
            <a:endParaRPr/>
          </a:p>
          <a:p>
            <a:pPr indent="-228600" lvl="0" marL="228600" rtl="0" algn="just">
              <a:lnSpc>
                <a:spcPct val="90000"/>
              </a:lnSpc>
              <a:spcBef>
                <a:spcPts val="1200"/>
              </a:spcBef>
              <a:spcAft>
                <a:spcPts val="0"/>
              </a:spcAft>
              <a:buClr>
                <a:srgbClr val="FF0000"/>
              </a:buClr>
              <a:buSzPts val="2600"/>
              <a:buChar char="•"/>
            </a:pPr>
            <a:r>
              <a:rPr lang="en-US" sz="2600">
                <a:solidFill>
                  <a:srgbClr val="FF0000"/>
                </a:solidFill>
              </a:rPr>
              <a:t>When a new input</a:t>
            </a:r>
            <a:r>
              <a:rPr lang="en-US" sz="2600">
                <a:solidFill>
                  <a:srgbClr val="0070C0"/>
                </a:solidFill>
              </a:rPr>
              <a:t> is presented to the FSM, an </a:t>
            </a:r>
            <a:r>
              <a:rPr lang="en-US" sz="2600">
                <a:solidFill>
                  <a:srgbClr val="FF0000"/>
                </a:solidFill>
              </a:rPr>
              <a:t>output is generated</a:t>
            </a:r>
            <a:r>
              <a:rPr lang="en-US" sz="2600">
                <a:solidFill>
                  <a:srgbClr val="0070C0"/>
                </a:solidFill>
              </a:rPr>
              <a:t> which depends on this </a:t>
            </a:r>
            <a:r>
              <a:rPr lang="en-US" sz="2600">
                <a:solidFill>
                  <a:srgbClr val="FF0000"/>
                </a:solidFill>
              </a:rPr>
              <a:t>input and the present state of the FSM, </a:t>
            </a:r>
            <a:r>
              <a:rPr lang="en-US" sz="2600">
                <a:solidFill>
                  <a:srgbClr val="0070C0"/>
                </a:solidFill>
              </a:rPr>
              <a:t>and the </a:t>
            </a:r>
            <a:r>
              <a:rPr lang="en-US" sz="2600">
                <a:solidFill>
                  <a:srgbClr val="FF0000"/>
                </a:solidFill>
              </a:rPr>
              <a:t>machine is caused to move into new state, referred to as the next state</a:t>
            </a:r>
            <a:endParaRPr/>
          </a:p>
          <a:p>
            <a:pPr indent="-228600" lvl="0" marL="228600" rtl="0" algn="l">
              <a:lnSpc>
                <a:spcPct val="90000"/>
              </a:lnSpc>
              <a:spcBef>
                <a:spcPts val="1200"/>
              </a:spcBef>
              <a:spcAft>
                <a:spcPts val="0"/>
              </a:spcAft>
              <a:buClr>
                <a:srgbClr val="00B050"/>
              </a:buClr>
              <a:buSzPts val="2600"/>
              <a:buChar char="•"/>
            </a:pPr>
            <a:r>
              <a:rPr lang="en-US" sz="2600">
                <a:solidFill>
                  <a:srgbClr val="00B050"/>
                </a:solidFill>
              </a:rPr>
              <a:t>The </a:t>
            </a:r>
            <a:r>
              <a:rPr lang="en-US" sz="2600">
                <a:solidFill>
                  <a:srgbClr val="FF0000"/>
                </a:solidFill>
              </a:rPr>
              <a:t>internal state is stored </a:t>
            </a:r>
            <a:r>
              <a:rPr lang="en-US" sz="2600">
                <a:solidFill>
                  <a:srgbClr val="00B050"/>
                </a:solidFill>
              </a:rPr>
              <a:t>in a block labeled </a:t>
            </a:r>
            <a:r>
              <a:rPr lang="en-US" sz="2600">
                <a:solidFill>
                  <a:srgbClr val="FF0000"/>
                </a:solidFill>
              </a:rPr>
              <a:t>“memory.” </a:t>
            </a:r>
            <a:endParaRPr/>
          </a:p>
        </p:txBody>
      </p:sp>
      <p:sp>
        <p:nvSpPr>
          <p:cNvPr id="1577" name="Google Shape;1577;p10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578" name="Google Shape;1578;p1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79" name="Google Shape;1579;p103"/>
          <p:cNvPicPr preferRelativeResize="0"/>
          <p:nvPr/>
        </p:nvPicPr>
        <p:blipFill rotWithShape="1">
          <a:blip r:embed="rId3">
            <a:alphaModFix/>
          </a:blip>
          <a:srcRect b="0" l="0" r="0" t="0"/>
          <a:stretch/>
        </p:blipFill>
        <p:spPr>
          <a:xfrm>
            <a:off x="150313" y="-1"/>
            <a:ext cx="749388" cy="609601"/>
          </a:xfrm>
          <a:prstGeom prst="rect">
            <a:avLst/>
          </a:prstGeom>
          <a:noFill/>
          <a:ln>
            <a:noFill/>
          </a:ln>
        </p:spPr>
      </p:pic>
      <p:pic>
        <p:nvPicPr>
          <p:cNvPr id="1580" name="Google Shape;1580;p103"/>
          <p:cNvPicPr preferRelativeResize="0"/>
          <p:nvPr/>
        </p:nvPicPr>
        <p:blipFill rotWithShape="1">
          <a:blip r:embed="rId4">
            <a:alphaModFix/>
          </a:blip>
          <a:srcRect b="0" l="0" r="0" t="0"/>
          <a:stretch/>
        </p:blipFill>
        <p:spPr>
          <a:xfrm>
            <a:off x="207356" y="1272095"/>
            <a:ext cx="5552823" cy="48089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104"/>
          <p:cNvSpPr txBox="1"/>
          <p:nvPr>
            <p:ph type="title"/>
          </p:nvPr>
        </p:nvSpPr>
        <p:spPr>
          <a:xfrm>
            <a:off x="1485900" y="234078"/>
            <a:ext cx="9220200" cy="47612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b="1" lang="en-US" sz="3200"/>
              <a:t>Types of FSMs</a:t>
            </a:r>
            <a:endParaRPr b="1" sz="3200"/>
          </a:p>
        </p:txBody>
      </p:sp>
      <p:sp>
        <p:nvSpPr>
          <p:cNvPr id="1586" name="Google Shape;1586;p104"/>
          <p:cNvSpPr txBox="1"/>
          <p:nvPr>
            <p:ph idx="1" type="body"/>
          </p:nvPr>
        </p:nvSpPr>
        <p:spPr>
          <a:xfrm>
            <a:off x="838200" y="1121664"/>
            <a:ext cx="10515600" cy="5055299"/>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chemeClr val="dk1"/>
              </a:buClr>
              <a:buSzPts val="2800"/>
              <a:buChar char="•"/>
            </a:pPr>
            <a:r>
              <a:rPr lang="en-US"/>
              <a:t>There are </a:t>
            </a:r>
            <a:r>
              <a:rPr b="1" lang="en-US">
                <a:solidFill>
                  <a:srgbClr val="0070C0"/>
                </a:solidFill>
              </a:rPr>
              <a:t>two different ways to express the FSMs </a:t>
            </a:r>
            <a:r>
              <a:rPr lang="en-US"/>
              <a:t>with respect to the output.</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en-US"/>
              <a:t>Sequential circuits in which </a:t>
            </a:r>
            <a:r>
              <a:rPr lang="en-US">
                <a:solidFill>
                  <a:srgbClr val="FF0000"/>
                </a:solidFill>
              </a:rPr>
              <a:t>outputs are function of only present state </a:t>
            </a:r>
            <a:r>
              <a:rPr lang="en-US"/>
              <a:t>are called </a:t>
            </a:r>
            <a:r>
              <a:rPr b="1" lang="en-US">
                <a:solidFill>
                  <a:srgbClr val="00B050"/>
                </a:solidFill>
              </a:rPr>
              <a:t>Moore Machines</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en-US"/>
              <a:t>Sequential circuits in which </a:t>
            </a:r>
            <a:r>
              <a:rPr lang="en-US">
                <a:solidFill>
                  <a:srgbClr val="FF0000"/>
                </a:solidFill>
              </a:rPr>
              <a:t>outputs are function of present state as well as input</a:t>
            </a:r>
            <a:r>
              <a:rPr lang="en-US"/>
              <a:t> are called </a:t>
            </a:r>
            <a:r>
              <a:rPr b="1" lang="en-US">
                <a:solidFill>
                  <a:srgbClr val="00B050"/>
                </a:solidFill>
              </a:rPr>
              <a:t>Mealy Machines</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rgbClr val="002060"/>
              </a:buClr>
              <a:buSzPts val="2800"/>
              <a:buChar char="•"/>
            </a:pPr>
            <a:r>
              <a:rPr b="1" lang="en-US">
                <a:solidFill>
                  <a:srgbClr val="002060"/>
                </a:solidFill>
              </a:rPr>
              <a:t>For either type, the </a:t>
            </a:r>
            <a:r>
              <a:rPr b="1" lang="en-US">
                <a:solidFill>
                  <a:srgbClr val="FFC000"/>
                </a:solidFill>
              </a:rPr>
              <a:t>control sequencing </a:t>
            </a:r>
            <a:r>
              <a:rPr b="1" lang="en-US">
                <a:solidFill>
                  <a:srgbClr val="002060"/>
                </a:solidFill>
              </a:rPr>
              <a:t>depends upon both states and input signals</a:t>
            </a:r>
            <a:endParaRPr b="1">
              <a:solidFill>
                <a:srgbClr val="002060"/>
              </a:solidFill>
            </a:endParaRPr>
          </a:p>
          <a:p>
            <a:pPr indent="-50800" lvl="0" marL="228600" rtl="0" algn="l">
              <a:lnSpc>
                <a:spcPct val="90000"/>
              </a:lnSpc>
              <a:spcBef>
                <a:spcPts val="1000"/>
              </a:spcBef>
              <a:spcAft>
                <a:spcPts val="0"/>
              </a:spcAft>
              <a:buClr>
                <a:schemeClr val="dk1"/>
              </a:buClr>
              <a:buSzPts val="2800"/>
              <a:buNone/>
            </a:pPr>
            <a:r>
              <a:t/>
            </a:r>
            <a:endParaRPr/>
          </a:p>
        </p:txBody>
      </p:sp>
      <p:sp>
        <p:nvSpPr>
          <p:cNvPr id="1587" name="Google Shape;1587;p1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588" name="Google Shape;1588;p1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89" name="Google Shape;1589;p104"/>
          <p:cNvPicPr preferRelativeResize="0"/>
          <p:nvPr/>
        </p:nvPicPr>
        <p:blipFill rotWithShape="1">
          <a:blip r:embed="rId3">
            <a:alphaModFix/>
          </a:blip>
          <a:srcRect b="0" l="0" r="0" t="0"/>
          <a:stretch/>
        </p:blipFill>
        <p:spPr>
          <a:xfrm>
            <a:off x="196033" y="2003"/>
            <a:ext cx="901248" cy="9402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6">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105"/>
          <p:cNvSpPr txBox="1"/>
          <p:nvPr>
            <p:ph type="title"/>
          </p:nvPr>
        </p:nvSpPr>
        <p:spPr>
          <a:xfrm>
            <a:off x="1453018" y="365125"/>
            <a:ext cx="9900781" cy="6623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50"/>
              </a:buClr>
              <a:buSzPts val="4000"/>
              <a:buFont typeface="Calibri"/>
              <a:buNone/>
            </a:pPr>
            <a:r>
              <a:rPr b="1" lang="en-US" sz="4000" u="sng">
                <a:solidFill>
                  <a:srgbClr val="00B050"/>
                </a:solidFill>
              </a:rPr>
              <a:t>Moore machines   </a:t>
            </a:r>
            <a:endParaRPr b="1" sz="4000" u="sng">
              <a:solidFill>
                <a:srgbClr val="00B050"/>
              </a:solidFill>
            </a:endParaRPr>
          </a:p>
        </p:txBody>
      </p:sp>
      <p:sp>
        <p:nvSpPr>
          <p:cNvPr id="1597" name="Google Shape;1597;p1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598" name="Google Shape;1598;p1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99" name="Google Shape;1599;p105"/>
          <p:cNvSpPr/>
          <p:nvPr/>
        </p:nvSpPr>
        <p:spPr>
          <a:xfrm>
            <a:off x="6594763" y="1779312"/>
            <a:ext cx="5597237" cy="267765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u="sng">
                <a:solidFill>
                  <a:srgbClr val="FF0000"/>
                </a:solidFill>
                <a:latin typeface="Arial"/>
                <a:ea typeface="Arial"/>
                <a:cs typeface="Arial"/>
                <a:sym typeface="Arial"/>
              </a:rPr>
              <a:t>Moore machine</a:t>
            </a:r>
            <a:endParaRPr sz="2800" u="sng">
              <a:solidFill>
                <a:schemeClr val="dk1"/>
              </a:solidFill>
              <a:latin typeface="Arial"/>
              <a:ea typeface="Arial"/>
              <a:cs typeface="Arial"/>
              <a:sym typeface="Arial"/>
            </a:endParaRPr>
          </a:p>
          <a:p>
            <a:pPr indent="0" lvl="0" marL="0" marR="0" rtl="0" algn="l">
              <a:spcBef>
                <a:spcPts val="0"/>
              </a:spcBef>
              <a:spcAft>
                <a:spcPts val="0"/>
              </a:spcAft>
              <a:buNone/>
            </a:pPr>
            <a:r>
              <a:rPr lang="en-US" sz="2800">
                <a:solidFill>
                  <a:schemeClr val="dk1"/>
                </a:solidFill>
                <a:latin typeface="Arial"/>
                <a:ea typeface="Arial"/>
                <a:cs typeface="Arial"/>
                <a:sym typeface="Arial"/>
              </a:rPr>
              <a:t>Outputs are a function</a:t>
            </a:r>
            <a:endParaRPr/>
          </a:p>
          <a:p>
            <a:pPr indent="0" lvl="0" marL="0" marR="0" rtl="0" algn="l">
              <a:spcBef>
                <a:spcPts val="0"/>
              </a:spcBef>
              <a:spcAft>
                <a:spcPts val="0"/>
              </a:spcAft>
              <a:buNone/>
            </a:pPr>
            <a:r>
              <a:rPr lang="en-US" sz="2800">
                <a:solidFill>
                  <a:schemeClr val="dk1"/>
                </a:solidFill>
                <a:latin typeface="Arial"/>
                <a:ea typeface="Arial"/>
                <a:cs typeface="Arial"/>
                <a:sym typeface="Arial"/>
              </a:rPr>
              <a:t>of current state</a:t>
            </a:r>
            <a:endParaRPr/>
          </a:p>
          <a:p>
            <a:pPr indent="0" lvl="0" marL="0" marR="0" rtl="0" algn="l">
              <a:spcBef>
                <a:spcPts val="0"/>
              </a:spcBef>
              <a:spcAft>
                <a:spcPts val="0"/>
              </a:spcAft>
              <a:buNone/>
            </a:pP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Outputs change</a:t>
            </a:r>
            <a:endParaRPr/>
          </a:p>
          <a:p>
            <a:pPr indent="0" lvl="0" marL="0" marR="0" rtl="0" algn="l">
              <a:spcBef>
                <a:spcPts val="0"/>
              </a:spcBef>
              <a:spcAft>
                <a:spcPts val="0"/>
              </a:spcAft>
              <a:buNone/>
            </a:pPr>
            <a:r>
              <a:rPr lang="en-US" sz="2800">
                <a:solidFill>
                  <a:schemeClr val="dk1"/>
                </a:solidFill>
                <a:latin typeface="Arial"/>
                <a:ea typeface="Arial"/>
                <a:cs typeface="Arial"/>
                <a:sym typeface="Arial"/>
              </a:rPr>
              <a:t>synchronously with state changes</a:t>
            </a:r>
            <a:endParaRPr sz="1600">
              <a:solidFill>
                <a:schemeClr val="dk1"/>
              </a:solidFill>
              <a:latin typeface="Arial"/>
              <a:ea typeface="Arial"/>
              <a:cs typeface="Arial"/>
              <a:sym typeface="Arial"/>
            </a:endParaRPr>
          </a:p>
        </p:txBody>
      </p:sp>
      <p:pic>
        <p:nvPicPr>
          <p:cNvPr id="1600" name="Google Shape;1600;p105"/>
          <p:cNvPicPr preferRelativeResize="0"/>
          <p:nvPr/>
        </p:nvPicPr>
        <p:blipFill rotWithShape="1">
          <a:blip r:embed="rId3">
            <a:alphaModFix/>
          </a:blip>
          <a:srcRect b="0" l="0" r="0" t="0"/>
          <a:stretch/>
        </p:blipFill>
        <p:spPr>
          <a:xfrm>
            <a:off x="150313" y="-1"/>
            <a:ext cx="687888" cy="731521"/>
          </a:xfrm>
          <a:prstGeom prst="rect">
            <a:avLst/>
          </a:prstGeom>
          <a:noFill/>
          <a:ln>
            <a:noFill/>
          </a:ln>
        </p:spPr>
      </p:pic>
      <p:pic>
        <p:nvPicPr>
          <p:cNvPr id="1601" name="Google Shape;1601;p105"/>
          <p:cNvPicPr preferRelativeResize="0"/>
          <p:nvPr/>
        </p:nvPicPr>
        <p:blipFill rotWithShape="1">
          <a:blip r:embed="rId4">
            <a:alphaModFix/>
          </a:blip>
          <a:srcRect b="0" l="0" r="0" t="0"/>
          <a:stretch/>
        </p:blipFill>
        <p:spPr>
          <a:xfrm>
            <a:off x="453971" y="1392244"/>
            <a:ext cx="5932974" cy="4496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06"/>
          <p:cNvSpPr txBox="1"/>
          <p:nvPr>
            <p:ph type="title"/>
          </p:nvPr>
        </p:nvSpPr>
        <p:spPr>
          <a:xfrm>
            <a:off x="1341119" y="287339"/>
            <a:ext cx="9814243" cy="71240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50"/>
              </a:buClr>
              <a:buSzPts val="4400"/>
              <a:buFont typeface="Calibri"/>
              <a:buNone/>
            </a:pPr>
            <a:r>
              <a:rPr b="1" lang="en-US" u="sng">
                <a:solidFill>
                  <a:srgbClr val="00B050"/>
                </a:solidFill>
              </a:rPr>
              <a:t> Mealy machine</a:t>
            </a:r>
            <a:endParaRPr/>
          </a:p>
        </p:txBody>
      </p:sp>
      <p:sp>
        <p:nvSpPr>
          <p:cNvPr id="1609" name="Google Shape;1609;p106"/>
          <p:cNvSpPr txBox="1"/>
          <p:nvPr>
            <p:ph idx="1" type="body"/>
          </p:nvPr>
        </p:nvSpPr>
        <p:spPr>
          <a:xfrm>
            <a:off x="7061356" y="1782058"/>
            <a:ext cx="4922826" cy="3967240"/>
          </a:xfrm>
          <a:prstGeom prst="rect">
            <a:avLst/>
          </a:prstGeom>
          <a:noFill/>
          <a:ln>
            <a:noFill/>
          </a:ln>
        </p:spPr>
        <p:txBody>
          <a:bodyPr anchorCtr="0" anchor="t" bIns="45700" lIns="91425" spcFirstLastPara="1" rIns="91425" wrap="square" tIns="45700">
            <a:spAutoFit/>
          </a:bodyPr>
          <a:lstStyle/>
          <a:p>
            <a:pPr indent="-228600" lvl="0" marL="228600" rtl="0" algn="ctr">
              <a:lnSpc>
                <a:spcPct val="90000"/>
              </a:lnSpc>
              <a:spcBef>
                <a:spcPts val="0"/>
              </a:spcBef>
              <a:spcAft>
                <a:spcPts val="0"/>
              </a:spcAft>
              <a:buClr>
                <a:srgbClr val="00B050"/>
              </a:buClr>
              <a:buSzPts val="3200"/>
              <a:buChar char="•"/>
            </a:pPr>
            <a:r>
              <a:rPr b="1" lang="en-US" sz="3200" u="sng">
                <a:solidFill>
                  <a:srgbClr val="00B050"/>
                </a:solidFill>
              </a:rPr>
              <a:t>Mealy machine</a:t>
            </a:r>
            <a:endParaRPr/>
          </a:p>
          <a:p>
            <a:pPr indent="0" lvl="0" marL="0" rtl="0" algn="ctr">
              <a:lnSpc>
                <a:spcPct val="90000"/>
              </a:lnSpc>
              <a:spcBef>
                <a:spcPts val="1000"/>
              </a:spcBef>
              <a:spcAft>
                <a:spcPts val="0"/>
              </a:spcAft>
              <a:buClr>
                <a:schemeClr val="dk1"/>
              </a:buClr>
              <a:buSzPts val="3200"/>
              <a:buNone/>
            </a:pPr>
            <a:r>
              <a:t/>
            </a:r>
            <a:endParaRPr sz="3200" u="sng">
              <a:solidFill>
                <a:srgbClr val="00B050"/>
              </a:solidFill>
            </a:endParaRPr>
          </a:p>
          <a:p>
            <a:pPr indent="-228600" lvl="0" marL="228600" rtl="0" algn="l">
              <a:lnSpc>
                <a:spcPct val="90000"/>
              </a:lnSpc>
              <a:spcBef>
                <a:spcPts val="0"/>
              </a:spcBef>
              <a:spcAft>
                <a:spcPts val="0"/>
              </a:spcAft>
              <a:buClr>
                <a:schemeClr val="dk1"/>
              </a:buClr>
              <a:buSzPts val="3200"/>
              <a:buChar char="•"/>
            </a:pPr>
            <a:r>
              <a:rPr lang="en-US" sz="3200"/>
              <a:t>Outputs depend on state </a:t>
            </a:r>
            <a:r>
              <a:rPr lang="en-US" sz="3200">
                <a:solidFill>
                  <a:srgbClr val="00CC66"/>
                </a:solidFill>
              </a:rPr>
              <a:t>and</a:t>
            </a:r>
            <a:r>
              <a:rPr lang="en-US" sz="3200"/>
              <a:t> on inputs</a:t>
            </a:r>
            <a:endParaRPr/>
          </a:p>
          <a:p>
            <a:pPr indent="0" lvl="0" marL="0" rtl="0" algn="l">
              <a:lnSpc>
                <a:spcPct val="90000"/>
              </a:lnSpc>
              <a:spcBef>
                <a:spcPts val="0"/>
              </a:spcBef>
              <a:spcAft>
                <a:spcPts val="0"/>
              </a:spcAft>
              <a:buClr>
                <a:schemeClr val="dk1"/>
              </a:buClr>
              <a:buSzPts val="3200"/>
              <a:buNone/>
            </a:pPr>
            <a:r>
              <a:t/>
            </a:r>
            <a:endParaRPr sz="3200"/>
          </a:p>
          <a:p>
            <a:pPr indent="-228600" lvl="0" marL="228600" rtl="0" algn="l">
              <a:lnSpc>
                <a:spcPct val="90000"/>
              </a:lnSpc>
              <a:spcBef>
                <a:spcPts val="1000"/>
              </a:spcBef>
              <a:spcAft>
                <a:spcPts val="0"/>
              </a:spcAft>
              <a:buClr>
                <a:schemeClr val="dk1"/>
              </a:buClr>
              <a:buSzPts val="3200"/>
              <a:buChar char="•"/>
            </a:pPr>
            <a:r>
              <a:rPr lang="en-US" sz="3200"/>
              <a:t>Input changes can cause </a:t>
            </a:r>
            <a:br>
              <a:rPr lang="en-US" sz="3200"/>
            </a:br>
            <a:r>
              <a:rPr lang="en-US" sz="3200"/>
              <a:t>immediate output changes</a:t>
            </a:r>
            <a:endParaRPr/>
          </a:p>
          <a:p>
            <a:pPr indent="-50800" lvl="0" marL="228600" rtl="0" algn="ctr">
              <a:lnSpc>
                <a:spcPct val="90000"/>
              </a:lnSpc>
              <a:spcBef>
                <a:spcPts val="1000"/>
              </a:spcBef>
              <a:spcAft>
                <a:spcPts val="0"/>
              </a:spcAft>
              <a:buClr>
                <a:schemeClr val="dk1"/>
              </a:buClr>
              <a:buSzPts val="2800"/>
              <a:buNone/>
            </a:pPr>
            <a:r>
              <a:t/>
            </a:r>
            <a:endParaRPr/>
          </a:p>
        </p:txBody>
      </p:sp>
      <p:sp>
        <p:nvSpPr>
          <p:cNvPr id="1610" name="Google Shape;1610;p10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611" name="Google Shape;1611;p1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12" name="Google Shape;1612;p106"/>
          <p:cNvPicPr preferRelativeResize="0"/>
          <p:nvPr/>
        </p:nvPicPr>
        <p:blipFill rotWithShape="1">
          <a:blip r:embed="rId3">
            <a:alphaModFix/>
          </a:blip>
          <a:srcRect b="0" l="0" r="0" t="0"/>
          <a:stretch/>
        </p:blipFill>
        <p:spPr>
          <a:xfrm>
            <a:off x="150313" y="-1"/>
            <a:ext cx="687888" cy="777241"/>
          </a:xfrm>
          <a:prstGeom prst="rect">
            <a:avLst/>
          </a:prstGeom>
          <a:noFill/>
          <a:ln>
            <a:noFill/>
          </a:ln>
        </p:spPr>
      </p:pic>
      <p:pic>
        <p:nvPicPr>
          <p:cNvPr id="1613" name="Google Shape;1613;p106"/>
          <p:cNvPicPr preferRelativeResize="0"/>
          <p:nvPr/>
        </p:nvPicPr>
        <p:blipFill rotWithShape="1">
          <a:blip r:embed="rId4">
            <a:alphaModFix/>
          </a:blip>
          <a:srcRect b="0" l="0" r="0" t="0"/>
          <a:stretch/>
        </p:blipFill>
        <p:spPr>
          <a:xfrm>
            <a:off x="574738" y="1560577"/>
            <a:ext cx="6439428" cy="44013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9">
                                            <p:txEl>
                                              <p:pRg end="0" st="0"/>
                                            </p:txEl>
                                          </p:spTgt>
                                        </p:tgtEl>
                                        <p:attrNameLst>
                                          <p:attrName>style.visibility</p:attrName>
                                        </p:attrNameLst>
                                      </p:cBhvr>
                                      <p:to>
                                        <p:strVal val="visible"/>
                                      </p:to>
                                    </p:set>
                                    <p:animEffect filter="fade" transition="in">
                                      <p:cBhvr>
                                        <p:cTn dur="1000"/>
                                        <p:tgtEl>
                                          <p:spTgt spid="16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9">
                                            <p:txEl>
                                              <p:pRg end="1" st="1"/>
                                            </p:txEl>
                                          </p:spTgt>
                                        </p:tgtEl>
                                        <p:attrNameLst>
                                          <p:attrName>style.visibility</p:attrName>
                                        </p:attrNameLst>
                                      </p:cBhvr>
                                      <p:to>
                                        <p:strVal val="visible"/>
                                      </p:to>
                                    </p:set>
                                    <p:animEffect filter="fade" transition="in">
                                      <p:cBhvr>
                                        <p:cTn dur="1000"/>
                                        <p:tgtEl>
                                          <p:spTgt spid="16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9">
                                            <p:txEl>
                                              <p:pRg end="2" st="2"/>
                                            </p:txEl>
                                          </p:spTgt>
                                        </p:tgtEl>
                                        <p:attrNameLst>
                                          <p:attrName>style.visibility</p:attrName>
                                        </p:attrNameLst>
                                      </p:cBhvr>
                                      <p:to>
                                        <p:strVal val="visible"/>
                                      </p:to>
                                    </p:set>
                                    <p:animEffect filter="fade" transition="in">
                                      <p:cBhvr>
                                        <p:cTn dur="1000"/>
                                        <p:tgtEl>
                                          <p:spTgt spid="16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9">
                                            <p:txEl>
                                              <p:pRg end="3" st="3"/>
                                            </p:txEl>
                                          </p:spTgt>
                                        </p:tgtEl>
                                        <p:attrNameLst>
                                          <p:attrName>style.visibility</p:attrName>
                                        </p:attrNameLst>
                                      </p:cBhvr>
                                      <p:to>
                                        <p:strVal val="visible"/>
                                      </p:to>
                                    </p:set>
                                    <p:animEffect filter="fade" transition="in">
                                      <p:cBhvr>
                                        <p:cTn dur="1000"/>
                                        <p:tgtEl>
                                          <p:spTgt spid="16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9">
                                            <p:txEl>
                                              <p:pRg end="4" st="4"/>
                                            </p:txEl>
                                          </p:spTgt>
                                        </p:tgtEl>
                                        <p:attrNameLst>
                                          <p:attrName>style.visibility</p:attrName>
                                        </p:attrNameLst>
                                      </p:cBhvr>
                                      <p:to>
                                        <p:strVal val="visible"/>
                                      </p:to>
                                    </p:set>
                                    <p:animEffect filter="fade" transition="in">
                                      <p:cBhvr>
                                        <p:cTn dur="1000"/>
                                        <p:tgtEl>
                                          <p:spTgt spid="160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9">
                                            <p:txEl>
                                              <p:pRg end="5" st="5"/>
                                            </p:txEl>
                                          </p:spTgt>
                                        </p:tgtEl>
                                        <p:attrNameLst>
                                          <p:attrName>style.visibility</p:attrName>
                                        </p:attrNameLst>
                                      </p:cBhvr>
                                      <p:to>
                                        <p:strVal val="visible"/>
                                      </p:to>
                                    </p:set>
                                    <p:animEffect filter="fade" transition="in">
                                      <p:cBhvr>
                                        <p:cTn dur="1000"/>
                                        <p:tgtEl>
                                          <p:spTgt spid="160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107"/>
          <p:cNvSpPr txBox="1"/>
          <p:nvPr>
            <p:ph type="title"/>
          </p:nvPr>
        </p:nvSpPr>
        <p:spPr>
          <a:xfrm>
            <a:off x="1615858" y="365126"/>
            <a:ext cx="8317282" cy="57730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US"/>
              <a:t>Moore versus Mealy machines</a:t>
            </a:r>
            <a:endParaRPr>
              <a:solidFill>
                <a:schemeClr val="dk1"/>
              </a:solidFill>
            </a:endParaRPr>
          </a:p>
        </p:txBody>
      </p:sp>
      <p:pic>
        <p:nvPicPr>
          <p:cNvPr id="1621" name="Google Shape;1621;p107"/>
          <p:cNvPicPr preferRelativeResize="0"/>
          <p:nvPr>
            <p:ph idx="1" type="body"/>
          </p:nvPr>
        </p:nvPicPr>
        <p:blipFill rotWithShape="1">
          <a:blip r:embed="rId3">
            <a:alphaModFix/>
          </a:blip>
          <a:srcRect b="0" l="0" r="0" t="0"/>
          <a:stretch/>
        </p:blipFill>
        <p:spPr>
          <a:xfrm>
            <a:off x="796449" y="1389453"/>
            <a:ext cx="5021580" cy="2155982"/>
          </a:xfrm>
          <a:prstGeom prst="rect">
            <a:avLst/>
          </a:prstGeom>
          <a:noFill/>
          <a:ln>
            <a:noFill/>
          </a:ln>
        </p:spPr>
      </p:pic>
      <p:pic>
        <p:nvPicPr>
          <p:cNvPr id="1622" name="Google Shape;1622;p107"/>
          <p:cNvPicPr preferRelativeResize="0"/>
          <p:nvPr>
            <p:ph idx="2" type="body"/>
          </p:nvPr>
        </p:nvPicPr>
        <p:blipFill rotWithShape="1">
          <a:blip r:embed="rId4">
            <a:alphaModFix/>
          </a:blip>
          <a:srcRect b="0" l="0" r="0" t="0"/>
          <a:stretch/>
        </p:blipFill>
        <p:spPr>
          <a:xfrm>
            <a:off x="6154737" y="1315911"/>
            <a:ext cx="4937125" cy="2032373"/>
          </a:xfrm>
          <a:prstGeom prst="rect">
            <a:avLst/>
          </a:prstGeom>
          <a:noFill/>
          <a:ln>
            <a:noFill/>
          </a:ln>
        </p:spPr>
      </p:pic>
      <p:sp>
        <p:nvSpPr>
          <p:cNvPr id="1623" name="Google Shape;1623;p10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624" name="Google Shape;1624;p1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25" name="Google Shape;1625;p107"/>
          <p:cNvSpPr/>
          <p:nvPr/>
        </p:nvSpPr>
        <p:spPr>
          <a:xfrm>
            <a:off x="813035" y="3727398"/>
            <a:ext cx="3598544" cy="20313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u="sng">
                <a:solidFill>
                  <a:srgbClr val="FF0000"/>
                </a:solidFill>
                <a:latin typeface="Arial"/>
                <a:ea typeface="Arial"/>
                <a:cs typeface="Arial"/>
                <a:sym typeface="Arial"/>
              </a:rPr>
              <a:t>Moore machine</a:t>
            </a:r>
            <a:endParaRPr sz="1800" u="sng">
              <a:solidFill>
                <a:schemeClr val="dk1"/>
              </a:solidFill>
              <a:latin typeface="Arial"/>
              <a:ea typeface="Arial"/>
              <a:cs typeface="Arial"/>
              <a:sym typeface="Arial"/>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Outputs are a function</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of current state</a:t>
            </a:r>
            <a:endParaRPr/>
          </a:p>
          <a:p>
            <a:pPr indent="0" lvl="0" marL="0" marR="0" rtl="0" algn="ctr">
              <a:spcBef>
                <a:spcPts val="0"/>
              </a:spcBef>
              <a:spcAft>
                <a:spcPts val="0"/>
              </a:spcAft>
              <a:buNone/>
            </a:pP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Outputs change</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synchronously with </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state changes</a:t>
            </a:r>
            <a:endParaRPr/>
          </a:p>
        </p:txBody>
      </p:sp>
      <p:sp>
        <p:nvSpPr>
          <p:cNvPr id="1626" name="Google Shape;1626;p107"/>
          <p:cNvSpPr/>
          <p:nvPr/>
        </p:nvSpPr>
        <p:spPr>
          <a:xfrm>
            <a:off x="4968240" y="3951546"/>
            <a:ext cx="6096000" cy="20313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u="sng">
                <a:solidFill>
                  <a:srgbClr val="00B050"/>
                </a:solidFill>
                <a:latin typeface="Arial"/>
                <a:ea typeface="Arial"/>
                <a:cs typeface="Arial"/>
                <a:sym typeface="Arial"/>
              </a:rPr>
              <a:t>Mealy machine</a:t>
            </a:r>
            <a:endParaRPr sz="1800" u="sng">
              <a:solidFill>
                <a:srgbClr val="00B050"/>
              </a:solidFill>
              <a:latin typeface="Arial"/>
              <a:ea typeface="Arial"/>
              <a:cs typeface="Arial"/>
              <a:sym typeface="Arial"/>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Outputs depend on state </a:t>
            </a:r>
            <a:endParaRPr/>
          </a:p>
          <a:p>
            <a:pPr indent="0" lvl="0" marL="0" marR="0" rtl="0" algn="ctr">
              <a:spcBef>
                <a:spcPts val="0"/>
              </a:spcBef>
              <a:spcAft>
                <a:spcPts val="0"/>
              </a:spcAft>
              <a:buNone/>
            </a:pPr>
            <a:r>
              <a:rPr lang="en-US" sz="1800">
                <a:solidFill>
                  <a:srgbClr val="00CC66"/>
                </a:solidFill>
                <a:latin typeface="Arial"/>
                <a:ea typeface="Arial"/>
                <a:cs typeface="Arial"/>
                <a:sym typeface="Arial"/>
              </a:rPr>
              <a:t>and</a:t>
            </a:r>
            <a:r>
              <a:rPr lang="en-US" sz="1800">
                <a:solidFill>
                  <a:schemeClr val="dk1"/>
                </a:solidFill>
                <a:latin typeface="Arial"/>
                <a:ea typeface="Arial"/>
                <a:cs typeface="Arial"/>
                <a:sym typeface="Arial"/>
              </a:rPr>
              <a:t> on inputs</a:t>
            </a:r>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Input changes can cause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immediate output changes</a:t>
            </a:r>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1627" name="Google Shape;1627;p107"/>
          <p:cNvPicPr preferRelativeResize="0"/>
          <p:nvPr/>
        </p:nvPicPr>
        <p:blipFill rotWithShape="1">
          <a:blip r:embed="rId5">
            <a:alphaModFix/>
          </a:blip>
          <a:srcRect b="0" l="0" r="0" t="0"/>
          <a:stretch/>
        </p:blipFill>
        <p:spPr>
          <a:xfrm>
            <a:off x="150313" y="-1"/>
            <a:ext cx="809808" cy="8392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6">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108"/>
          <p:cNvSpPr txBox="1"/>
          <p:nvPr>
            <p:ph type="title"/>
          </p:nvPr>
        </p:nvSpPr>
        <p:spPr>
          <a:xfrm>
            <a:off x="2016689" y="287338"/>
            <a:ext cx="9138673" cy="82024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Example Moore Machine</a:t>
            </a:r>
            <a:endParaRPr/>
          </a:p>
        </p:txBody>
      </p:sp>
      <p:pic>
        <p:nvPicPr>
          <p:cNvPr id="1635" name="Google Shape;1635;p108"/>
          <p:cNvPicPr preferRelativeResize="0"/>
          <p:nvPr>
            <p:ph idx="1" type="body"/>
          </p:nvPr>
        </p:nvPicPr>
        <p:blipFill rotWithShape="1">
          <a:blip r:embed="rId3">
            <a:alphaModFix/>
          </a:blip>
          <a:srcRect b="0" l="0" r="0" t="0"/>
          <a:stretch/>
        </p:blipFill>
        <p:spPr>
          <a:xfrm>
            <a:off x="1777285" y="1669959"/>
            <a:ext cx="8242478" cy="4044009"/>
          </a:xfrm>
          <a:prstGeom prst="rect">
            <a:avLst/>
          </a:prstGeom>
          <a:noFill/>
          <a:ln>
            <a:noFill/>
          </a:ln>
        </p:spPr>
      </p:pic>
      <p:sp>
        <p:nvSpPr>
          <p:cNvPr id="1636" name="Google Shape;1636;p10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637" name="Google Shape;1637;p1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38" name="Google Shape;1638;p108"/>
          <p:cNvPicPr preferRelativeResize="0"/>
          <p:nvPr/>
        </p:nvPicPr>
        <p:blipFill rotWithShape="1">
          <a:blip r:embed="rId4">
            <a:alphaModFix/>
          </a:blip>
          <a:srcRect b="0" l="0" r="0" t="0"/>
          <a:stretch/>
        </p:blipFill>
        <p:spPr>
          <a:xfrm>
            <a:off x="150313" y="-1"/>
            <a:ext cx="687887" cy="701041"/>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109"/>
          <p:cNvSpPr txBox="1"/>
          <p:nvPr>
            <p:ph type="title"/>
          </p:nvPr>
        </p:nvSpPr>
        <p:spPr>
          <a:xfrm>
            <a:off x="1653435" y="287338"/>
            <a:ext cx="9501927" cy="70201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Example of Mealy Machine</a:t>
            </a:r>
            <a:endParaRPr/>
          </a:p>
        </p:txBody>
      </p:sp>
      <p:sp>
        <p:nvSpPr>
          <p:cNvPr id="1646" name="Google Shape;1646;p10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647" name="Google Shape;1647;p1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48" name="Google Shape;1648;p109"/>
          <p:cNvPicPr preferRelativeResize="0"/>
          <p:nvPr/>
        </p:nvPicPr>
        <p:blipFill rotWithShape="1">
          <a:blip r:embed="rId3">
            <a:alphaModFix/>
          </a:blip>
          <a:srcRect b="0" l="0" r="0" t="0"/>
          <a:stretch/>
        </p:blipFill>
        <p:spPr>
          <a:xfrm>
            <a:off x="150313" y="-1"/>
            <a:ext cx="855528" cy="839245"/>
          </a:xfrm>
          <a:prstGeom prst="rect">
            <a:avLst/>
          </a:prstGeom>
          <a:noFill/>
          <a:ln>
            <a:noFill/>
          </a:ln>
        </p:spPr>
      </p:pic>
      <p:pic>
        <p:nvPicPr>
          <p:cNvPr id="1649" name="Google Shape;1649;p109"/>
          <p:cNvPicPr preferRelativeResize="0"/>
          <p:nvPr/>
        </p:nvPicPr>
        <p:blipFill rotWithShape="1">
          <a:blip r:embed="rId4">
            <a:alphaModFix/>
          </a:blip>
          <a:srcRect b="0" l="0" r="0" t="0"/>
          <a:stretch/>
        </p:blipFill>
        <p:spPr>
          <a:xfrm>
            <a:off x="1653435" y="989355"/>
            <a:ext cx="9124950" cy="5053876"/>
          </a:xfrm>
          <a:prstGeom prst="rect">
            <a:avLst/>
          </a:prstGeom>
          <a:solidFill>
            <a:srgbClr val="FFC000"/>
          </a:solidFill>
          <a:ln>
            <a:noFill/>
          </a:ln>
        </p:spPr>
      </p:pic>
      <p:sp>
        <p:nvSpPr>
          <p:cNvPr id="1650" name="Google Shape;1650;p109"/>
          <p:cNvSpPr txBox="1"/>
          <p:nvPr/>
        </p:nvSpPr>
        <p:spPr>
          <a:xfrm>
            <a:off x="8354291" y="3851564"/>
            <a:ext cx="299950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Arial"/>
                <a:ea typeface="Arial"/>
                <a:cs typeface="Arial"/>
                <a:sym typeface="Arial"/>
              </a:rPr>
              <a:t>If A = 0 then out = 0</a:t>
            </a:r>
            <a:endParaRPr b="1" sz="2400">
              <a:solidFill>
                <a:srgbClr val="FF0000"/>
              </a:solidFill>
              <a:latin typeface="Arial"/>
              <a:ea typeface="Arial"/>
              <a:cs typeface="Arial"/>
              <a:sym typeface="Arial"/>
            </a:endParaRPr>
          </a:p>
        </p:txBody>
      </p:sp>
      <p:sp>
        <p:nvSpPr>
          <p:cNvPr id="1651" name="Google Shape;1651;p109"/>
          <p:cNvSpPr/>
          <p:nvPr/>
        </p:nvSpPr>
        <p:spPr>
          <a:xfrm>
            <a:off x="8153400" y="3124809"/>
            <a:ext cx="3359727" cy="1973664"/>
          </a:xfrm>
          <a:prstGeom prst="ellipse">
            <a:avLst/>
          </a:prstGeom>
          <a:noFill/>
          <a:ln cap="flat" cmpd="sng" w="762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0"/>
                                        </p:tgtEl>
                                        <p:attrNameLst>
                                          <p:attrName>style.visibility</p:attrName>
                                        </p:attrNameLst>
                                      </p:cBhvr>
                                      <p:to>
                                        <p:strVal val="visible"/>
                                      </p:to>
                                    </p:set>
                                    <p:animEffect filter="fade" transition="in">
                                      <p:cBhvr>
                                        <p:cTn dur="1000"/>
                                        <p:tgtEl>
                                          <p:spTgt spid="16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1"/>
                                        </p:tgtEl>
                                        <p:attrNameLst>
                                          <p:attrName>style.visibility</p:attrName>
                                        </p:attrNameLst>
                                      </p:cBhvr>
                                      <p:to>
                                        <p:strVal val="visible"/>
                                      </p:to>
                                    </p:set>
                                    <p:animEffect filter="fade" transition="in">
                                      <p:cBhvr>
                                        <p:cTn dur="1000"/>
                                        <p:tgtEl>
                                          <p:spTgt spid="16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1"/>
          <p:cNvSpPr txBox="1"/>
          <p:nvPr>
            <p:ph type="title"/>
          </p:nvPr>
        </p:nvSpPr>
        <p:spPr>
          <a:xfrm>
            <a:off x="1141095" y="182245"/>
            <a:ext cx="10515600" cy="45783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Level and Edge Triggering</a:t>
            </a:r>
            <a:endParaRPr/>
          </a:p>
        </p:txBody>
      </p:sp>
      <p:sp>
        <p:nvSpPr>
          <p:cNvPr id="203" name="Google Shape;20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id="204" name="Google Shape;204;p11"/>
          <p:cNvPicPr preferRelativeResize="0"/>
          <p:nvPr/>
        </p:nvPicPr>
        <p:blipFill rotWithShape="1">
          <a:blip r:embed="rId3">
            <a:alphaModFix/>
          </a:blip>
          <a:srcRect b="0" l="0" r="0" t="0"/>
          <a:stretch/>
        </p:blipFill>
        <p:spPr>
          <a:xfrm>
            <a:off x="1300448" y="796160"/>
            <a:ext cx="4057936" cy="2898526"/>
          </a:xfrm>
          <a:prstGeom prst="rect">
            <a:avLst/>
          </a:prstGeom>
          <a:noFill/>
          <a:ln>
            <a:noFill/>
          </a:ln>
        </p:spPr>
      </p:pic>
      <p:pic>
        <p:nvPicPr>
          <p:cNvPr id="205" name="Google Shape;205;p11"/>
          <p:cNvPicPr preferRelativeResize="0"/>
          <p:nvPr/>
        </p:nvPicPr>
        <p:blipFill rotWithShape="1">
          <a:blip r:embed="rId4">
            <a:alphaModFix/>
          </a:blip>
          <a:srcRect b="0" l="0" r="0" t="0"/>
          <a:stretch/>
        </p:blipFill>
        <p:spPr>
          <a:xfrm>
            <a:off x="6094666" y="832485"/>
            <a:ext cx="4091750" cy="2808360"/>
          </a:xfrm>
          <a:prstGeom prst="rect">
            <a:avLst/>
          </a:prstGeom>
          <a:noFill/>
          <a:ln>
            <a:noFill/>
          </a:ln>
        </p:spPr>
      </p:pic>
      <p:pic>
        <p:nvPicPr>
          <p:cNvPr id="206" name="Google Shape;206;p11"/>
          <p:cNvPicPr preferRelativeResize="0"/>
          <p:nvPr/>
        </p:nvPicPr>
        <p:blipFill rotWithShape="1">
          <a:blip r:embed="rId5">
            <a:alphaModFix/>
          </a:blip>
          <a:srcRect b="0" l="0" r="0" t="0"/>
          <a:stretch/>
        </p:blipFill>
        <p:spPr>
          <a:xfrm>
            <a:off x="1406985" y="3640845"/>
            <a:ext cx="3844862" cy="2638909"/>
          </a:xfrm>
          <a:prstGeom prst="rect">
            <a:avLst/>
          </a:prstGeom>
          <a:noFill/>
          <a:ln>
            <a:noFill/>
          </a:ln>
        </p:spPr>
      </p:pic>
      <p:sp>
        <p:nvSpPr>
          <p:cNvPr id="207" name="Google Shape;207;p11"/>
          <p:cNvSpPr txBox="1"/>
          <p:nvPr/>
        </p:nvSpPr>
        <p:spPr>
          <a:xfrm>
            <a:off x="6842760" y="5865136"/>
            <a:ext cx="33436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600" u="none" cap="none" strike="noStrike">
                <a:solidFill>
                  <a:srgbClr val="C00000"/>
                </a:solidFill>
                <a:latin typeface="Arial"/>
                <a:ea typeface="Arial"/>
                <a:cs typeface="Arial"/>
                <a:sym typeface="Arial"/>
              </a:rPr>
              <a:t>Positive Edge triggering</a:t>
            </a:r>
            <a:endParaRPr b="1" sz="1600">
              <a:solidFill>
                <a:srgbClr val="C00000"/>
              </a:solidFill>
              <a:latin typeface="Arial"/>
              <a:ea typeface="Arial"/>
              <a:cs typeface="Arial"/>
              <a:sym typeface="Arial"/>
            </a:endParaRPr>
          </a:p>
        </p:txBody>
      </p:sp>
      <p:pic>
        <p:nvPicPr>
          <p:cNvPr id="208" name="Google Shape;208;p11"/>
          <p:cNvPicPr preferRelativeResize="0"/>
          <p:nvPr/>
        </p:nvPicPr>
        <p:blipFill rotWithShape="1">
          <a:blip r:embed="rId6">
            <a:alphaModFix/>
          </a:blip>
          <a:srcRect b="0" l="0" r="0" t="0"/>
          <a:stretch/>
        </p:blipFill>
        <p:spPr>
          <a:xfrm>
            <a:off x="6316599" y="3673307"/>
            <a:ext cx="4116705" cy="2191829"/>
          </a:xfrm>
          <a:prstGeom prst="rect">
            <a:avLst/>
          </a:prstGeom>
          <a:noFill/>
          <a:ln>
            <a:noFill/>
          </a:ln>
        </p:spPr>
      </p:pic>
      <p:pic>
        <p:nvPicPr>
          <p:cNvPr id="209" name="Google Shape;209;p11"/>
          <p:cNvPicPr preferRelativeResize="0"/>
          <p:nvPr/>
        </p:nvPicPr>
        <p:blipFill rotWithShape="1">
          <a:blip r:embed="rId7">
            <a:alphaModFix/>
          </a:blip>
          <a:srcRect b="0" l="0" r="0" t="0"/>
          <a:stretch/>
        </p:blipFill>
        <p:spPr>
          <a:xfrm>
            <a:off x="113219" y="67148"/>
            <a:ext cx="901893" cy="863324"/>
          </a:xfrm>
          <a:prstGeom prst="rect">
            <a:avLst/>
          </a:prstGeom>
          <a:noFill/>
          <a:ln>
            <a:noFill/>
          </a:ln>
        </p:spPr>
      </p:pic>
      <p:sp>
        <p:nvSpPr>
          <p:cNvPr id="210" name="Google Shape;21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110"/>
          <p:cNvSpPr txBox="1"/>
          <p:nvPr>
            <p:ph type="title"/>
          </p:nvPr>
        </p:nvSpPr>
        <p:spPr>
          <a:xfrm>
            <a:off x="1141956" y="105665"/>
            <a:ext cx="10058400" cy="8326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r>
              <a:rPr b="1" lang="en-US" sz="3200">
                <a:solidFill>
                  <a:srgbClr val="FF0000"/>
                </a:solidFill>
              </a:rPr>
              <a:t>State diagram notations: </a:t>
            </a:r>
            <a:r>
              <a:rPr b="1" lang="en-US" sz="3200">
                <a:solidFill>
                  <a:srgbClr val="0070C0"/>
                </a:solidFill>
              </a:rPr>
              <a:t>Moore machine</a:t>
            </a:r>
            <a:endParaRPr b="1" sz="3200">
              <a:solidFill>
                <a:srgbClr val="0070C0"/>
              </a:solidFill>
            </a:endParaRPr>
          </a:p>
        </p:txBody>
      </p:sp>
      <p:pic>
        <p:nvPicPr>
          <p:cNvPr id="1659" name="Google Shape;1659;p110"/>
          <p:cNvPicPr preferRelativeResize="0"/>
          <p:nvPr>
            <p:ph idx="1" type="body"/>
          </p:nvPr>
        </p:nvPicPr>
        <p:blipFill rotWithShape="1">
          <a:blip r:embed="rId3">
            <a:alphaModFix/>
          </a:blip>
          <a:srcRect b="15294" l="14197" r="73476" t="7368"/>
          <a:stretch/>
        </p:blipFill>
        <p:spPr>
          <a:xfrm>
            <a:off x="3306265" y="3192379"/>
            <a:ext cx="1090863" cy="2149642"/>
          </a:xfrm>
          <a:prstGeom prst="rect">
            <a:avLst/>
          </a:prstGeom>
          <a:noFill/>
          <a:ln>
            <a:noFill/>
          </a:ln>
        </p:spPr>
      </p:pic>
      <p:sp>
        <p:nvSpPr>
          <p:cNvPr id="1660" name="Google Shape;1660;p1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661" name="Google Shape;1661;p1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62" name="Google Shape;1662;p110"/>
          <p:cNvSpPr/>
          <p:nvPr/>
        </p:nvSpPr>
        <p:spPr>
          <a:xfrm>
            <a:off x="150312" y="1119994"/>
            <a:ext cx="12041688" cy="830997"/>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1" i="0" lang="en-US" sz="2400" u="none" cap="none" strike="noStrike">
                <a:solidFill>
                  <a:schemeClr val="dk1"/>
                </a:solidFill>
                <a:latin typeface="Arial"/>
                <a:ea typeface="Arial"/>
                <a:cs typeface="Arial"/>
                <a:sym typeface="Arial"/>
              </a:rPr>
              <a:t>Each state is labeled by a pair:   </a:t>
            </a:r>
            <a:r>
              <a:rPr b="1" i="0" lang="en-US" sz="2400" u="none" cap="none" strike="noStrike">
                <a:solidFill>
                  <a:srgbClr val="0070C0"/>
                </a:solidFill>
                <a:latin typeface="Arial"/>
                <a:ea typeface="Arial"/>
                <a:cs typeface="Arial"/>
                <a:sym typeface="Arial"/>
              </a:rPr>
              <a:t>state-name / output </a:t>
            </a:r>
            <a:r>
              <a:rPr b="0" i="0" lang="en-US" sz="2400" u="none" cap="none" strike="noStrike">
                <a:solidFill>
                  <a:schemeClr val="dk1"/>
                </a:solidFill>
                <a:latin typeface="Arial"/>
                <a:ea typeface="Arial"/>
                <a:cs typeface="Arial"/>
                <a:sym typeface="Arial"/>
              </a:rPr>
              <a:t>    or    </a:t>
            </a:r>
            <a:r>
              <a:rPr b="1" i="0" lang="en-US" sz="2400" u="none" cap="none" strike="noStrike">
                <a:solidFill>
                  <a:srgbClr val="0070C0"/>
                </a:solidFill>
                <a:latin typeface="Arial"/>
                <a:ea typeface="Arial"/>
                <a:cs typeface="Arial"/>
                <a:sym typeface="Arial"/>
              </a:rPr>
              <a:t>state-name [output]</a:t>
            </a:r>
            <a:endParaRPr/>
          </a:p>
        </p:txBody>
      </p:sp>
      <p:pic>
        <p:nvPicPr>
          <p:cNvPr id="1663" name="Google Shape;1663;p110"/>
          <p:cNvPicPr preferRelativeResize="0"/>
          <p:nvPr/>
        </p:nvPicPr>
        <p:blipFill rotWithShape="1">
          <a:blip r:embed="rId4">
            <a:alphaModFix/>
          </a:blip>
          <a:srcRect b="0" l="0" r="0" t="0"/>
          <a:stretch/>
        </p:blipFill>
        <p:spPr>
          <a:xfrm>
            <a:off x="150313" y="-1"/>
            <a:ext cx="687888" cy="839245"/>
          </a:xfrm>
          <a:prstGeom prst="rect">
            <a:avLst/>
          </a:prstGeom>
          <a:noFill/>
          <a:ln>
            <a:noFill/>
          </a:ln>
        </p:spPr>
      </p:pic>
      <p:pic>
        <p:nvPicPr>
          <p:cNvPr id="1664" name="Google Shape;1664;p110"/>
          <p:cNvPicPr preferRelativeResize="0"/>
          <p:nvPr/>
        </p:nvPicPr>
        <p:blipFill rotWithShape="1">
          <a:blip r:embed="rId3">
            <a:alphaModFix/>
          </a:blip>
          <a:srcRect b="0" l="0" r="85614" t="0"/>
          <a:stretch/>
        </p:blipFill>
        <p:spPr>
          <a:xfrm>
            <a:off x="2155409" y="3024979"/>
            <a:ext cx="1150856" cy="2779569"/>
          </a:xfrm>
          <a:prstGeom prst="rect">
            <a:avLst/>
          </a:prstGeom>
          <a:noFill/>
          <a:ln>
            <a:noFill/>
          </a:ln>
        </p:spPr>
      </p:pic>
      <p:pic>
        <p:nvPicPr>
          <p:cNvPr id="1665" name="Google Shape;1665;p110"/>
          <p:cNvPicPr preferRelativeResize="0"/>
          <p:nvPr/>
        </p:nvPicPr>
        <p:blipFill rotWithShape="1">
          <a:blip r:embed="rId5">
            <a:alphaModFix/>
          </a:blip>
          <a:srcRect b="0" l="0" r="0" t="0"/>
          <a:stretch/>
        </p:blipFill>
        <p:spPr>
          <a:xfrm>
            <a:off x="4233194" y="3208422"/>
            <a:ext cx="2147388" cy="736684"/>
          </a:xfrm>
          <a:prstGeom prst="rect">
            <a:avLst/>
          </a:prstGeom>
          <a:noFill/>
          <a:ln>
            <a:noFill/>
          </a:ln>
        </p:spPr>
      </p:pic>
      <p:pic>
        <p:nvPicPr>
          <p:cNvPr id="1666" name="Google Shape;1666;p110"/>
          <p:cNvPicPr preferRelativeResize="0"/>
          <p:nvPr/>
        </p:nvPicPr>
        <p:blipFill rotWithShape="1">
          <a:blip r:embed="rId3">
            <a:alphaModFix/>
          </a:blip>
          <a:srcRect b="14907" l="63116" r="24250" t="0"/>
          <a:stretch/>
        </p:blipFill>
        <p:spPr>
          <a:xfrm>
            <a:off x="6380582" y="3024979"/>
            <a:ext cx="1219200" cy="2365166"/>
          </a:xfrm>
          <a:prstGeom prst="rect">
            <a:avLst/>
          </a:prstGeom>
          <a:noFill/>
          <a:ln>
            <a:noFill/>
          </a:ln>
        </p:spPr>
      </p:pic>
      <p:pic>
        <p:nvPicPr>
          <p:cNvPr id="1667" name="Google Shape;1667;p110"/>
          <p:cNvPicPr preferRelativeResize="0"/>
          <p:nvPr/>
        </p:nvPicPr>
        <p:blipFill rotWithShape="1">
          <a:blip r:embed="rId3">
            <a:alphaModFix/>
          </a:blip>
          <a:srcRect b="0" l="75749" r="12125" t="0"/>
          <a:stretch/>
        </p:blipFill>
        <p:spPr>
          <a:xfrm>
            <a:off x="7599782" y="3024981"/>
            <a:ext cx="969996" cy="2779569"/>
          </a:xfrm>
          <a:prstGeom prst="rect">
            <a:avLst/>
          </a:prstGeom>
          <a:noFill/>
          <a:ln>
            <a:noFill/>
          </a:ln>
        </p:spPr>
      </p:pic>
      <p:pic>
        <p:nvPicPr>
          <p:cNvPr id="1668" name="Google Shape;1668;p110"/>
          <p:cNvPicPr preferRelativeResize="0"/>
          <p:nvPr/>
        </p:nvPicPr>
        <p:blipFill rotWithShape="1">
          <a:blip r:embed="rId3">
            <a:alphaModFix/>
          </a:blip>
          <a:srcRect b="17217" l="25040" r="34276" t="57966"/>
          <a:stretch/>
        </p:blipFill>
        <p:spPr>
          <a:xfrm>
            <a:off x="4233195" y="4634919"/>
            <a:ext cx="2339894" cy="656280"/>
          </a:xfrm>
          <a:prstGeom prst="rect">
            <a:avLst/>
          </a:prstGeom>
          <a:noFill/>
          <a:ln>
            <a:noFill/>
          </a:ln>
        </p:spPr>
      </p:pic>
      <p:cxnSp>
        <p:nvCxnSpPr>
          <p:cNvPr id="1669" name="Google Shape;1669;p110"/>
          <p:cNvCxnSpPr/>
          <p:nvPr/>
        </p:nvCxnSpPr>
        <p:spPr>
          <a:xfrm>
            <a:off x="3524192" y="4221416"/>
            <a:ext cx="655008" cy="13855"/>
          </a:xfrm>
          <a:prstGeom prst="straightConnector1">
            <a:avLst/>
          </a:prstGeom>
          <a:noFill/>
          <a:ln cap="flat" cmpd="sng" w="57150">
            <a:solidFill>
              <a:srgbClr val="FFC000"/>
            </a:solidFill>
            <a:prstDash val="solid"/>
            <a:miter lim="800000"/>
            <a:headEnd len="sm" w="sm" type="none"/>
            <a:tailEnd len="sm" w="sm" type="none"/>
          </a:ln>
        </p:spPr>
      </p:cxnSp>
      <p:cxnSp>
        <p:nvCxnSpPr>
          <p:cNvPr id="1670" name="Google Shape;1670;p110"/>
          <p:cNvCxnSpPr/>
          <p:nvPr/>
        </p:nvCxnSpPr>
        <p:spPr>
          <a:xfrm>
            <a:off x="6662678" y="4267200"/>
            <a:ext cx="680231" cy="0"/>
          </a:xfrm>
          <a:prstGeom prst="straightConnector1">
            <a:avLst/>
          </a:prstGeom>
          <a:noFill/>
          <a:ln cap="flat" cmpd="sng" w="57150">
            <a:solidFill>
              <a:srgbClr val="FFC000"/>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111"/>
          <p:cNvSpPr txBox="1"/>
          <p:nvPr>
            <p:ph type="title"/>
          </p:nvPr>
        </p:nvSpPr>
        <p:spPr>
          <a:xfrm>
            <a:off x="1000485" y="58433"/>
            <a:ext cx="10058400" cy="8326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r>
              <a:rPr b="1" lang="en-US" sz="3200"/>
              <a:t>State diagram notations: </a:t>
            </a:r>
            <a:r>
              <a:rPr b="1" lang="en-US" sz="3200">
                <a:solidFill>
                  <a:srgbClr val="0070C0"/>
                </a:solidFill>
              </a:rPr>
              <a:t>Moore machine</a:t>
            </a:r>
            <a:endParaRPr b="1" sz="3200">
              <a:solidFill>
                <a:srgbClr val="0070C0"/>
              </a:solidFill>
            </a:endParaRPr>
          </a:p>
        </p:txBody>
      </p:sp>
      <p:pic>
        <p:nvPicPr>
          <p:cNvPr id="1678" name="Google Shape;1678;p111"/>
          <p:cNvPicPr preferRelativeResize="0"/>
          <p:nvPr>
            <p:ph idx="1" type="body"/>
          </p:nvPr>
        </p:nvPicPr>
        <p:blipFill rotWithShape="1">
          <a:blip r:embed="rId3">
            <a:alphaModFix/>
          </a:blip>
          <a:srcRect b="0" l="0" r="0" t="0"/>
          <a:stretch/>
        </p:blipFill>
        <p:spPr>
          <a:xfrm>
            <a:off x="2442576" y="2435290"/>
            <a:ext cx="7999734" cy="3921060"/>
          </a:xfrm>
          <a:prstGeom prst="rect">
            <a:avLst/>
          </a:prstGeom>
          <a:noFill/>
          <a:ln>
            <a:noFill/>
          </a:ln>
        </p:spPr>
      </p:pic>
      <p:sp>
        <p:nvSpPr>
          <p:cNvPr id="1679" name="Google Shape;1679;p1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680" name="Google Shape;1680;p1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81" name="Google Shape;1681;p111"/>
          <p:cNvSpPr/>
          <p:nvPr/>
        </p:nvSpPr>
        <p:spPr>
          <a:xfrm>
            <a:off x="1004553" y="1119994"/>
            <a:ext cx="10054332" cy="1200329"/>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400" u="none" cap="none" strike="noStrike">
                <a:solidFill>
                  <a:schemeClr val="dk1"/>
                </a:solidFill>
                <a:latin typeface="Arial"/>
                <a:ea typeface="Arial"/>
                <a:cs typeface="Arial"/>
                <a:sym typeface="Arial"/>
              </a:rPr>
              <a:t>Each state is labeled by a pair:    state-name / output     or    state-name [output]</a:t>
            </a:r>
            <a:endParaRPr/>
          </a:p>
        </p:txBody>
      </p:sp>
      <p:pic>
        <p:nvPicPr>
          <p:cNvPr id="1682" name="Google Shape;1682;p111"/>
          <p:cNvPicPr preferRelativeResize="0"/>
          <p:nvPr/>
        </p:nvPicPr>
        <p:blipFill rotWithShape="1">
          <a:blip r:embed="rId4">
            <a:alphaModFix/>
          </a:blip>
          <a:srcRect b="0" l="0" r="0" t="0"/>
          <a:stretch/>
        </p:blipFill>
        <p:spPr>
          <a:xfrm>
            <a:off x="90640" y="0"/>
            <a:ext cx="793280" cy="754422"/>
          </a:xfrm>
          <a:prstGeom prst="rect">
            <a:avLst/>
          </a:prstGeom>
          <a:noFill/>
          <a:ln>
            <a:noFill/>
          </a:ln>
        </p:spPr>
      </p:pic>
      <p:cxnSp>
        <p:nvCxnSpPr>
          <p:cNvPr id="1683" name="Google Shape;1683;p111"/>
          <p:cNvCxnSpPr/>
          <p:nvPr/>
        </p:nvCxnSpPr>
        <p:spPr>
          <a:xfrm flipH="1" rot="10800000">
            <a:off x="3732245" y="4170784"/>
            <a:ext cx="681135" cy="9330"/>
          </a:xfrm>
          <a:prstGeom prst="straightConnector1">
            <a:avLst/>
          </a:prstGeom>
          <a:noFill/>
          <a:ln cap="flat" cmpd="sng" w="19050">
            <a:solidFill>
              <a:schemeClr val="dk1"/>
            </a:solidFill>
            <a:prstDash val="solid"/>
            <a:miter lim="800000"/>
            <a:headEnd len="sm" w="sm" type="none"/>
            <a:tailEnd len="sm" w="sm" type="none"/>
          </a:ln>
        </p:spPr>
      </p:cxnSp>
      <p:cxnSp>
        <p:nvCxnSpPr>
          <p:cNvPr id="1684" name="Google Shape;1684;p111"/>
          <p:cNvCxnSpPr/>
          <p:nvPr/>
        </p:nvCxnSpPr>
        <p:spPr>
          <a:xfrm flipH="1" rot="10800000">
            <a:off x="7691535" y="4166119"/>
            <a:ext cx="681135" cy="9330"/>
          </a:xfrm>
          <a:prstGeom prst="straightConnector1">
            <a:avLst/>
          </a:prstGeom>
          <a:noFill/>
          <a:ln cap="flat" cmpd="sng" w="19050">
            <a:solidFill>
              <a:schemeClr val="dk1"/>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8"/>
                                        </p:tgtEl>
                                        <p:attrNameLst>
                                          <p:attrName>style.visibility</p:attrName>
                                        </p:attrNameLst>
                                      </p:cBhvr>
                                      <p:to>
                                        <p:strVal val="visible"/>
                                      </p:to>
                                    </p:set>
                                    <p:animEffect filter="fade" transition="in">
                                      <p:cBhvr>
                                        <p:cTn dur="1000"/>
                                        <p:tgtEl>
                                          <p:spTgt spid="16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112"/>
          <p:cNvSpPr txBox="1"/>
          <p:nvPr>
            <p:ph type="title"/>
          </p:nvPr>
        </p:nvSpPr>
        <p:spPr>
          <a:xfrm>
            <a:off x="848820" y="83431"/>
            <a:ext cx="10058400" cy="7172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r>
              <a:rPr b="1" lang="en-US" sz="3200"/>
              <a:t>State diagram notations: </a:t>
            </a:r>
            <a:r>
              <a:rPr b="1" lang="en-US" sz="3200">
                <a:solidFill>
                  <a:srgbClr val="0070C0"/>
                </a:solidFill>
              </a:rPr>
              <a:t>Mealy machine</a:t>
            </a:r>
            <a:endParaRPr b="1" sz="3200">
              <a:solidFill>
                <a:srgbClr val="0070C0"/>
              </a:solidFill>
            </a:endParaRPr>
          </a:p>
        </p:txBody>
      </p:sp>
      <p:sp>
        <p:nvSpPr>
          <p:cNvPr id="1692" name="Google Shape;1692;p112"/>
          <p:cNvSpPr txBox="1"/>
          <p:nvPr>
            <p:ph idx="1" type="body"/>
          </p:nvPr>
        </p:nvSpPr>
        <p:spPr>
          <a:xfrm>
            <a:off x="1096963" y="1004553"/>
            <a:ext cx="10058400" cy="4864435"/>
          </a:xfrm>
          <a:prstGeom prst="rect">
            <a:avLst/>
          </a:prstGeom>
          <a:noFill/>
          <a:ln>
            <a:noFill/>
          </a:ln>
        </p:spPr>
        <p:txBody>
          <a:bodyPr anchorCtr="0" anchor="t" bIns="45700" lIns="91425" spcFirstLastPara="1" rIns="91425" wrap="square" tIns="45700">
            <a:normAutofit/>
          </a:bodyPr>
          <a:lstStyle/>
          <a:p>
            <a:pPr indent="0" lvl="1" marL="457200" rtl="0" algn="l">
              <a:lnSpc>
                <a:spcPct val="90000"/>
              </a:lnSpc>
              <a:spcBef>
                <a:spcPts val="0"/>
              </a:spcBef>
              <a:spcAft>
                <a:spcPts val="0"/>
              </a:spcAft>
              <a:buClr>
                <a:schemeClr val="dk1"/>
              </a:buClr>
              <a:buSzPts val="2400"/>
              <a:buNone/>
            </a:pPr>
            <a:r>
              <a:rPr lang="en-US"/>
              <a:t>    Each transition arc is labeled by a pair:   </a:t>
            </a:r>
            <a:endParaRPr/>
          </a:p>
          <a:p>
            <a:pPr indent="-228600" lvl="1" marL="685800" rtl="0" algn="l">
              <a:lnSpc>
                <a:spcPct val="90000"/>
              </a:lnSpc>
              <a:spcBef>
                <a:spcPts val="500"/>
              </a:spcBef>
              <a:spcAft>
                <a:spcPts val="0"/>
              </a:spcAft>
              <a:buClr>
                <a:srgbClr val="FF0000"/>
              </a:buClr>
              <a:buSzPts val="2400"/>
              <a:buFont typeface="Arial"/>
              <a:buNone/>
            </a:pPr>
            <a:r>
              <a:rPr lang="en-US">
                <a:solidFill>
                  <a:srgbClr val="FF0000"/>
                </a:solidFill>
              </a:rPr>
              <a:t>    input-condition / output</a:t>
            </a:r>
            <a:endParaRPr>
              <a:solidFill>
                <a:srgbClr val="FF0000"/>
              </a:solidFill>
            </a:endParaRPr>
          </a:p>
          <a:p>
            <a:pPr indent="-50800" lvl="0" marL="228600" rtl="0" algn="l">
              <a:lnSpc>
                <a:spcPct val="90000"/>
              </a:lnSpc>
              <a:spcBef>
                <a:spcPts val="1000"/>
              </a:spcBef>
              <a:spcAft>
                <a:spcPts val="0"/>
              </a:spcAft>
              <a:buClr>
                <a:schemeClr val="dk1"/>
              </a:buClr>
              <a:buSzPts val="2800"/>
              <a:buNone/>
            </a:pPr>
            <a:r>
              <a:t/>
            </a:r>
            <a:endParaRPr/>
          </a:p>
        </p:txBody>
      </p:sp>
      <p:sp>
        <p:nvSpPr>
          <p:cNvPr id="1693" name="Google Shape;1693;p1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694" name="Google Shape;1694;p1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95" name="Google Shape;1695;p112"/>
          <p:cNvPicPr preferRelativeResize="0"/>
          <p:nvPr/>
        </p:nvPicPr>
        <p:blipFill rotWithShape="1">
          <a:blip r:embed="rId3">
            <a:alphaModFix/>
          </a:blip>
          <a:srcRect b="0" l="0" r="0" t="0"/>
          <a:stretch/>
        </p:blipFill>
        <p:spPr>
          <a:xfrm>
            <a:off x="1946100" y="2129583"/>
            <a:ext cx="8821558" cy="4226767"/>
          </a:xfrm>
          <a:prstGeom prst="rect">
            <a:avLst/>
          </a:prstGeom>
          <a:noFill/>
          <a:ln>
            <a:noFill/>
          </a:ln>
        </p:spPr>
      </p:pic>
      <p:pic>
        <p:nvPicPr>
          <p:cNvPr id="1696" name="Google Shape;1696;p112"/>
          <p:cNvPicPr preferRelativeResize="0"/>
          <p:nvPr/>
        </p:nvPicPr>
        <p:blipFill rotWithShape="1">
          <a:blip r:embed="rId4">
            <a:alphaModFix/>
          </a:blip>
          <a:srcRect b="0" l="0" r="0" t="0"/>
          <a:stretch/>
        </p:blipFill>
        <p:spPr>
          <a:xfrm>
            <a:off x="150313" y="-1"/>
            <a:ext cx="918000" cy="7467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5"/>
                                        </p:tgtEl>
                                        <p:attrNameLst>
                                          <p:attrName>style.visibility</p:attrName>
                                        </p:attrNameLst>
                                      </p:cBhvr>
                                      <p:to>
                                        <p:strVal val="visible"/>
                                      </p:to>
                                    </p:set>
                                    <p:animEffect filter="fade" transition="in">
                                      <p:cBhvr>
                                        <p:cTn dur="1000"/>
                                        <p:tgtEl>
                                          <p:spTgt spid="16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113"/>
          <p:cNvSpPr txBox="1"/>
          <p:nvPr>
            <p:ph type="title"/>
          </p:nvPr>
        </p:nvSpPr>
        <p:spPr>
          <a:xfrm>
            <a:off x="1035781" y="118969"/>
            <a:ext cx="10058400" cy="60130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b="1" lang="en-US" sz="3200"/>
              <a:t>Comparison </a:t>
            </a:r>
            <a:r>
              <a:rPr b="1" lang="en-US" sz="3200">
                <a:solidFill>
                  <a:srgbClr val="92D050"/>
                </a:solidFill>
              </a:rPr>
              <a:t>Mealy Machine </a:t>
            </a:r>
            <a:r>
              <a:rPr b="1" lang="en-US" sz="3200"/>
              <a:t>with </a:t>
            </a:r>
            <a:r>
              <a:rPr b="1" lang="en-US" sz="3200">
                <a:solidFill>
                  <a:srgbClr val="FF0000"/>
                </a:solidFill>
              </a:rPr>
              <a:t>Moore Machine</a:t>
            </a:r>
            <a:endParaRPr/>
          </a:p>
        </p:txBody>
      </p:sp>
      <p:pic>
        <p:nvPicPr>
          <p:cNvPr id="1704" name="Google Shape;1704;p113"/>
          <p:cNvPicPr preferRelativeResize="0"/>
          <p:nvPr>
            <p:ph idx="1" type="body"/>
          </p:nvPr>
        </p:nvPicPr>
        <p:blipFill rotWithShape="1">
          <a:blip r:embed="rId3">
            <a:alphaModFix/>
          </a:blip>
          <a:srcRect b="0" l="0" r="0" t="0"/>
          <a:stretch/>
        </p:blipFill>
        <p:spPr>
          <a:xfrm>
            <a:off x="1766547" y="2878717"/>
            <a:ext cx="9414456" cy="3513457"/>
          </a:xfrm>
          <a:prstGeom prst="rect">
            <a:avLst/>
          </a:prstGeom>
          <a:noFill/>
          <a:ln>
            <a:noFill/>
          </a:ln>
        </p:spPr>
      </p:pic>
      <p:sp>
        <p:nvSpPr>
          <p:cNvPr id="1705" name="Google Shape;1705;p1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706" name="Google Shape;1706;p1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07" name="Google Shape;1707;p113"/>
          <p:cNvPicPr preferRelativeResize="0"/>
          <p:nvPr/>
        </p:nvPicPr>
        <p:blipFill rotWithShape="1">
          <a:blip r:embed="rId4">
            <a:alphaModFix/>
          </a:blip>
          <a:srcRect b="0" l="0" r="0" t="0"/>
          <a:stretch/>
        </p:blipFill>
        <p:spPr>
          <a:xfrm>
            <a:off x="150312" y="-1"/>
            <a:ext cx="786857" cy="839245"/>
          </a:xfrm>
          <a:prstGeom prst="rect">
            <a:avLst/>
          </a:prstGeom>
          <a:noFill/>
          <a:ln>
            <a:noFill/>
          </a:ln>
        </p:spPr>
      </p:pic>
      <p:pic>
        <p:nvPicPr>
          <p:cNvPr id="1708" name="Google Shape;1708;p113"/>
          <p:cNvPicPr preferRelativeResize="0"/>
          <p:nvPr/>
        </p:nvPicPr>
        <p:blipFill rotWithShape="1">
          <a:blip r:embed="rId5">
            <a:alphaModFix/>
          </a:blip>
          <a:srcRect b="0" l="0" r="0" t="0"/>
          <a:stretch/>
        </p:blipFill>
        <p:spPr>
          <a:xfrm>
            <a:off x="1576892" y="974614"/>
            <a:ext cx="4412673" cy="2428613"/>
          </a:xfrm>
          <a:prstGeom prst="rect">
            <a:avLst/>
          </a:prstGeom>
          <a:noFill/>
          <a:ln>
            <a:noFill/>
          </a:ln>
        </p:spPr>
      </p:pic>
      <p:pic>
        <p:nvPicPr>
          <p:cNvPr id="1709" name="Google Shape;1709;p113"/>
          <p:cNvPicPr preferRelativeResize="0"/>
          <p:nvPr/>
        </p:nvPicPr>
        <p:blipFill rotWithShape="1">
          <a:blip r:embed="rId6">
            <a:alphaModFix/>
          </a:blip>
          <a:srcRect b="0" l="0" r="0" t="0"/>
          <a:stretch/>
        </p:blipFill>
        <p:spPr>
          <a:xfrm>
            <a:off x="6578840" y="888643"/>
            <a:ext cx="5191438" cy="2251955"/>
          </a:xfrm>
          <a:prstGeom prst="rect">
            <a:avLst/>
          </a:prstGeom>
          <a:noFill/>
          <a:ln>
            <a:noFill/>
          </a:ln>
        </p:spPr>
      </p:pic>
      <p:cxnSp>
        <p:nvCxnSpPr>
          <p:cNvPr id="1710" name="Google Shape;1710;p113"/>
          <p:cNvCxnSpPr/>
          <p:nvPr/>
        </p:nvCxnSpPr>
        <p:spPr>
          <a:xfrm>
            <a:off x="6473775" y="839244"/>
            <a:ext cx="0" cy="5600870"/>
          </a:xfrm>
          <a:prstGeom prst="straightConnector1">
            <a:avLst/>
          </a:prstGeom>
          <a:noFill/>
          <a:ln cap="flat" cmpd="sng" w="76200">
            <a:solidFill>
              <a:srgbClr val="FF0000"/>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8"/>
                                        </p:tgtEl>
                                        <p:attrNameLst>
                                          <p:attrName>style.visibility</p:attrName>
                                        </p:attrNameLst>
                                      </p:cBhvr>
                                      <p:to>
                                        <p:strVal val="visible"/>
                                      </p:to>
                                    </p:set>
                                    <p:animEffect filter="fade" transition="in">
                                      <p:cBhvr>
                                        <p:cTn dur="1000"/>
                                        <p:tgtEl>
                                          <p:spTgt spid="17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9"/>
                                        </p:tgtEl>
                                        <p:attrNameLst>
                                          <p:attrName>style.visibility</p:attrName>
                                        </p:attrNameLst>
                                      </p:cBhvr>
                                      <p:to>
                                        <p:strVal val="visible"/>
                                      </p:to>
                                    </p:set>
                                    <p:animEffect filter="fade" transition="in">
                                      <p:cBhvr>
                                        <p:cTn dur="1000"/>
                                        <p:tgtEl>
                                          <p:spTgt spid="17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14"/>
          <p:cNvSpPr txBox="1"/>
          <p:nvPr>
            <p:ph type="title"/>
          </p:nvPr>
        </p:nvSpPr>
        <p:spPr>
          <a:xfrm>
            <a:off x="1146111" y="122707"/>
            <a:ext cx="10515600" cy="59575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Calibri"/>
              <a:buNone/>
            </a:pPr>
            <a:r>
              <a:rPr b="1" lang="en-US" sz="3200"/>
              <a:t>Sequence detector circuit</a:t>
            </a:r>
            <a:endParaRPr b="1" sz="3200"/>
          </a:p>
        </p:txBody>
      </p:sp>
      <p:pic>
        <p:nvPicPr>
          <p:cNvPr id="1718" name="Google Shape;1718;p114"/>
          <p:cNvPicPr preferRelativeResize="0"/>
          <p:nvPr>
            <p:ph idx="1" type="body"/>
          </p:nvPr>
        </p:nvPicPr>
        <p:blipFill rotWithShape="1">
          <a:blip r:embed="rId3">
            <a:alphaModFix/>
          </a:blip>
          <a:srcRect b="0" l="0" r="0" t="0"/>
          <a:stretch/>
        </p:blipFill>
        <p:spPr>
          <a:xfrm>
            <a:off x="1268546" y="4924479"/>
            <a:ext cx="8608836" cy="320345"/>
          </a:xfrm>
          <a:prstGeom prst="rect">
            <a:avLst/>
          </a:prstGeom>
          <a:noFill/>
          <a:ln>
            <a:noFill/>
          </a:ln>
        </p:spPr>
      </p:pic>
      <p:sp>
        <p:nvSpPr>
          <p:cNvPr id="1719" name="Google Shape;1719;p1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720" name="Google Shape;1720;p114"/>
          <p:cNvSpPr txBox="1"/>
          <p:nvPr>
            <p:ph idx="12" type="sldNum"/>
          </p:nvPr>
        </p:nvSpPr>
        <p:spPr>
          <a:xfrm>
            <a:off x="8649386" y="635634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21" name="Google Shape;1721;p114"/>
          <p:cNvPicPr preferRelativeResize="0"/>
          <p:nvPr/>
        </p:nvPicPr>
        <p:blipFill rotWithShape="1">
          <a:blip r:embed="rId4">
            <a:alphaModFix/>
          </a:blip>
          <a:srcRect b="0" l="0" r="0" t="0"/>
          <a:stretch/>
        </p:blipFill>
        <p:spPr>
          <a:xfrm>
            <a:off x="58898" y="0"/>
            <a:ext cx="836570" cy="944880"/>
          </a:xfrm>
          <a:prstGeom prst="rect">
            <a:avLst/>
          </a:prstGeom>
          <a:noFill/>
          <a:ln>
            <a:noFill/>
          </a:ln>
        </p:spPr>
      </p:pic>
      <p:sp>
        <p:nvSpPr>
          <p:cNvPr id="1722" name="Google Shape;1722;p114"/>
          <p:cNvSpPr txBox="1"/>
          <p:nvPr/>
        </p:nvSpPr>
        <p:spPr>
          <a:xfrm>
            <a:off x="1215842" y="628732"/>
            <a:ext cx="10153532" cy="39395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66FF"/>
                </a:solidFill>
                <a:latin typeface="Times New Roman"/>
                <a:ea typeface="Times New Roman"/>
                <a:cs typeface="Times New Roman"/>
                <a:sym typeface="Times New Roman"/>
              </a:rPr>
              <a:t>To detect the start of the transmission or detection of sender etc, it is required to detect some specific sequence of 1s and 0s.</a:t>
            </a:r>
            <a:endParaRPr/>
          </a:p>
          <a:p>
            <a:pPr indent="0" lvl="0" marL="0" marR="0" rtl="0" algn="l">
              <a:spcBef>
                <a:spcPts val="600"/>
              </a:spcBef>
              <a:spcAft>
                <a:spcPts val="0"/>
              </a:spcAft>
              <a:buNone/>
            </a:pPr>
            <a:r>
              <a:rPr lang="en-US" sz="2400">
                <a:solidFill>
                  <a:srgbClr val="FF0000"/>
                </a:solidFill>
                <a:latin typeface="Times New Roman"/>
                <a:ea typeface="Times New Roman"/>
                <a:cs typeface="Times New Roman"/>
                <a:sym typeface="Times New Roman"/>
              </a:rPr>
              <a:t>Sequence detector is a circuit whose output becomes 1 whenever the specified sequence is detected. </a:t>
            </a:r>
            <a:endParaRPr/>
          </a:p>
          <a:p>
            <a:pPr indent="0" lvl="0" marL="0" marR="0" rtl="0" algn="l">
              <a:spcBef>
                <a:spcPts val="600"/>
              </a:spcBef>
              <a:spcAft>
                <a:spcPts val="0"/>
              </a:spcAft>
              <a:buNone/>
            </a:pPr>
            <a:r>
              <a:rPr lang="en-US" sz="2400">
                <a:solidFill>
                  <a:srgbClr val="0066FF"/>
                </a:solidFill>
                <a:latin typeface="Times New Roman"/>
                <a:ea typeface="Times New Roman"/>
                <a:cs typeface="Times New Roman"/>
                <a:sym typeface="Times New Roman"/>
              </a:rPr>
              <a:t>The sequence can be considered as overlapped or non overlapped.</a:t>
            </a:r>
            <a:endParaRPr/>
          </a:p>
          <a:p>
            <a:pPr indent="0" lvl="0" marL="0" marR="0" rtl="0" algn="l">
              <a:spcBef>
                <a:spcPts val="0"/>
              </a:spcBef>
              <a:spcAft>
                <a:spcPts val="0"/>
              </a:spcAft>
              <a:buNone/>
            </a:pPr>
            <a:r>
              <a:t/>
            </a:r>
            <a:endParaRPr b="1" sz="2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2400">
                <a:solidFill>
                  <a:srgbClr val="FF0000"/>
                </a:solidFill>
                <a:latin typeface="Times New Roman"/>
                <a:ea typeface="Times New Roman"/>
                <a:cs typeface="Times New Roman"/>
                <a:sym typeface="Times New Roman"/>
              </a:rPr>
              <a:t>Example: </a:t>
            </a:r>
            <a:r>
              <a:rPr b="1" lang="en-US" sz="2400">
                <a:solidFill>
                  <a:srgbClr val="00B050"/>
                </a:solidFill>
                <a:latin typeface="Times New Roman"/>
                <a:ea typeface="Times New Roman"/>
                <a:cs typeface="Times New Roman"/>
                <a:sym typeface="Times New Roman"/>
              </a:rPr>
              <a:t>Let us detect sequence </a:t>
            </a:r>
            <a:r>
              <a:rPr b="1" lang="en-US" sz="2400">
                <a:solidFill>
                  <a:srgbClr val="FF0000"/>
                </a:solidFill>
                <a:latin typeface="Times New Roman"/>
                <a:ea typeface="Times New Roman"/>
                <a:cs typeface="Times New Roman"/>
                <a:sym typeface="Times New Roman"/>
              </a:rPr>
              <a:t>010. </a:t>
            </a:r>
            <a:endParaRPr/>
          </a:p>
          <a:p>
            <a:pPr indent="-285750" lvl="0" marL="285750" marR="0" rtl="0" algn="l">
              <a:spcBef>
                <a:spcPts val="0"/>
              </a:spcBef>
              <a:spcAft>
                <a:spcPts val="0"/>
              </a:spcAft>
              <a:buClr>
                <a:srgbClr val="0070C0"/>
              </a:buClr>
              <a:buSzPts val="2400"/>
              <a:buFont typeface="Arial"/>
              <a:buChar char="•"/>
            </a:pPr>
            <a:r>
              <a:rPr b="1" lang="en-US" sz="2400">
                <a:solidFill>
                  <a:srgbClr val="0070C0"/>
                </a:solidFill>
                <a:latin typeface="Times New Roman"/>
                <a:ea typeface="Times New Roman"/>
                <a:cs typeface="Times New Roman"/>
                <a:sym typeface="Times New Roman"/>
              </a:rPr>
              <a:t>Z1 is the output if overlapping condition is considered and </a:t>
            </a:r>
            <a:endParaRPr/>
          </a:p>
          <a:p>
            <a:pPr indent="-285750" lvl="0" marL="285750" marR="0" rtl="0" algn="l">
              <a:spcBef>
                <a:spcPts val="0"/>
              </a:spcBef>
              <a:spcAft>
                <a:spcPts val="0"/>
              </a:spcAft>
              <a:buClr>
                <a:srgbClr val="0070C0"/>
              </a:buClr>
              <a:buSzPts val="2400"/>
              <a:buFont typeface="Arial"/>
              <a:buChar char="•"/>
            </a:pPr>
            <a:r>
              <a:rPr b="1" lang="en-US" sz="2400">
                <a:solidFill>
                  <a:srgbClr val="0070C0"/>
                </a:solidFill>
                <a:latin typeface="Times New Roman"/>
                <a:ea typeface="Times New Roman"/>
                <a:cs typeface="Times New Roman"/>
                <a:sym typeface="Times New Roman"/>
              </a:rPr>
              <a:t>Z2 is output if sequence is considered in non overlapped mode. </a:t>
            </a:r>
            <a:endParaRPr/>
          </a:p>
          <a:p>
            <a:pPr indent="-285750" lvl="0" marL="285750" marR="0" rtl="0" algn="l">
              <a:spcBef>
                <a:spcPts val="0"/>
              </a:spcBef>
              <a:spcAft>
                <a:spcPts val="0"/>
              </a:spcAft>
              <a:buClr>
                <a:srgbClr val="0070C0"/>
              </a:buClr>
              <a:buSzPts val="2400"/>
              <a:buFont typeface="Arial"/>
              <a:buChar char="•"/>
            </a:pPr>
            <a:r>
              <a:rPr b="1" lang="en-US" sz="2400">
                <a:solidFill>
                  <a:srgbClr val="0070C0"/>
                </a:solidFill>
                <a:latin typeface="Times New Roman"/>
                <a:ea typeface="Times New Roman"/>
                <a:cs typeface="Times New Roman"/>
                <a:sym typeface="Times New Roman"/>
              </a:rPr>
              <a:t>X is the input sequence received </a:t>
            </a:r>
            <a:endParaRPr b="1" sz="2400">
              <a:solidFill>
                <a:srgbClr val="0070C0"/>
              </a:solidFill>
              <a:latin typeface="Times New Roman"/>
              <a:ea typeface="Times New Roman"/>
              <a:cs typeface="Times New Roman"/>
              <a:sym typeface="Times New Roman"/>
            </a:endParaRPr>
          </a:p>
        </p:txBody>
      </p:sp>
      <p:sp>
        <p:nvSpPr>
          <p:cNvPr id="1723" name="Google Shape;1723;p114"/>
          <p:cNvSpPr txBox="1"/>
          <p:nvPr/>
        </p:nvSpPr>
        <p:spPr>
          <a:xfrm>
            <a:off x="1209994" y="5331378"/>
            <a:ext cx="129691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Z1    =     </a:t>
            </a:r>
            <a:endParaRPr sz="2400">
              <a:solidFill>
                <a:schemeClr val="dk1"/>
              </a:solidFill>
              <a:latin typeface="Arial"/>
              <a:ea typeface="Arial"/>
              <a:cs typeface="Arial"/>
              <a:sym typeface="Arial"/>
            </a:endParaRPr>
          </a:p>
        </p:txBody>
      </p:sp>
      <p:sp>
        <p:nvSpPr>
          <p:cNvPr id="1724" name="Google Shape;1724;p114"/>
          <p:cNvSpPr txBox="1"/>
          <p:nvPr/>
        </p:nvSpPr>
        <p:spPr>
          <a:xfrm>
            <a:off x="2615964" y="5310602"/>
            <a:ext cx="34523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0</a:t>
            </a:r>
            <a:endParaRPr sz="2800">
              <a:solidFill>
                <a:schemeClr val="dk1"/>
              </a:solidFill>
              <a:latin typeface="Arial"/>
              <a:ea typeface="Arial"/>
              <a:cs typeface="Arial"/>
              <a:sym typeface="Arial"/>
            </a:endParaRPr>
          </a:p>
        </p:txBody>
      </p:sp>
      <p:sp>
        <p:nvSpPr>
          <p:cNvPr id="1725" name="Google Shape;1725;p114"/>
          <p:cNvSpPr txBox="1"/>
          <p:nvPr/>
        </p:nvSpPr>
        <p:spPr>
          <a:xfrm>
            <a:off x="3299277" y="5300601"/>
            <a:ext cx="34523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0</a:t>
            </a:r>
            <a:endParaRPr sz="2800">
              <a:solidFill>
                <a:schemeClr val="dk1"/>
              </a:solidFill>
              <a:latin typeface="Arial"/>
              <a:ea typeface="Arial"/>
              <a:cs typeface="Arial"/>
              <a:sym typeface="Arial"/>
            </a:endParaRPr>
          </a:p>
        </p:txBody>
      </p:sp>
      <p:sp>
        <p:nvSpPr>
          <p:cNvPr id="1726" name="Google Shape;1726;p114"/>
          <p:cNvSpPr txBox="1"/>
          <p:nvPr/>
        </p:nvSpPr>
        <p:spPr>
          <a:xfrm>
            <a:off x="3949210" y="5270929"/>
            <a:ext cx="38964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0</a:t>
            </a:r>
            <a:endParaRPr sz="2800">
              <a:solidFill>
                <a:schemeClr val="dk1"/>
              </a:solidFill>
              <a:latin typeface="Arial"/>
              <a:ea typeface="Arial"/>
              <a:cs typeface="Arial"/>
              <a:sym typeface="Arial"/>
            </a:endParaRPr>
          </a:p>
        </p:txBody>
      </p:sp>
      <p:sp>
        <p:nvSpPr>
          <p:cNvPr id="1727" name="Google Shape;1727;p114"/>
          <p:cNvSpPr txBox="1"/>
          <p:nvPr/>
        </p:nvSpPr>
        <p:spPr>
          <a:xfrm>
            <a:off x="4678693" y="5279101"/>
            <a:ext cx="34523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0</a:t>
            </a:r>
            <a:endParaRPr sz="2800">
              <a:solidFill>
                <a:schemeClr val="dk1"/>
              </a:solidFill>
              <a:latin typeface="Arial"/>
              <a:ea typeface="Arial"/>
              <a:cs typeface="Arial"/>
              <a:sym typeface="Arial"/>
            </a:endParaRPr>
          </a:p>
        </p:txBody>
      </p:sp>
      <p:sp>
        <p:nvSpPr>
          <p:cNvPr id="1728" name="Google Shape;1728;p114"/>
          <p:cNvSpPr txBox="1"/>
          <p:nvPr/>
        </p:nvSpPr>
        <p:spPr>
          <a:xfrm>
            <a:off x="5354356" y="5310602"/>
            <a:ext cx="40327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0</a:t>
            </a:r>
            <a:endParaRPr sz="2800">
              <a:solidFill>
                <a:schemeClr val="dk1"/>
              </a:solidFill>
              <a:latin typeface="Arial"/>
              <a:ea typeface="Arial"/>
              <a:cs typeface="Arial"/>
              <a:sym typeface="Arial"/>
            </a:endParaRPr>
          </a:p>
        </p:txBody>
      </p:sp>
      <p:sp>
        <p:nvSpPr>
          <p:cNvPr id="1729" name="Google Shape;1729;p114"/>
          <p:cNvSpPr txBox="1"/>
          <p:nvPr/>
        </p:nvSpPr>
        <p:spPr>
          <a:xfrm>
            <a:off x="5977056" y="5322156"/>
            <a:ext cx="40327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FF0000"/>
                </a:solidFill>
                <a:latin typeface="Arial"/>
                <a:ea typeface="Arial"/>
                <a:cs typeface="Arial"/>
                <a:sym typeface="Arial"/>
              </a:rPr>
              <a:t>0</a:t>
            </a:r>
            <a:endParaRPr sz="2800">
              <a:solidFill>
                <a:srgbClr val="FF0000"/>
              </a:solidFill>
              <a:latin typeface="Arial"/>
              <a:ea typeface="Arial"/>
              <a:cs typeface="Arial"/>
              <a:sym typeface="Arial"/>
            </a:endParaRPr>
          </a:p>
        </p:txBody>
      </p:sp>
      <p:sp>
        <p:nvSpPr>
          <p:cNvPr id="1730" name="Google Shape;1730;p114"/>
          <p:cNvSpPr txBox="1"/>
          <p:nvPr/>
        </p:nvSpPr>
        <p:spPr>
          <a:xfrm>
            <a:off x="7370591" y="5289702"/>
            <a:ext cx="40327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u="sng">
                <a:solidFill>
                  <a:srgbClr val="FF0000"/>
                </a:solidFill>
                <a:latin typeface="Arial"/>
                <a:ea typeface="Arial"/>
                <a:cs typeface="Arial"/>
                <a:sym typeface="Arial"/>
              </a:rPr>
              <a:t>0</a:t>
            </a:r>
            <a:endParaRPr sz="2800" u="sng">
              <a:solidFill>
                <a:srgbClr val="FF0000"/>
              </a:solidFill>
              <a:latin typeface="Arial"/>
              <a:ea typeface="Arial"/>
              <a:cs typeface="Arial"/>
              <a:sym typeface="Arial"/>
            </a:endParaRPr>
          </a:p>
        </p:txBody>
      </p:sp>
      <p:sp>
        <p:nvSpPr>
          <p:cNvPr id="1731" name="Google Shape;1731;p114"/>
          <p:cNvSpPr txBox="1"/>
          <p:nvPr/>
        </p:nvSpPr>
        <p:spPr>
          <a:xfrm>
            <a:off x="6667357" y="5279101"/>
            <a:ext cx="40327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FF0000"/>
                </a:solidFill>
                <a:latin typeface="Arial"/>
                <a:ea typeface="Arial"/>
                <a:cs typeface="Arial"/>
                <a:sym typeface="Arial"/>
              </a:rPr>
              <a:t>1</a:t>
            </a:r>
            <a:endParaRPr sz="2800">
              <a:solidFill>
                <a:srgbClr val="FF0000"/>
              </a:solidFill>
              <a:latin typeface="Arial"/>
              <a:ea typeface="Arial"/>
              <a:cs typeface="Arial"/>
              <a:sym typeface="Arial"/>
            </a:endParaRPr>
          </a:p>
        </p:txBody>
      </p:sp>
      <p:sp>
        <p:nvSpPr>
          <p:cNvPr id="1732" name="Google Shape;1732;p114"/>
          <p:cNvSpPr txBox="1"/>
          <p:nvPr/>
        </p:nvSpPr>
        <p:spPr>
          <a:xfrm>
            <a:off x="8022969" y="5270929"/>
            <a:ext cx="40327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7030A0"/>
                </a:solidFill>
                <a:latin typeface="Arial"/>
                <a:ea typeface="Arial"/>
                <a:cs typeface="Arial"/>
                <a:sym typeface="Arial"/>
              </a:rPr>
              <a:t>1</a:t>
            </a:r>
            <a:endParaRPr sz="2800">
              <a:solidFill>
                <a:srgbClr val="7030A0"/>
              </a:solidFill>
              <a:latin typeface="Arial"/>
              <a:ea typeface="Arial"/>
              <a:cs typeface="Arial"/>
              <a:sym typeface="Arial"/>
            </a:endParaRPr>
          </a:p>
        </p:txBody>
      </p:sp>
      <p:sp>
        <p:nvSpPr>
          <p:cNvPr id="1733" name="Google Shape;1733;p114"/>
          <p:cNvSpPr txBox="1"/>
          <p:nvPr/>
        </p:nvSpPr>
        <p:spPr>
          <a:xfrm>
            <a:off x="8714062" y="5260229"/>
            <a:ext cx="40327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7030A0"/>
                </a:solidFill>
                <a:latin typeface="Arial"/>
                <a:ea typeface="Arial"/>
                <a:cs typeface="Arial"/>
                <a:sym typeface="Arial"/>
              </a:rPr>
              <a:t>0</a:t>
            </a:r>
            <a:endParaRPr sz="2800">
              <a:solidFill>
                <a:srgbClr val="7030A0"/>
              </a:solidFill>
              <a:latin typeface="Arial"/>
              <a:ea typeface="Arial"/>
              <a:cs typeface="Arial"/>
              <a:sym typeface="Arial"/>
            </a:endParaRPr>
          </a:p>
        </p:txBody>
      </p:sp>
      <p:sp>
        <p:nvSpPr>
          <p:cNvPr id="1734" name="Google Shape;1734;p114"/>
          <p:cNvSpPr txBox="1"/>
          <p:nvPr/>
        </p:nvSpPr>
        <p:spPr>
          <a:xfrm>
            <a:off x="9429437" y="5260229"/>
            <a:ext cx="40327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0</a:t>
            </a:r>
            <a:endParaRPr sz="2800">
              <a:solidFill>
                <a:schemeClr val="dk1"/>
              </a:solidFill>
              <a:latin typeface="Arial"/>
              <a:ea typeface="Arial"/>
              <a:cs typeface="Arial"/>
              <a:sym typeface="Arial"/>
            </a:endParaRPr>
          </a:p>
        </p:txBody>
      </p:sp>
      <p:cxnSp>
        <p:nvCxnSpPr>
          <p:cNvPr id="1735" name="Google Shape;1735;p114"/>
          <p:cNvCxnSpPr/>
          <p:nvPr/>
        </p:nvCxnSpPr>
        <p:spPr>
          <a:xfrm>
            <a:off x="5508560" y="5244824"/>
            <a:ext cx="1790702" cy="0"/>
          </a:xfrm>
          <a:prstGeom prst="straightConnector1">
            <a:avLst/>
          </a:prstGeom>
          <a:noFill/>
          <a:ln cap="flat" cmpd="sng" w="19050">
            <a:solidFill>
              <a:srgbClr val="FF0000"/>
            </a:solidFill>
            <a:prstDash val="solid"/>
            <a:miter lim="800000"/>
            <a:headEnd len="sm" w="sm" type="none"/>
            <a:tailEnd len="sm" w="sm" type="none"/>
          </a:ln>
        </p:spPr>
      </p:cxnSp>
      <p:cxnSp>
        <p:nvCxnSpPr>
          <p:cNvPr id="1736" name="Google Shape;1736;p114"/>
          <p:cNvCxnSpPr/>
          <p:nvPr/>
        </p:nvCxnSpPr>
        <p:spPr>
          <a:xfrm>
            <a:off x="6688416" y="5224011"/>
            <a:ext cx="1905574" cy="13054"/>
          </a:xfrm>
          <a:prstGeom prst="straightConnector1">
            <a:avLst/>
          </a:prstGeom>
          <a:noFill/>
          <a:ln cap="flat" cmpd="sng" w="19050">
            <a:solidFill>
              <a:srgbClr val="002060"/>
            </a:solidFill>
            <a:prstDash val="solid"/>
            <a:miter lim="800000"/>
            <a:headEnd len="sm" w="sm" type="none"/>
            <a:tailEnd len="sm" w="sm" type="none"/>
          </a:ln>
        </p:spPr>
      </p:cxnSp>
      <p:sp>
        <p:nvSpPr>
          <p:cNvPr id="1737" name="Google Shape;1737;p114"/>
          <p:cNvSpPr txBox="1"/>
          <p:nvPr/>
        </p:nvSpPr>
        <p:spPr>
          <a:xfrm>
            <a:off x="1196976" y="5924471"/>
            <a:ext cx="129691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Z2    =     </a:t>
            </a:r>
            <a:endParaRPr sz="2400">
              <a:solidFill>
                <a:schemeClr val="dk1"/>
              </a:solidFill>
              <a:latin typeface="Arial"/>
              <a:ea typeface="Arial"/>
              <a:cs typeface="Arial"/>
              <a:sym typeface="Arial"/>
            </a:endParaRPr>
          </a:p>
        </p:txBody>
      </p:sp>
      <p:sp>
        <p:nvSpPr>
          <p:cNvPr id="1738" name="Google Shape;1738;p114"/>
          <p:cNvSpPr txBox="1"/>
          <p:nvPr/>
        </p:nvSpPr>
        <p:spPr>
          <a:xfrm>
            <a:off x="2616382" y="5984550"/>
            <a:ext cx="34523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0</a:t>
            </a:r>
            <a:endParaRPr sz="3200">
              <a:solidFill>
                <a:schemeClr val="dk1"/>
              </a:solidFill>
              <a:latin typeface="Arial"/>
              <a:ea typeface="Arial"/>
              <a:cs typeface="Arial"/>
              <a:sym typeface="Arial"/>
            </a:endParaRPr>
          </a:p>
        </p:txBody>
      </p:sp>
      <p:sp>
        <p:nvSpPr>
          <p:cNvPr id="1739" name="Google Shape;1739;p114"/>
          <p:cNvSpPr txBox="1"/>
          <p:nvPr/>
        </p:nvSpPr>
        <p:spPr>
          <a:xfrm>
            <a:off x="3352516" y="5980832"/>
            <a:ext cx="34523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0</a:t>
            </a:r>
            <a:endParaRPr sz="3200">
              <a:solidFill>
                <a:schemeClr val="dk1"/>
              </a:solidFill>
              <a:latin typeface="Arial"/>
              <a:ea typeface="Arial"/>
              <a:cs typeface="Arial"/>
              <a:sym typeface="Arial"/>
            </a:endParaRPr>
          </a:p>
        </p:txBody>
      </p:sp>
      <p:sp>
        <p:nvSpPr>
          <p:cNvPr id="1740" name="Google Shape;1740;p114"/>
          <p:cNvSpPr txBox="1"/>
          <p:nvPr/>
        </p:nvSpPr>
        <p:spPr>
          <a:xfrm>
            <a:off x="3993626" y="5970592"/>
            <a:ext cx="34523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0</a:t>
            </a:r>
            <a:endParaRPr sz="3200">
              <a:solidFill>
                <a:schemeClr val="dk1"/>
              </a:solidFill>
              <a:latin typeface="Arial"/>
              <a:ea typeface="Arial"/>
              <a:cs typeface="Arial"/>
              <a:sym typeface="Arial"/>
            </a:endParaRPr>
          </a:p>
        </p:txBody>
      </p:sp>
      <p:sp>
        <p:nvSpPr>
          <p:cNvPr id="1741" name="Google Shape;1741;p114"/>
          <p:cNvSpPr txBox="1"/>
          <p:nvPr/>
        </p:nvSpPr>
        <p:spPr>
          <a:xfrm>
            <a:off x="4644506" y="5954647"/>
            <a:ext cx="34523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0</a:t>
            </a:r>
            <a:endParaRPr sz="2800">
              <a:solidFill>
                <a:schemeClr val="dk1"/>
              </a:solidFill>
              <a:latin typeface="Arial"/>
              <a:ea typeface="Arial"/>
              <a:cs typeface="Arial"/>
              <a:sym typeface="Arial"/>
            </a:endParaRPr>
          </a:p>
        </p:txBody>
      </p:sp>
      <p:sp>
        <p:nvSpPr>
          <p:cNvPr id="1742" name="Google Shape;1742;p114"/>
          <p:cNvSpPr txBox="1"/>
          <p:nvPr/>
        </p:nvSpPr>
        <p:spPr>
          <a:xfrm>
            <a:off x="5351208" y="5949681"/>
            <a:ext cx="34523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0</a:t>
            </a:r>
            <a:endParaRPr sz="2800">
              <a:solidFill>
                <a:schemeClr val="dk1"/>
              </a:solidFill>
              <a:latin typeface="Arial"/>
              <a:ea typeface="Arial"/>
              <a:cs typeface="Arial"/>
              <a:sym typeface="Arial"/>
            </a:endParaRPr>
          </a:p>
        </p:txBody>
      </p:sp>
      <p:sp>
        <p:nvSpPr>
          <p:cNvPr id="1743" name="Google Shape;1743;p114"/>
          <p:cNvSpPr txBox="1"/>
          <p:nvPr/>
        </p:nvSpPr>
        <p:spPr>
          <a:xfrm>
            <a:off x="8766145" y="5895869"/>
            <a:ext cx="34523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7030A0"/>
                </a:solidFill>
                <a:latin typeface="Arial"/>
                <a:ea typeface="Arial"/>
                <a:cs typeface="Arial"/>
                <a:sym typeface="Arial"/>
              </a:rPr>
              <a:t>1</a:t>
            </a:r>
            <a:endParaRPr/>
          </a:p>
        </p:txBody>
      </p:sp>
      <p:sp>
        <p:nvSpPr>
          <p:cNvPr id="1744" name="Google Shape;1744;p114"/>
          <p:cNvSpPr txBox="1"/>
          <p:nvPr/>
        </p:nvSpPr>
        <p:spPr>
          <a:xfrm>
            <a:off x="7390726" y="5910049"/>
            <a:ext cx="34523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FF0000"/>
                </a:solidFill>
                <a:latin typeface="Arial"/>
                <a:ea typeface="Arial"/>
                <a:cs typeface="Arial"/>
                <a:sym typeface="Arial"/>
              </a:rPr>
              <a:t>0</a:t>
            </a:r>
            <a:endParaRPr sz="2800">
              <a:solidFill>
                <a:srgbClr val="FF0000"/>
              </a:solidFill>
              <a:latin typeface="Arial"/>
              <a:ea typeface="Arial"/>
              <a:cs typeface="Arial"/>
              <a:sym typeface="Arial"/>
            </a:endParaRPr>
          </a:p>
        </p:txBody>
      </p:sp>
      <p:sp>
        <p:nvSpPr>
          <p:cNvPr id="1745" name="Google Shape;1745;p114"/>
          <p:cNvSpPr txBox="1"/>
          <p:nvPr/>
        </p:nvSpPr>
        <p:spPr>
          <a:xfrm>
            <a:off x="8051990" y="5900181"/>
            <a:ext cx="34523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7030A0"/>
                </a:solidFill>
                <a:latin typeface="Arial"/>
                <a:ea typeface="Arial"/>
                <a:cs typeface="Arial"/>
                <a:sym typeface="Arial"/>
              </a:rPr>
              <a:t>0</a:t>
            </a:r>
            <a:endParaRPr sz="2800">
              <a:solidFill>
                <a:srgbClr val="7030A0"/>
              </a:solidFill>
              <a:latin typeface="Arial"/>
              <a:ea typeface="Arial"/>
              <a:cs typeface="Arial"/>
              <a:sym typeface="Arial"/>
            </a:endParaRPr>
          </a:p>
        </p:txBody>
      </p:sp>
      <p:sp>
        <p:nvSpPr>
          <p:cNvPr id="1746" name="Google Shape;1746;p114"/>
          <p:cNvSpPr txBox="1"/>
          <p:nvPr/>
        </p:nvSpPr>
        <p:spPr>
          <a:xfrm>
            <a:off x="5968137" y="5954647"/>
            <a:ext cx="34523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FF0000"/>
                </a:solidFill>
                <a:latin typeface="Arial"/>
                <a:ea typeface="Arial"/>
                <a:cs typeface="Arial"/>
                <a:sym typeface="Arial"/>
              </a:rPr>
              <a:t>0</a:t>
            </a:r>
            <a:endParaRPr sz="2800">
              <a:solidFill>
                <a:srgbClr val="FF0000"/>
              </a:solidFill>
              <a:latin typeface="Arial"/>
              <a:ea typeface="Arial"/>
              <a:cs typeface="Arial"/>
              <a:sym typeface="Arial"/>
            </a:endParaRPr>
          </a:p>
        </p:txBody>
      </p:sp>
      <p:sp>
        <p:nvSpPr>
          <p:cNvPr id="1747" name="Google Shape;1747;p114"/>
          <p:cNvSpPr txBox="1"/>
          <p:nvPr/>
        </p:nvSpPr>
        <p:spPr>
          <a:xfrm>
            <a:off x="9458458" y="5910049"/>
            <a:ext cx="34523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7030A0"/>
                </a:solidFill>
                <a:latin typeface="Arial"/>
                <a:ea typeface="Arial"/>
                <a:cs typeface="Arial"/>
                <a:sym typeface="Arial"/>
              </a:rPr>
              <a:t>0</a:t>
            </a:r>
            <a:endParaRPr sz="2800">
              <a:solidFill>
                <a:srgbClr val="7030A0"/>
              </a:solidFill>
              <a:latin typeface="Arial"/>
              <a:ea typeface="Arial"/>
              <a:cs typeface="Arial"/>
              <a:sym typeface="Arial"/>
            </a:endParaRPr>
          </a:p>
        </p:txBody>
      </p:sp>
      <p:sp>
        <p:nvSpPr>
          <p:cNvPr id="1748" name="Google Shape;1748;p114"/>
          <p:cNvSpPr txBox="1"/>
          <p:nvPr/>
        </p:nvSpPr>
        <p:spPr>
          <a:xfrm>
            <a:off x="6688416" y="5962746"/>
            <a:ext cx="34523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FF0000"/>
                </a:solidFill>
                <a:latin typeface="Arial"/>
                <a:ea typeface="Arial"/>
                <a:cs typeface="Arial"/>
                <a:sym typeface="Arial"/>
              </a:rPr>
              <a:t>1</a:t>
            </a:r>
            <a:endParaRPr sz="2800">
              <a:solidFill>
                <a:srgbClr val="FF0000"/>
              </a:solidFill>
              <a:latin typeface="Arial"/>
              <a:ea typeface="Arial"/>
              <a:cs typeface="Arial"/>
              <a:sym typeface="Arial"/>
            </a:endParaRPr>
          </a:p>
        </p:txBody>
      </p:sp>
      <p:sp>
        <p:nvSpPr>
          <p:cNvPr id="1749" name="Google Shape;1749;p114"/>
          <p:cNvSpPr txBox="1"/>
          <p:nvPr/>
        </p:nvSpPr>
        <p:spPr>
          <a:xfrm>
            <a:off x="9803691" y="5356186"/>
            <a:ext cx="203894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Overlapping</a:t>
            </a:r>
            <a:endParaRPr sz="1600">
              <a:solidFill>
                <a:schemeClr val="dk1"/>
              </a:solidFill>
              <a:latin typeface="Arial"/>
              <a:ea typeface="Arial"/>
              <a:cs typeface="Arial"/>
              <a:sym typeface="Arial"/>
            </a:endParaRPr>
          </a:p>
        </p:txBody>
      </p:sp>
      <p:sp>
        <p:nvSpPr>
          <p:cNvPr id="1750" name="Google Shape;1750;p114"/>
          <p:cNvSpPr txBox="1"/>
          <p:nvPr/>
        </p:nvSpPr>
        <p:spPr>
          <a:xfrm>
            <a:off x="9832711" y="5986026"/>
            <a:ext cx="203894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Non Overlapping </a:t>
            </a:r>
            <a:endParaRPr sz="1600">
              <a:solidFill>
                <a:schemeClr val="dk1"/>
              </a:solidFill>
              <a:latin typeface="Arial"/>
              <a:ea typeface="Arial"/>
              <a:cs typeface="Arial"/>
              <a:sym typeface="Arial"/>
            </a:endParaRPr>
          </a:p>
        </p:txBody>
      </p:sp>
      <p:cxnSp>
        <p:nvCxnSpPr>
          <p:cNvPr id="1751" name="Google Shape;1751;p114"/>
          <p:cNvCxnSpPr/>
          <p:nvPr/>
        </p:nvCxnSpPr>
        <p:spPr>
          <a:xfrm>
            <a:off x="5310953" y="5385766"/>
            <a:ext cx="1810534" cy="9752"/>
          </a:xfrm>
          <a:prstGeom prst="straightConnector1">
            <a:avLst/>
          </a:prstGeom>
          <a:noFill/>
          <a:ln cap="flat" cmpd="sng" w="38100">
            <a:solidFill>
              <a:schemeClr val="accent6"/>
            </a:solidFill>
            <a:prstDash val="solid"/>
            <a:miter lim="800000"/>
            <a:headEnd len="sm" w="sm" type="none"/>
            <a:tailEnd len="sm" w="sm" type="none"/>
          </a:ln>
          <a:effectLst>
            <a:outerShdw blurRad="152400" sx="90000" rotWithShape="0" dir="5400000" dist="317500" sy="-19000">
              <a:srgbClr val="000000">
                <a:alpha val="14901"/>
              </a:srgbClr>
            </a:outerShdw>
          </a:effectLst>
        </p:spPr>
      </p:cxnSp>
      <p:pic>
        <p:nvPicPr>
          <p:cNvPr id="1752" name="Google Shape;1752;p114"/>
          <p:cNvPicPr preferRelativeResize="0"/>
          <p:nvPr/>
        </p:nvPicPr>
        <p:blipFill rotWithShape="1">
          <a:blip r:embed="rId3">
            <a:alphaModFix/>
          </a:blip>
          <a:srcRect b="0" l="0" r="0" t="0"/>
          <a:stretch/>
        </p:blipFill>
        <p:spPr>
          <a:xfrm>
            <a:off x="1209994" y="4869398"/>
            <a:ext cx="8694601" cy="49841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5"/>
                                        </p:tgtEl>
                                        <p:attrNameLst>
                                          <p:attrName>style.visibility</p:attrName>
                                        </p:attrNameLst>
                                      </p:cBhvr>
                                      <p:to>
                                        <p:strVal val="visible"/>
                                      </p:to>
                                    </p:set>
                                    <p:animEffect filter="fade" transition="in">
                                      <p:cBhvr>
                                        <p:cTn dur="500"/>
                                        <p:tgtEl>
                                          <p:spTgt spid="17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6"/>
                                        </p:tgtEl>
                                        <p:attrNameLst>
                                          <p:attrName>style.visibility</p:attrName>
                                        </p:attrNameLst>
                                      </p:cBhvr>
                                      <p:to>
                                        <p:strVal val="visible"/>
                                      </p:to>
                                    </p:set>
                                    <p:animEffect filter="fade" transition="in">
                                      <p:cBhvr>
                                        <p:cTn dur="500"/>
                                        <p:tgtEl>
                                          <p:spTgt spid="1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115"/>
          <p:cNvSpPr txBox="1"/>
          <p:nvPr>
            <p:ph type="title"/>
          </p:nvPr>
        </p:nvSpPr>
        <p:spPr>
          <a:xfrm>
            <a:off x="1377862" y="212183"/>
            <a:ext cx="10534389" cy="90299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US" sz="3200"/>
              <a:t>Sequence detector for the </a:t>
            </a:r>
            <a:r>
              <a:rPr b="1" i="1" lang="en-US" sz="3200"/>
              <a:t>sequence 101 </a:t>
            </a:r>
            <a:r>
              <a:rPr b="1" lang="en-US" sz="3200"/>
              <a:t>using both Mealy and Moore Machine</a:t>
            </a:r>
            <a:endParaRPr/>
          </a:p>
        </p:txBody>
      </p:sp>
      <p:pic>
        <p:nvPicPr>
          <p:cNvPr id="1760" name="Google Shape;1760;p115"/>
          <p:cNvPicPr preferRelativeResize="0"/>
          <p:nvPr>
            <p:ph idx="1" type="body"/>
          </p:nvPr>
        </p:nvPicPr>
        <p:blipFill rotWithShape="1">
          <a:blip r:embed="rId3">
            <a:alphaModFix/>
          </a:blip>
          <a:srcRect b="0" l="0" r="0" t="0"/>
          <a:stretch/>
        </p:blipFill>
        <p:spPr>
          <a:xfrm>
            <a:off x="238473" y="1402915"/>
            <a:ext cx="6238875" cy="2148028"/>
          </a:xfrm>
          <a:prstGeom prst="rect">
            <a:avLst/>
          </a:prstGeom>
          <a:noFill/>
          <a:ln>
            <a:noFill/>
          </a:ln>
        </p:spPr>
      </p:pic>
      <p:sp>
        <p:nvSpPr>
          <p:cNvPr id="1761" name="Google Shape;1761;p1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762" name="Google Shape;1762;p1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63" name="Google Shape;1763;p115"/>
          <p:cNvPicPr preferRelativeResize="0"/>
          <p:nvPr/>
        </p:nvPicPr>
        <p:blipFill rotWithShape="1">
          <a:blip r:embed="rId4">
            <a:alphaModFix/>
          </a:blip>
          <a:srcRect b="0" l="0" r="0" t="0"/>
          <a:stretch/>
        </p:blipFill>
        <p:spPr>
          <a:xfrm>
            <a:off x="6501008" y="3838680"/>
            <a:ext cx="4838700" cy="1591167"/>
          </a:xfrm>
          <a:prstGeom prst="rect">
            <a:avLst/>
          </a:prstGeom>
          <a:noFill/>
          <a:ln>
            <a:noFill/>
          </a:ln>
        </p:spPr>
      </p:pic>
      <p:sp>
        <p:nvSpPr>
          <p:cNvPr id="1764" name="Google Shape;1764;p115"/>
          <p:cNvSpPr txBox="1"/>
          <p:nvPr/>
        </p:nvSpPr>
        <p:spPr>
          <a:xfrm>
            <a:off x="4146115" y="3181611"/>
            <a:ext cx="23548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Moore Machine</a:t>
            </a:r>
            <a:endParaRPr sz="1800">
              <a:solidFill>
                <a:schemeClr val="dk1"/>
              </a:solidFill>
              <a:latin typeface="Arial"/>
              <a:ea typeface="Arial"/>
              <a:cs typeface="Arial"/>
              <a:sym typeface="Arial"/>
            </a:endParaRPr>
          </a:p>
        </p:txBody>
      </p:sp>
      <p:sp>
        <p:nvSpPr>
          <p:cNvPr id="1765" name="Google Shape;1765;p115"/>
          <p:cNvSpPr txBox="1"/>
          <p:nvPr/>
        </p:nvSpPr>
        <p:spPr>
          <a:xfrm>
            <a:off x="9901238" y="5230136"/>
            <a:ext cx="18937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Mealy Machine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766" name="Google Shape;1766;p115"/>
          <p:cNvPicPr preferRelativeResize="0"/>
          <p:nvPr/>
        </p:nvPicPr>
        <p:blipFill rotWithShape="1">
          <a:blip r:embed="rId5">
            <a:alphaModFix/>
          </a:blip>
          <a:srcRect b="0" l="0" r="0" t="0"/>
          <a:stretch/>
        </p:blipFill>
        <p:spPr>
          <a:xfrm>
            <a:off x="150313" y="-1"/>
            <a:ext cx="824326" cy="838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116"/>
          <p:cNvSpPr txBox="1"/>
          <p:nvPr>
            <p:ph type="title"/>
          </p:nvPr>
        </p:nvSpPr>
        <p:spPr>
          <a:xfrm>
            <a:off x="877204" y="212183"/>
            <a:ext cx="11035048" cy="514034"/>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US"/>
              <a:t> </a:t>
            </a:r>
            <a:r>
              <a:rPr b="1" lang="en-US" sz="3600"/>
              <a:t>Sequence detector for the </a:t>
            </a:r>
            <a:r>
              <a:rPr b="1" i="1" lang="en-US" sz="3600"/>
              <a:t>sequence 101 </a:t>
            </a:r>
            <a:r>
              <a:rPr b="1" lang="en-US" sz="3600"/>
              <a:t>using </a:t>
            </a:r>
            <a:r>
              <a:rPr b="1" lang="en-US" sz="4000">
                <a:solidFill>
                  <a:srgbClr val="FF0000"/>
                </a:solidFill>
              </a:rPr>
              <a:t>Moore Machine</a:t>
            </a:r>
            <a:endParaRPr b="1" sz="4400">
              <a:solidFill>
                <a:srgbClr val="FF0000"/>
              </a:solidFill>
            </a:endParaRPr>
          </a:p>
        </p:txBody>
      </p:sp>
      <p:pic>
        <p:nvPicPr>
          <p:cNvPr id="1774" name="Google Shape;1774;p116"/>
          <p:cNvPicPr preferRelativeResize="0"/>
          <p:nvPr>
            <p:ph idx="1" type="body"/>
          </p:nvPr>
        </p:nvPicPr>
        <p:blipFill rotWithShape="1">
          <a:blip r:embed="rId3">
            <a:alphaModFix/>
          </a:blip>
          <a:srcRect b="0" l="0" r="0" t="0"/>
          <a:stretch/>
        </p:blipFill>
        <p:spPr>
          <a:xfrm>
            <a:off x="587677" y="1168252"/>
            <a:ext cx="4790727" cy="2148028"/>
          </a:xfrm>
          <a:prstGeom prst="rect">
            <a:avLst/>
          </a:prstGeom>
          <a:noFill/>
          <a:ln>
            <a:noFill/>
          </a:ln>
        </p:spPr>
      </p:pic>
      <p:sp>
        <p:nvSpPr>
          <p:cNvPr id="1775" name="Google Shape;1775;p1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76" name="Google Shape;1776;p116"/>
          <p:cNvSpPr txBox="1"/>
          <p:nvPr/>
        </p:nvSpPr>
        <p:spPr>
          <a:xfrm>
            <a:off x="1943168" y="3191308"/>
            <a:ext cx="23548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Moore Machine</a:t>
            </a:r>
            <a:endParaRPr/>
          </a:p>
        </p:txBody>
      </p:sp>
      <p:pic>
        <p:nvPicPr>
          <p:cNvPr id="1777" name="Google Shape;1777;p116"/>
          <p:cNvPicPr preferRelativeResize="0"/>
          <p:nvPr/>
        </p:nvPicPr>
        <p:blipFill rotWithShape="1">
          <a:blip r:embed="rId4">
            <a:alphaModFix/>
          </a:blip>
          <a:srcRect b="0" l="0" r="0" t="0"/>
          <a:stretch/>
        </p:blipFill>
        <p:spPr>
          <a:xfrm>
            <a:off x="150312" y="-1"/>
            <a:ext cx="726891" cy="726218"/>
          </a:xfrm>
          <a:prstGeom prst="rect">
            <a:avLst/>
          </a:prstGeom>
          <a:noFill/>
          <a:ln>
            <a:noFill/>
          </a:ln>
        </p:spPr>
      </p:pic>
      <p:sp>
        <p:nvSpPr>
          <p:cNvPr id="1778" name="Google Shape;1778;p116"/>
          <p:cNvSpPr txBox="1"/>
          <p:nvPr/>
        </p:nvSpPr>
        <p:spPr>
          <a:xfrm>
            <a:off x="1219200" y="535928"/>
            <a:ext cx="10693052"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00B0F0"/>
                </a:solidFill>
                <a:latin typeface="Arial"/>
                <a:ea typeface="Arial"/>
                <a:cs typeface="Arial"/>
                <a:sym typeface="Arial"/>
              </a:rPr>
              <a:t>Sequence: </a:t>
            </a:r>
            <a:r>
              <a:rPr b="1" lang="en-US" sz="3200">
                <a:solidFill>
                  <a:srgbClr val="FF0000"/>
                </a:solidFill>
                <a:latin typeface="Arial"/>
                <a:ea typeface="Arial"/>
                <a:cs typeface="Arial"/>
                <a:sym typeface="Arial"/>
              </a:rPr>
              <a:t>101; </a:t>
            </a:r>
            <a:r>
              <a:rPr b="1" i="1" lang="en-US" sz="1600">
                <a:solidFill>
                  <a:srgbClr val="FF0000"/>
                </a:solidFill>
                <a:latin typeface="Arial"/>
                <a:ea typeface="Arial"/>
                <a:cs typeface="Arial"/>
                <a:sym typeface="Arial"/>
              </a:rPr>
              <a:t>Length of sequence = </a:t>
            </a:r>
            <a:r>
              <a:rPr b="1" i="1" lang="en-US" sz="1600">
                <a:solidFill>
                  <a:srgbClr val="0070C0"/>
                </a:solidFill>
                <a:latin typeface="Arial"/>
                <a:ea typeface="Arial"/>
                <a:cs typeface="Arial"/>
                <a:sym typeface="Arial"/>
              </a:rPr>
              <a:t>3 bits; </a:t>
            </a:r>
            <a:r>
              <a:rPr b="1" i="1" lang="en-US" sz="1600">
                <a:solidFill>
                  <a:srgbClr val="FF0000"/>
                </a:solidFill>
                <a:latin typeface="Arial"/>
                <a:ea typeface="Arial"/>
                <a:cs typeface="Arial"/>
                <a:sym typeface="Arial"/>
              </a:rPr>
              <a:t>No. of states = </a:t>
            </a:r>
            <a:r>
              <a:rPr b="1" i="1" lang="en-US" sz="1600">
                <a:solidFill>
                  <a:srgbClr val="0070C0"/>
                </a:solidFill>
                <a:latin typeface="Arial"/>
                <a:ea typeface="Arial"/>
                <a:cs typeface="Arial"/>
                <a:sym typeface="Arial"/>
              </a:rPr>
              <a:t>4; State Names: S0, S1, S2, S3</a:t>
            </a:r>
            <a:endParaRPr b="1" sz="1600">
              <a:solidFill>
                <a:srgbClr val="0070C0"/>
              </a:solidFill>
              <a:latin typeface="Arial"/>
              <a:ea typeface="Arial"/>
              <a:cs typeface="Arial"/>
              <a:sym typeface="Arial"/>
            </a:endParaRPr>
          </a:p>
          <a:p>
            <a:pPr indent="0" lvl="0" marL="0" marR="0" rtl="0" algn="l">
              <a:spcBef>
                <a:spcPts val="0"/>
              </a:spcBef>
              <a:spcAft>
                <a:spcPts val="0"/>
              </a:spcAft>
              <a:buNone/>
            </a:pPr>
            <a:r>
              <a:t/>
            </a:r>
            <a:endParaRPr b="1" sz="3200">
              <a:solidFill>
                <a:srgbClr val="FF0000"/>
              </a:solidFill>
              <a:latin typeface="Arial"/>
              <a:ea typeface="Arial"/>
              <a:cs typeface="Arial"/>
              <a:sym typeface="Arial"/>
            </a:endParaRPr>
          </a:p>
        </p:txBody>
      </p:sp>
      <p:sp>
        <p:nvSpPr>
          <p:cNvPr id="1779" name="Google Shape;1779;p116"/>
          <p:cNvSpPr txBox="1"/>
          <p:nvPr/>
        </p:nvSpPr>
        <p:spPr>
          <a:xfrm>
            <a:off x="5865008" y="1120703"/>
            <a:ext cx="5735782" cy="5786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FF0000"/>
                </a:solidFill>
                <a:latin typeface="Arial"/>
                <a:ea typeface="Arial"/>
                <a:cs typeface="Arial"/>
                <a:sym typeface="Arial"/>
              </a:rPr>
              <a:t>Initial Stage = S0   </a:t>
            </a:r>
            <a:r>
              <a:rPr b="1" lang="en-US" sz="1600">
                <a:solidFill>
                  <a:srgbClr val="00B050"/>
                </a:solidFill>
                <a:latin typeface="Arial"/>
                <a:ea typeface="Arial"/>
                <a:cs typeface="Arial"/>
                <a:sym typeface="Arial"/>
              </a:rPr>
              <a:t>[S0/0]</a:t>
            </a:r>
            <a:endParaRPr/>
          </a:p>
          <a:p>
            <a:pPr indent="0" lvl="0" marL="0" marR="0" rtl="0" algn="l">
              <a:spcBef>
                <a:spcPts val="0"/>
              </a:spcBef>
              <a:spcAft>
                <a:spcPts val="0"/>
              </a:spcAft>
              <a:buNone/>
            </a:pPr>
            <a:r>
              <a:rPr b="1" lang="en-US" sz="1600">
                <a:solidFill>
                  <a:srgbClr val="002060"/>
                </a:solidFill>
                <a:latin typeface="Arial"/>
                <a:ea typeface="Arial"/>
                <a:cs typeface="Arial"/>
                <a:sym typeface="Arial"/>
              </a:rPr>
              <a:t>At S0 --On occurrence of  1; make transition to S1</a:t>
            </a:r>
            <a:endParaRPr/>
          </a:p>
          <a:p>
            <a:pPr indent="0" lvl="0" marL="0" marR="0" rtl="0" algn="l">
              <a:spcBef>
                <a:spcPts val="0"/>
              </a:spcBef>
              <a:spcAft>
                <a:spcPts val="0"/>
              </a:spcAft>
              <a:buNone/>
            </a:pPr>
            <a:r>
              <a:rPr b="1" lang="en-US" sz="1600">
                <a:solidFill>
                  <a:srgbClr val="00B0F0"/>
                </a:solidFill>
                <a:latin typeface="Arial"/>
                <a:ea typeface="Arial"/>
                <a:cs typeface="Arial"/>
                <a:sym typeface="Arial"/>
              </a:rPr>
              <a:t>At S0 – On Occurrence of 0</a:t>
            </a:r>
            <a:r>
              <a:rPr lang="en-US" sz="1600">
                <a:solidFill>
                  <a:schemeClr val="dk1"/>
                </a:solidFill>
                <a:latin typeface="Arial"/>
                <a:ea typeface="Arial"/>
                <a:cs typeface="Arial"/>
                <a:sym typeface="Arial"/>
              </a:rPr>
              <a:t>; Remain in So only </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rgbClr val="FF0000"/>
                </a:solidFill>
                <a:latin typeface="Arial"/>
                <a:ea typeface="Arial"/>
                <a:cs typeface="Arial"/>
                <a:sym typeface="Arial"/>
              </a:rPr>
              <a:t>At S1 Stage      </a:t>
            </a:r>
            <a:r>
              <a:rPr b="1" lang="en-US" sz="1600">
                <a:solidFill>
                  <a:srgbClr val="00B050"/>
                </a:solidFill>
                <a:latin typeface="Arial"/>
                <a:ea typeface="Arial"/>
                <a:cs typeface="Arial"/>
                <a:sym typeface="Arial"/>
              </a:rPr>
              <a:t>[S1/0]</a:t>
            </a:r>
            <a:endParaRPr b="1" sz="1600">
              <a:solidFill>
                <a:srgbClr val="FF0000"/>
              </a:solidFill>
              <a:latin typeface="Arial"/>
              <a:ea typeface="Arial"/>
              <a:cs typeface="Arial"/>
              <a:sym typeface="Arial"/>
            </a:endParaRPr>
          </a:p>
          <a:p>
            <a:pPr indent="0" lvl="0" marL="0" marR="0" rtl="0" algn="l">
              <a:spcBef>
                <a:spcPts val="0"/>
              </a:spcBef>
              <a:spcAft>
                <a:spcPts val="0"/>
              </a:spcAft>
              <a:buNone/>
            </a:pPr>
            <a:r>
              <a:rPr b="1" lang="en-US" sz="1600">
                <a:solidFill>
                  <a:srgbClr val="002060"/>
                </a:solidFill>
                <a:latin typeface="Arial"/>
                <a:ea typeface="Arial"/>
                <a:cs typeface="Arial"/>
                <a:sym typeface="Arial"/>
              </a:rPr>
              <a:t>At S1 --On occurrence of  0; make transition to S2</a:t>
            </a:r>
            <a:endParaRPr b="1" sz="1600">
              <a:solidFill>
                <a:srgbClr val="002060"/>
              </a:solidFill>
              <a:latin typeface="Arial"/>
              <a:ea typeface="Arial"/>
              <a:cs typeface="Arial"/>
              <a:sym typeface="Arial"/>
            </a:endParaRPr>
          </a:p>
          <a:p>
            <a:pPr indent="0" lvl="0" marL="0" marR="0" rtl="0" algn="l">
              <a:spcBef>
                <a:spcPts val="0"/>
              </a:spcBef>
              <a:spcAft>
                <a:spcPts val="0"/>
              </a:spcAft>
              <a:buNone/>
            </a:pPr>
            <a:r>
              <a:rPr b="1" lang="en-US" sz="1600">
                <a:solidFill>
                  <a:srgbClr val="00B0F0"/>
                </a:solidFill>
                <a:latin typeface="Arial"/>
                <a:ea typeface="Arial"/>
                <a:cs typeface="Arial"/>
                <a:sym typeface="Arial"/>
              </a:rPr>
              <a:t>At S1 – On Occurrence of 1</a:t>
            </a:r>
            <a:r>
              <a:rPr lang="en-US" sz="1600">
                <a:solidFill>
                  <a:schemeClr val="dk1"/>
                </a:solidFill>
                <a:latin typeface="Arial"/>
                <a:ea typeface="Arial"/>
                <a:cs typeface="Arial"/>
                <a:sym typeface="Arial"/>
              </a:rPr>
              <a:t>; Remain in S1 only because S0 is state of 0 (Highlighted with green)</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rgbClr val="FF0000"/>
                </a:solidFill>
                <a:latin typeface="Arial"/>
                <a:ea typeface="Arial"/>
                <a:cs typeface="Arial"/>
                <a:sym typeface="Arial"/>
              </a:rPr>
              <a:t>At S2 Stage      </a:t>
            </a:r>
            <a:r>
              <a:rPr b="1" lang="en-US" sz="1600">
                <a:solidFill>
                  <a:srgbClr val="00B050"/>
                </a:solidFill>
                <a:latin typeface="Arial"/>
                <a:ea typeface="Arial"/>
                <a:cs typeface="Arial"/>
                <a:sym typeface="Arial"/>
              </a:rPr>
              <a:t>[S2/0]</a:t>
            </a:r>
            <a:endParaRPr b="1" sz="1600">
              <a:solidFill>
                <a:srgbClr val="00B050"/>
              </a:solidFill>
              <a:latin typeface="Arial"/>
              <a:ea typeface="Arial"/>
              <a:cs typeface="Arial"/>
              <a:sym typeface="Arial"/>
            </a:endParaRPr>
          </a:p>
          <a:p>
            <a:pPr indent="0" lvl="0" marL="0" marR="0" rtl="0" algn="l">
              <a:spcBef>
                <a:spcPts val="0"/>
              </a:spcBef>
              <a:spcAft>
                <a:spcPts val="0"/>
              </a:spcAft>
              <a:buNone/>
            </a:pPr>
            <a:r>
              <a:rPr b="1" lang="en-US" sz="1600">
                <a:solidFill>
                  <a:srgbClr val="002060"/>
                </a:solidFill>
                <a:latin typeface="Arial"/>
                <a:ea typeface="Arial"/>
                <a:cs typeface="Arial"/>
                <a:sym typeface="Arial"/>
              </a:rPr>
              <a:t>At S2 --On occurrence of  1; make transition to S3</a:t>
            </a:r>
            <a:endParaRPr b="1" sz="1600">
              <a:solidFill>
                <a:srgbClr val="002060"/>
              </a:solidFill>
              <a:latin typeface="Arial"/>
              <a:ea typeface="Arial"/>
              <a:cs typeface="Arial"/>
              <a:sym typeface="Arial"/>
            </a:endParaRPr>
          </a:p>
          <a:p>
            <a:pPr indent="0" lvl="0" marL="0" marR="0" rtl="0" algn="l">
              <a:spcBef>
                <a:spcPts val="0"/>
              </a:spcBef>
              <a:spcAft>
                <a:spcPts val="0"/>
              </a:spcAft>
              <a:buNone/>
            </a:pPr>
            <a:r>
              <a:rPr b="1" lang="en-US" sz="1600">
                <a:solidFill>
                  <a:srgbClr val="00B0F0"/>
                </a:solidFill>
                <a:latin typeface="Arial"/>
                <a:ea typeface="Arial"/>
                <a:cs typeface="Arial"/>
                <a:sym typeface="Arial"/>
              </a:rPr>
              <a:t>At S2 – On Occurrence of 0; </a:t>
            </a:r>
            <a:r>
              <a:rPr lang="en-US" sz="1600">
                <a:solidFill>
                  <a:schemeClr val="dk1"/>
                </a:solidFill>
                <a:latin typeface="Arial"/>
                <a:ea typeface="Arial"/>
                <a:cs typeface="Arial"/>
                <a:sym typeface="Arial"/>
              </a:rPr>
              <a:t>either remain in S2 or make transition to S0. Possibility of detecting new sequence is very high if make transition to S0</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rgbClr val="FF0000"/>
                </a:solidFill>
                <a:latin typeface="Arial"/>
                <a:ea typeface="Arial"/>
                <a:cs typeface="Arial"/>
                <a:sym typeface="Arial"/>
              </a:rPr>
              <a:t>At S3 Stage      </a:t>
            </a:r>
            <a:r>
              <a:rPr b="1" lang="en-US" sz="1600">
                <a:solidFill>
                  <a:srgbClr val="00B050"/>
                </a:solidFill>
                <a:latin typeface="Arial"/>
                <a:ea typeface="Arial"/>
                <a:cs typeface="Arial"/>
                <a:sym typeface="Arial"/>
              </a:rPr>
              <a:t>[S3/1]</a:t>
            </a:r>
            <a:endParaRPr b="1" sz="1600">
              <a:solidFill>
                <a:srgbClr val="00B050"/>
              </a:solidFill>
              <a:latin typeface="Arial"/>
              <a:ea typeface="Arial"/>
              <a:cs typeface="Arial"/>
              <a:sym typeface="Arial"/>
            </a:endParaRPr>
          </a:p>
          <a:p>
            <a:pPr indent="0" lvl="0" marL="0" marR="0" rtl="0" algn="l">
              <a:spcBef>
                <a:spcPts val="0"/>
              </a:spcBef>
              <a:spcAft>
                <a:spcPts val="0"/>
              </a:spcAft>
              <a:buNone/>
            </a:pPr>
            <a:r>
              <a:rPr b="1" lang="en-US" sz="1600">
                <a:solidFill>
                  <a:srgbClr val="002060"/>
                </a:solidFill>
                <a:latin typeface="Arial"/>
                <a:ea typeface="Arial"/>
                <a:cs typeface="Arial"/>
                <a:sym typeface="Arial"/>
              </a:rPr>
              <a:t>At S3 --On occurrence of  1; make transition to S1 as it is state of 1 and new sequence can be found as 101.</a:t>
            </a:r>
            <a:endParaRPr b="1" sz="1600">
              <a:solidFill>
                <a:srgbClr val="002060"/>
              </a:solidFill>
              <a:latin typeface="Arial"/>
              <a:ea typeface="Arial"/>
              <a:cs typeface="Arial"/>
              <a:sym typeface="Arial"/>
            </a:endParaRPr>
          </a:p>
          <a:p>
            <a:pPr indent="0" lvl="0" marL="0" marR="0" rtl="0" algn="l">
              <a:spcBef>
                <a:spcPts val="0"/>
              </a:spcBef>
              <a:spcAft>
                <a:spcPts val="0"/>
              </a:spcAft>
              <a:buNone/>
            </a:pPr>
            <a:r>
              <a:rPr b="1" lang="en-US" sz="1600">
                <a:solidFill>
                  <a:srgbClr val="00B0F0"/>
                </a:solidFill>
                <a:latin typeface="Arial"/>
                <a:ea typeface="Arial"/>
                <a:cs typeface="Arial"/>
                <a:sym typeface="Arial"/>
              </a:rPr>
              <a:t>At S3 – On Occurrence of 0; </a:t>
            </a:r>
            <a:r>
              <a:rPr lang="en-US" sz="1600">
                <a:solidFill>
                  <a:schemeClr val="dk1"/>
                </a:solidFill>
                <a:latin typeface="Arial"/>
                <a:ea typeface="Arial"/>
                <a:cs typeface="Arial"/>
                <a:sym typeface="Arial"/>
              </a:rPr>
              <a:t>either make a transition to S2 for overlap sequence detection or make transition to S0 for non overlapped sequence. </a:t>
            </a:r>
            <a:endParaRPr sz="16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780" name="Google Shape;1780;p116"/>
          <p:cNvPicPr preferRelativeResize="0"/>
          <p:nvPr/>
        </p:nvPicPr>
        <p:blipFill rotWithShape="1">
          <a:blip r:embed="rId5">
            <a:alphaModFix/>
          </a:blip>
          <a:srcRect b="0" l="0" r="0" t="0"/>
          <a:stretch/>
        </p:blipFill>
        <p:spPr>
          <a:xfrm>
            <a:off x="877203" y="4984596"/>
            <a:ext cx="609600" cy="714375"/>
          </a:xfrm>
          <a:prstGeom prst="rect">
            <a:avLst/>
          </a:prstGeom>
          <a:noFill/>
          <a:ln>
            <a:noFill/>
          </a:ln>
        </p:spPr>
      </p:pic>
      <p:pic>
        <p:nvPicPr>
          <p:cNvPr id="1781" name="Google Shape;1781;p116"/>
          <p:cNvPicPr preferRelativeResize="0"/>
          <p:nvPr/>
        </p:nvPicPr>
        <p:blipFill rotWithShape="1">
          <a:blip r:embed="rId6">
            <a:alphaModFix/>
          </a:blip>
          <a:srcRect b="0" l="0" r="0" t="0"/>
          <a:stretch/>
        </p:blipFill>
        <p:spPr>
          <a:xfrm>
            <a:off x="1417531" y="5194145"/>
            <a:ext cx="838200" cy="295275"/>
          </a:xfrm>
          <a:prstGeom prst="rect">
            <a:avLst/>
          </a:prstGeom>
          <a:noFill/>
          <a:ln>
            <a:noFill/>
          </a:ln>
        </p:spPr>
      </p:pic>
      <p:pic>
        <p:nvPicPr>
          <p:cNvPr id="1782" name="Google Shape;1782;p116"/>
          <p:cNvPicPr preferRelativeResize="0"/>
          <p:nvPr/>
        </p:nvPicPr>
        <p:blipFill rotWithShape="1">
          <a:blip r:embed="rId7">
            <a:alphaModFix/>
          </a:blip>
          <a:srcRect b="0" l="0" r="0" t="0"/>
          <a:stretch/>
        </p:blipFill>
        <p:spPr>
          <a:xfrm>
            <a:off x="2209800" y="4984596"/>
            <a:ext cx="581025" cy="771525"/>
          </a:xfrm>
          <a:prstGeom prst="rect">
            <a:avLst/>
          </a:prstGeom>
          <a:noFill/>
          <a:ln>
            <a:noFill/>
          </a:ln>
        </p:spPr>
      </p:pic>
      <p:pic>
        <p:nvPicPr>
          <p:cNvPr id="1783" name="Google Shape;1783;p116"/>
          <p:cNvPicPr preferRelativeResize="0"/>
          <p:nvPr/>
        </p:nvPicPr>
        <p:blipFill rotWithShape="1">
          <a:blip r:embed="rId8">
            <a:alphaModFix/>
          </a:blip>
          <a:srcRect b="0" l="0" r="0" t="0"/>
          <a:stretch/>
        </p:blipFill>
        <p:spPr>
          <a:xfrm>
            <a:off x="867678" y="4251169"/>
            <a:ext cx="628650" cy="733425"/>
          </a:xfrm>
          <a:prstGeom prst="rect">
            <a:avLst/>
          </a:prstGeom>
          <a:noFill/>
          <a:ln>
            <a:noFill/>
          </a:ln>
        </p:spPr>
      </p:pic>
      <p:pic>
        <p:nvPicPr>
          <p:cNvPr id="1784" name="Google Shape;1784;p116"/>
          <p:cNvPicPr preferRelativeResize="0"/>
          <p:nvPr/>
        </p:nvPicPr>
        <p:blipFill rotWithShape="1">
          <a:blip r:embed="rId9">
            <a:alphaModFix/>
          </a:blip>
          <a:srcRect b="0" l="0" r="0" t="0"/>
          <a:stretch/>
        </p:blipFill>
        <p:spPr>
          <a:xfrm>
            <a:off x="2742335" y="5130106"/>
            <a:ext cx="838200" cy="323850"/>
          </a:xfrm>
          <a:prstGeom prst="rect">
            <a:avLst/>
          </a:prstGeom>
          <a:noFill/>
          <a:ln>
            <a:noFill/>
          </a:ln>
        </p:spPr>
      </p:pic>
      <p:pic>
        <p:nvPicPr>
          <p:cNvPr id="1785" name="Google Shape;1785;p116"/>
          <p:cNvPicPr preferRelativeResize="0"/>
          <p:nvPr/>
        </p:nvPicPr>
        <p:blipFill rotWithShape="1">
          <a:blip r:embed="rId10">
            <a:alphaModFix/>
          </a:blip>
          <a:srcRect b="0" l="0" r="0" t="0"/>
          <a:stretch/>
        </p:blipFill>
        <p:spPr>
          <a:xfrm>
            <a:off x="3536896" y="4922699"/>
            <a:ext cx="552450" cy="800100"/>
          </a:xfrm>
          <a:prstGeom prst="rect">
            <a:avLst/>
          </a:prstGeom>
          <a:noFill/>
          <a:ln>
            <a:noFill/>
          </a:ln>
        </p:spPr>
      </p:pic>
      <p:pic>
        <p:nvPicPr>
          <p:cNvPr id="1786" name="Google Shape;1786;p116"/>
          <p:cNvPicPr preferRelativeResize="0"/>
          <p:nvPr/>
        </p:nvPicPr>
        <p:blipFill rotWithShape="1">
          <a:blip r:embed="rId11">
            <a:alphaModFix/>
          </a:blip>
          <a:srcRect b="0" l="0" r="0" t="0"/>
          <a:stretch/>
        </p:blipFill>
        <p:spPr>
          <a:xfrm>
            <a:off x="1995958" y="4282058"/>
            <a:ext cx="676275" cy="771525"/>
          </a:xfrm>
          <a:prstGeom prst="rect">
            <a:avLst/>
          </a:prstGeom>
          <a:noFill/>
          <a:ln>
            <a:noFill/>
          </a:ln>
        </p:spPr>
      </p:pic>
      <p:pic>
        <p:nvPicPr>
          <p:cNvPr id="1787" name="Google Shape;1787;p116"/>
          <p:cNvPicPr preferRelativeResize="0"/>
          <p:nvPr/>
        </p:nvPicPr>
        <p:blipFill rotWithShape="1">
          <a:blip r:embed="rId12">
            <a:alphaModFix/>
          </a:blip>
          <a:srcRect b="0" l="0" r="0" t="0"/>
          <a:stretch/>
        </p:blipFill>
        <p:spPr>
          <a:xfrm>
            <a:off x="4078882" y="5146536"/>
            <a:ext cx="857250" cy="352425"/>
          </a:xfrm>
          <a:prstGeom prst="rect">
            <a:avLst/>
          </a:prstGeom>
          <a:noFill/>
          <a:ln>
            <a:noFill/>
          </a:ln>
        </p:spPr>
      </p:pic>
      <p:pic>
        <p:nvPicPr>
          <p:cNvPr id="1788" name="Google Shape;1788;p116"/>
          <p:cNvPicPr preferRelativeResize="0"/>
          <p:nvPr/>
        </p:nvPicPr>
        <p:blipFill rotWithShape="1">
          <a:blip r:embed="rId13">
            <a:alphaModFix/>
          </a:blip>
          <a:srcRect b="0" l="0" r="0" t="0"/>
          <a:stretch/>
        </p:blipFill>
        <p:spPr>
          <a:xfrm>
            <a:off x="4911505" y="4994119"/>
            <a:ext cx="542925" cy="695325"/>
          </a:xfrm>
          <a:prstGeom prst="rect">
            <a:avLst/>
          </a:prstGeom>
          <a:noFill/>
          <a:ln>
            <a:noFill/>
          </a:ln>
        </p:spPr>
      </p:pic>
      <p:pic>
        <p:nvPicPr>
          <p:cNvPr id="1789" name="Google Shape;1789;p116"/>
          <p:cNvPicPr preferRelativeResize="0"/>
          <p:nvPr/>
        </p:nvPicPr>
        <p:blipFill rotWithShape="1">
          <a:blip r:embed="rId14">
            <a:alphaModFix/>
          </a:blip>
          <a:srcRect b="0" l="0" r="0" t="0"/>
          <a:stretch/>
        </p:blipFill>
        <p:spPr>
          <a:xfrm>
            <a:off x="1084726" y="5710962"/>
            <a:ext cx="2600325" cy="533400"/>
          </a:xfrm>
          <a:prstGeom prst="rect">
            <a:avLst/>
          </a:prstGeom>
          <a:noFill/>
          <a:ln>
            <a:noFill/>
          </a:ln>
        </p:spPr>
      </p:pic>
      <p:pic>
        <p:nvPicPr>
          <p:cNvPr id="1790" name="Google Shape;1790;p116"/>
          <p:cNvPicPr preferRelativeResize="0"/>
          <p:nvPr/>
        </p:nvPicPr>
        <p:blipFill rotWithShape="1">
          <a:blip r:embed="rId15">
            <a:alphaModFix/>
          </a:blip>
          <a:srcRect b="0" l="0" r="0" t="0"/>
          <a:stretch/>
        </p:blipFill>
        <p:spPr>
          <a:xfrm>
            <a:off x="2611877" y="4194188"/>
            <a:ext cx="2366408" cy="857250"/>
          </a:xfrm>
          <a:prstGeom prst="rect">
            <a:avLst/>
          </a:prstGeom>
          <a:noFill/>
          <a:ln>
            <a:noFill/>
          </a:ln>
        </p:spPr>
      </p:pic>
      <p:pic>
        <p:nvPicPr>
          <p:cNvPr id="1791" name="Google Shape;1791;p116"/>
          <p:cNvPicPr preferRelativeResize="0"/>
          <p:nvPr/>
        </p:nvPicPr>
        <p:blipFill rotWithShape="1">
          <a:blip r:embed="rId16">
            <a:alphaModFix/>
          </a:blip>
          <a:srcRect b="0" l="0" r="0" t="0"/>
          <a:stretch/>
        </p:blipFill>
        <p:spPr>
          <a:xfrm>
            <a:off x="3967148" y="4595816"/>
            <a:ext cx="1034344" cy="571500"/>
          </a:xfrm>
          <a:prstGeom prst="rect">
            <a:avLst/>
          </a:prstGeom>
          <a:noFill/>
          <a:ln>
            <a:noFill/>
          </a:ln>
        </p:spPr>
      </p:pic>
      <p:sp>
        <p:nvSpPr>
          <p:cNvPr id="1792" name="Google Shape;1792;p116"/>
          <p:cNvSpPr txBox="1"/>
          <p:nvPr/>
        </p:nvSpPr>
        <p:spPr>
          <a:xfrm>
            <a:off x="981693" y="6308079"/>
            <a:ext cx="404750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FF0000"/>
                </a:solidFill>
                <a:latin typeface="Arial"/>
                <a:ea typeface="Arial"/>
                <a:cs typeface="Arial"/>
                <a:sym typeface="Arial"/>
              </a:rPr>
              <a:t>Values within states with green colour are written only for ref. not to be written as standard convention</a:t>
            </a:r>
            <a:endParaRPr b="1" sz="1200">
              <a:solidFill>
                <a:srgbClr val="FF0000"/>
              </a:solidFill>
              <a:latin typeface="Arial"/>
              <a:ea typeface="Arial"/>
              <a:cs typeface="Arial"/>
              <a:sym typeface="Arial"/>
            </a:endParaRPr>
          </a:p>
        </p:txBody>
      </p:sp>
      <p:cxnSp>
        <p:nvCxnSpPr>
          <p:cNvPr id="1793" name="Google Shape;1793;p116"/>
          <p:cNvCxnSpPr/>
          <p:nvPr/>
        </p:nvCxnSpPr>
        <p:spPr>
          <a:xfrm flipH="1">
            <a:off x="5597236" y="1120703"/>
            <a:ext cx="83128" cy="5708939"/>
          </a:xfrm>
          <a:prstGeom prst="straightConnector1">
            <a:avLst/>
          </a:prstGeom>
          <a:noFill/>
          <a:ln cap="flat" cmpd="sng" w="76200">
            <a:solidFill>
              <a:srgbClr val="FFC000"/>
            </a:solidFill>
            <a:prstDash val="solid"/>
            <a:miter lim="800000"/>
            <a:headEnd len="sm" w="sm" type="none"/>
            <a:tailEnd len="sm" w="sm" type="none"/>
          </a:ln>
        </p:spPr>
      </p:cxnSp>
      <p:sp>
        <p:nvSpPr>
          <p:cNvPr id="1794" name="Google Shape;1794;p1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9">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9">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9">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9">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9">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9">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2"/>
                                        </p:tgtEl>
                                        <p:attrNameLst>
                                          <p:attrName>style.visibility</p:attrName>
                                        </p:attrNameLst>
                                      </p:cBhvr>
                                      <p:to>
                                        <p:strVal val="visible"/>
                                      </p:to>
                                    </p:set>
                                    <p:animEffect filter="fade" transition="in">
                                      <p:cBhvr>
                                        <p:cTn dur="1000"/>
                                        <p:tgtEl>
                                          <p:spTgt spid="17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117"/>
          <p:cNvSpPr txBox="1"/>
          <p:nvPr>
            <p:ph type="title"/>
          </p:nvPr>
        </p:nvSpPr>
        <p:spPr>
          <a:xfrm>
            <a:off x="1182004" y="212182"/>
            <a:ext cx="10730248" cy="62496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22222"/>
              <a:buFont typeface="Calibri"/>
              <a:buNone/>
            </a:pPr>
            <a:r>
              <a:rPr lang="en-US"/>
              <a:t> </a:t>
            </a:r>
            <a:r>
              <a:rPr b="1" lang="en-US" sz="3600"/>
              <a:t>Sequence detector for the </a:t>
            </a:r>
            <a:r>
              <a:rPr b="1" i="1" lang="en-US" sz="3600"/>
              <a:t>sequence 101 </a:t>
            </a:r>
            <a:r>
              <a:rPr b="1" lang="en-US" sz="3600"/>
              <a:t>using Mealy Machine</a:t>
            </a:r>
            <a:endParaRPr b="1" sz="3600"/>
          </a:p>
        </p:txBody>
      </p:sp>
      <p:sp>
        <p:nvSpPr>
          <p:cNvPr id="1802" name="Google Shape;1802;p1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803" name="Google Shape;1803;p1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04" name="Google Shape;1804;p117"/>
          <p:cNvPicPr preferRelativeResize="0"/>
          <p:nvPr/>
        </p:nvPicPr>
        <p:blipFill rotWithShape="1">
          <a:blip r:embed="rId3">
            <a:alphaModFix/>
          </a:blip>
          <a:srcRect b="0" l="0" r="0" t="0"/>
          <a:stretch/>
        </p:blipFill>
        <p:spPr>
          <a:xfrm>
            <a:off x="666157" y="1330758"/>
            <a:ext cx="4838700" cy="1439831"/>
          </a:xfrm>
          <a:prstGeom prst="rect">
            <a:avLst/>
          </a:prstGeom>
          <a:noFill/>
          <a:ln>
            <a:noFill/>
          </a:ln>
        </p:spPr>
      </p:pic>
      <p:sp>
        <p:nvSpPr>
          <p:cNvPr id="1805" name="Google Shape;1805;p117"/>
          <p:cNvSpPr txBox="1"/>
          <p:nvPr/>
        </p:nvSpPr>
        <p:spPr>
          <a:xfrm>
            <a:off x="2209800" y="2797256"/>
            <a:ext cx="18937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Mealy Machine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806" name="Google Shape;1806;p117"/>
          <p:cNvPicPr preferRelativeResize="0"/>
          <p:nvPr/>
        </p:nvPicPr>
        <p:blipFill rotWithShape="1">
          <a:blip r:embed="rId4">
            <a:alphaModFix/>
          </a:blip>
          <a:srcRect b="0" l="0" r="0" t="0"/>
          <a:stretch/>
        </p:blipFill>
        <p:spPr>
          <a:xfrm>
            <a:off x="150313" y="-1"/>
            <a:ext cx="689436" cy="701041"/>
          </a:xfrm>
          <a:prstGeom prst="rect">
            <a:avLst/>
          </a:prstGeom>
          <a:noFill/>
          <a:ln>
            <a:noFill/>
          </a:ln>
        </p:spPr>
      </p:pic>
      <p:sp>
        <p:nvSpPr>
          <p:cNvPr id="1807" name="Google Shape;1807;p117"/>
          <p:cNvSpPr txBox="1"/>
          <p:nvPr>
            <p:ph idx="1" type="body"/>
          </p:nvPr>
        </p:nvSpPr>
        <p:spPr>
          <a:xfrm>
            <a:off x="838200" y="1510145"/>
            <a:ext cx="2583873" cy="466681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1808" name="Google Shape;1808;p117"/>
          <p:cNvSpPr txBox="1"/>
          <p:nvPr/>
        </p:nvSpPr>
        <p:spPr>
          <a:xfrm>
            <a:off x="7225999" y="2368406"/>
            <a:ext cx="3926909"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rgbClr val="0070C0"/>
                </a:solidFill>
                <a:latin typeface="Arial"/>
                <a:ea typeface="Arial"/>
                <a:cs typeface="Arial"/>
                <a:sym typeface="Arial"/>
              </a:rPr>
              <a:t>sequence</a:t>
            </a:r>
            <a:r>
              <a:rPr b="1" i="1" lang="en-US" sz="3200">
                <a:solidFill>
                  <a:srgbClr val="FF0000"/>
                </a:solidFill>
                <a:latin typeface="Arial"/>
                <a:ea typeface="Arial"/>
                <a:cs typeface="Arial"/>
                <a:sym typeface="Arial"/>
              </a:rPr>
              <a:t> :101</a:t>
            </a:r>
            <a:endParaRPr/>
          </a:p>
          <a:p>
            <a:pPr indent="0" lvl="0" marL="0" marR="0" rtl="0" algn="l">
              <a:spcBef>
                <a:spcPts val="0"/>
              </a:spcBef>
              <a:spcAft>
                <a:spcPts val="0"/>
              </a:spcAft>
              <a:buNone/>
            </a:pPr>
            <a:r>
              <a:rPr b="1" i="1" lang="en-US" sz="2000">
                <a:solidFill>
                  <a:srgbClr val="FF0000"/>
                </a:solidFill>
                <a:latin typeface="Arial"/>
                <a:ea typeface="Arial"/>
                <a:cs typeface="Arial"/>
                <a:sym typeface="Arial"/>
              </a:rPr>
              <a:t>Length of sequence = </a:t>
            </a:r>
            <a:r>
              <a:rPr b="1" i="1" lang="en-US" sz="2000">
                <a:solidFill>
                  <a:srgbClr val="0070C0"/>
                </a:solidFill>
                <a:latin typeface="Arial"/>
                <a:ea typeface="Arial"/>
                <a:cs typeface="Arial"/>
                <a:sym typeface="Arial"/>
              </a:rPr>
              <a:t>3 bits</a:t>
            </a:r>
            <a:endParaRPr/>
          </a:p>
          <a:p>
            <a:pPr indent="0" lvl="0" marL="0" marR="0" rtl="0" algn="l">
              <a:spcBef>
                <a:spcPts val="0"/>
              </a:spcBef>
              <a:spcAft>
                <a:spcPts val="0"/>
              </a:spcAft>
              <a:buNone/>
            </a:pPr>
            <a:r>
              <a:rPr b="1" i="1" lang="en-US" sz="2000">
                <a:solidFill>
                  <a:srgbClr val="FF0000"/>
                </a:solidFill>
                <a:latin typeface="Arial"/>
                <a:ea typeface="Arial"/>
                <a:cs typeface="Arial"/>
                <a:sym typeface="Arial"/>
              </a:rPr>
              <a:t>No. of states = </a:t>
            </a:r>
            <a:r>
              <a:rPr b="1" i="1" lang="en-US" sz="2000">
                <a:solidFill>
                  <a:srgbClr val="0070C0"/>
                </a:solidFill>
                <a:latin typeface="Arial"/>
                <a:ea typeface="Arial"/>
                <a:cs typeface="Arial"/>
                <a:sym typeface="Arial"/>
              </a:rPr>
              <a:t>3</a:t>
            </a:r>
            <a:endParaRPr/>
          </a:p>
          <a:p>
            <a:pPr indent="0" lvl="0" marL="0" marR="0" rtl="0" algn="l">
              <a:spcBef>
                <a:spcPts val="0"/>
              </a:spcBef>
              <a:spcAft>
                <a:spcPts val="0"/>
              </a:spcAft>
              <a:buNone/>
            </a:pPr>
            <a:r>
              <a:t/>
            </a:r>
            <a:endParaRPr b="1" i="1" sz="2000">
              <a:solidFill>
                <a:srgbClr val="0070C0"/>
              </a:solidFill>
              <a:latin typeface="Arial"/>
              <a:ea typeface="Arial"/>
              <a:cs typeface="Arial"/>
              <a:sym typeface="Arial"/>
            </a:endParaRPr>
          </a:p>
          <a:p>
            <a:pPr indent="0" lvl="0" marL="0" marR="0" rtl="0" algn="l">
              <a:spcBef>
                <a:spcPts val="0"/>
              </a:spcBef>
              <a:spcAft>
                <a:spcPts val="0"/>
              </a:spcAft>
              <a:buNone/>
            </a:pPr>
            <a:r>
              <a:rPr b="1" i="1" lang="en-US" sz="2000">
                <a:solidFill>
                  <a:srgbClr val="0070C0"/>
                </a:solidFill>
                <a:latin typeface="Arial"/>
                <a:ea typeface="Arial"/>
                <a:cs typeface="Arial"/>
                <a:sym typeface="Arial"/>
              </a:rPr>
              <a:t>State Names: S0, S1, S2</a:t>
            </a:r>
            <a:endParaRPr b="1" sz="2000">
              <a:solidFill>
                <a:srgbClr val="0070C0"/>
              </a:solidFill>
              <a:latin typeface="Arial"/>
              <a:ea typeface="Arial"/>
              <a:cs typeface="Arial"/>
              <a:sym typeface="Arial"/>
            </a:endParaRPr>
          </a:p>
        </p:txBody>
      </p:sp>
      <p:pic>
        <p:nvPicPr>
          <p:cNvPr id="1809" name="Google Shape;1809;p117"/>
          <p:cNvPicPr preferRelativeResize="0"/>
          <p:nvPr/>
        </p:nvPicPr>
        <p:blipFill rotWithShape="1">
          <a:blip r:embed="rId5">
            <a:alphaModFix/>
          </a:blip>
          <a:srcRect b="0" l="0" r="0" t="0"/>
          <a:stretch/>
        </p:blipFill>
        <p:spPr>
          <a:xfrm>
            <a:off x="1799354" y="3878679"/>
            <a:ext cx="2714625" cy="1804673"/>
          </a:xfrm>
          <a:prstGeom prst="rect">
            <a:avLst/>
          </a:prstGeom>
          <a:noFill/>
          <a:ln>
            <a:noFill/>
          </a:ln>
        </p:spPr>
      </p:pic>
      <p:pic>
        <p:nvPicPr>
          <p:cNvPr id="1810" name="Google Shape;1810;p117"/>
          <p:cNvPicPr preferRelativeResize="0"/>
          <p:nvPr/>
        </p:nvPicPr>
        <p:blipFill rotWithShape="1">
          <a:blip r:embed="rId6">
            <a:alphaModFix/>
          </a:blip>
          <a:srcRect b="0" l="0" r="0" t="0"/>
          <a:stretch/>
        </p:blipFill>
        <p:spPr>
          <a:xfrm>
            <a:off x="3594378" y="4045293"/>
            <a:ext cx="2952750" cy="1519023"/>
          </a:xfrm>
          <a:prstGeom prst="rect">
            <a:avLst/>
          </a:prstGeom>
          <a:noFill/>
          <a:ln>
            <a:noFill/>
          </a:ln>
        </p:spPr>
      </p:pic>
      <p:cxnSp>
        <p:nvCxnSpPr>
          <p:cNvPr id="1811" name="Google Shape;1811;p117"/>
          <p:cNvCxnSpPr/>
          <p:nvPr/>
        </p:nvCxnSpPr>
        <p:spPr>
          <a:xfrm>
            <a:off x="3422073" y="5056909"/>
            <a:ext cx="443345" cy="0"/>
          </a:xfrm>
          <a:prstGeom prst="straightConnector1">
            <a:avLst/>
          </a:prstGeom>
          <a:noFill/>
          <a:ln cap="flat" cmpd="sng" w="28575">
            <a:solidFill>
              <a:srgbClr val="C00000"/>
            </a:solidFill>
            <a:prstDash val="solid"/>
            <a:miter lim="800000"/>
            <a:headEnd len="sm" w="sm" type="none"/>
            <a:tailEnd len="sm" w="sm" type="none"/>
          </a:ln>
        </p:spPr>
      </p:cxnSp>
      <p:pic>
        <p:nvPicPr>
          <p:cNvPr id="1812" name="Google Shape;1812;p117"/>
          <p:cNvPicPr preferRelativeResize="0"/>
          <p:nvPr/>
        </p:nvPicPr>
        <p:blipFill rotWithShape="1">
          <a:blip r:embed="rId7">
            <a:alphaModFix/>
          </a:blip>
          <a:srcRect b="0" l="0" r="0" t="0"/>
          <a:stretch/>
        </p:blipFill>
        <p:spPr>
          <a:xfrm>
            <a:off x="2428875" y="5331683"/>
            <a:ext cx="3667125" cy="419100"/>
          </a:xfrm>
          <a:prstGeom prst="rect">
            <a:avLst/>
          </a:prstGeom>
          <a:noFill/>
          <a:ln>
            <a:noFill/>
          </a:ln>
        </p:spPr>
      </p:pic>
      <p:pic>
        <p:nvPicPr>
          <p:cNvPr id="1813" name="Google Shape;1813;p117"/>
          <p:cNvPicPr preferRelativeResize="0"/>
          <p:nvPr/>
        </p:nvPicPr>
        <p:blipFill rotWithShape="1">
          <a:blip r:embed="rId8">
            <a:alphaModFix/>
          </a:blip>
          <a:srcRect b="0" l="0" r="0" t="0"/>
          <a:stretch/>
        </p:blipFill>
        <p:spPr>
          <a:xfrm>
            <a:off x="4383227" y="4301388"/>
            <a:ext cx="1581150" cy="47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0" st="0"/>
                                            </p:txEl>
                                          </p:spTgt>
                                        </p:tgtEl>
                                        <p:attrNameLst>
                                          <p:attrName>style.visibility</p:attrName>
                                        </p:attrNameLst>
                                      </p:cBhvr>
                                      <p:to>
                                        <p:strVal val="visible"/>
                                      </p:to>
                                    </p:set>
                                    <p:animEffect filter="fade" transition="in">
                                      <p:cBhvr>
                                        <p:cTn dur="1000"/>
                                        <p:tgtEl>
                                          <p:spTgt spid="18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1" st="1"/>
                                            </p:txEl>
                                          </p:spTgt>
                                        </p:tgtEl>
                                        <p:attrNameLst>
                                          <p:attrName>style.visibility</p:attrName>
                                        </p:attrNameLst>
                                      </p:cBhvr>
                                      <p:to>
                                        <p:strVal val="visible"/>
                                      </p:to>
                                    </p:set>
                                    <p:animEffect filter="fade" transition="in">
                                      <p:cBhvr>
                                        <p:cTn dur="1000"/>
                                        <p:tgtEl>
                                          <p:spTgt spid="18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2" st="2"/>
                                            </p:txEl>
                                          </p:spTgt>
                                        </p:tgtEl>
                                        <p:attrNameLst>
                                          <p:attrName>style.visibility</p:attrName>
                                        </p:attrNameLst>
                                      </p:cBhvr>
                                      <p:to>
                                        <p:strVal val="visible"/>
                                      </p:to>
                                    </p:set>
                                    <p:animEffect filter="fade" transition="in">
                                      <p:cBhvr>
                                        <p:cTn dur="1000"/>
                                        <p:tgtEl>
                                          <p:spTgt spid="18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3" st="3"/>
                                            </p:txEl>
                                          </p:spTgt>
                                        </p:tgtEl>
                                        <p:attrNameLst>
                                          <p:attrName>style.visibility</p:attrName>
                                        </p:attrNameLst>
                                      </p:cBhvr>
                                      <p:to>
                                        <p:strVal val="visible"/>
                                      </p:to>
                                    </p:set>
                                    <p:animEffect filter="fade" transition="in">
                                      <p:cBhvr>
                                        <p:cTn dur="1000"/>
                                        <p:tgtEl>
                                          <p:spTgt spid="18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4" st="4"/>
                                            </p:txEl>
                                          </p:spTgt>
                                        </p:tgtEl>
                                        <p:attrNameLst>
                                          <p:attrName>style.visibility</p:attrName>
                                        </p:attrNameLst>
                                      </p:cBhvr>
                                      <p:to>
                                        <p:strVal val="visible"/>
                                      </p:to>
                                    </p:set>
                                    <p:animEffect filter="fade" transition="in">
                                      <p:cBhvr>
                                        <p:cTn dur="1000"/>
                                        <p:tgtEl>
                                          <p:spTgt spid="18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118"/>
          <p:cNvSpPr txBox="1"/>
          <p:nvPr>
            <p:ph type="title"/>
          </p:nvPr>
        </p:nvSpPr>
        <p:spPr>
          <a:xfrm>
            <a:off x="1036637" y="79861"/>
            <a:ext cx="11155363" cy="109052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br>
              <a:rPr lang="en-US"/>
            </a:br>
            <a:br>
              <a:rPr lang="en-US"/>
            </a:br>
            <a:br>
              <a:rPr lang="en-US"/>
            </a:br>
            <a:br>
              <a:rPr lang="en-US"/>
            </a:br>
            <a:br>
              <a:rPr lang="en-US"/>
            </a:br>
            <a:br>
              <a:rPr lang="en-US"/>
            </a:br>
            <a:r>
              <a:rPr b="1" lang="en-US" sz="3600"/>
              <a:t>State diagram: Sequence detector </a:t>
            </a:r>
            <a:r>
              <a:rPr b="1" lang="en-US" sz="3600">
                <a:solidFill>
                  <a:srgbClr val="FF0000"/>
                </a:solidFill>
              </a:rPr>
              <a:t>1101 Mealy Machine</a:t>
            </a:r>
            <a:br>
              <a:rPr b="1" lang="en-US" sz="3600"/>
            </a:br>
            <a:br>
              <a:rPr b="1" lang="en-US" sz="3600"/>
            </a:br>
            <a:br>
              <a:rPr lang="en-US"/>
            </a:br>
            <a:br>
              <a:rPr lang="en-US"/>
            </a:br>
            <a:br>
              <a:rPr lang="en-US"/>
            </a:br>
            <a:br>
              <a:rPr lang="en-US"/>
            </a:br>
            <a:endParaRPr/>
          </a:p>
        </p:txBody>
      </p:sp>
      <p:pic>
        <p:nvPicPr>
          <p:cNvPr id="1821" name="Google Shape;1821;p118"/>
          <p:cNvPicPr preferRelativeResize="0"/>
          <p:nvPr>
            <p:ph idx="1" type="body"/>
          </p:nvPr>
        </p:nvPicPr>
        <p:blipFill rotWithShape="1">
          <a:blip r:embed="rId3">
            <a:alphaModFix/>
          </a:blip>
          <a:srcRect b="0" l="0" r="0" t="0"/>
          <a:stretch/>
        </p:blipFill>
        <p:spPr>
          <a:xfrm>
            <a:off x="677334" y="1533050"/>
            <a:ext cx="10051626" cy="4134512"/>
          </a:xfrm>
          <a:prstGeom prst="rect">
            <a:avLst/>
          </a:prstGeom>
          <a:noFill/>
          <a:ln>
            <a:noFill/>
          </a:ln>
        </p:spPr>
      </p:pic>
      <p:sp>
        <p:nvSpPr>
          <p:cNvPr id="1822" name="Google Shape;1822;p1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823" name="Google Shape;1823;p1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24" name="Google Shape;1824;p118"/>
          <p:cNvPicPr preferRelativeResize="0"/>
          <p:nvPr/>
        </p:nvPicPr>
        <p:blipFill rotWithShape="1">
          <a:blip r:embed="rId4">
            <a:alphaModFix/>
          </a:blip>
          <a:srcRect b="0" l="0" r="0" t="0"/>
          <a:stretch/>
        </p:blipFill>
        <p:spPr>
          <a:xfrm>
            <a:off x="150313" y="-1"/>
            <a:ext cx="749388" cy="807721"/>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119"/>
          <p:cNvSpPr txBox="1"/>
          <p:nvPr>
            <p:ph type="title"/>
          </p:nvPr>
        </p:nvSpPr>
        <p:spPr>
          <a:xfrm>
            <a:off x="1264919" y="0"/>
            <a:ext cx="10820401" cy="115602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br>
              <a:rPr b="1" lang="en-US" sz="3200"/>
            </a:br>
            <a:r>
              <a:rPr b="1" lang="en-US" sz="3200"/>
              <a:t>State diagram: Sequence detector </a:t>
            </a:r>
            <a:r>
              <a:rPr b="1" lang="en-US" sz="3200">
                <a:solidFill>
                  <a:srgbClr val="FF0000"/>
                </a:solidFill>
              </a:rPr>
              <a:t>1101 MOORE Machine</a:t>
            </a:r>
            <a:endParaRPr sz="3200">
              <a:solidFill>
                <a:srgbClr val="FF0000"/>
              </a:solidFill>
            </a:endParaRPr>
          </a:p>
        </p:txBody>
      </p:sp>
      <p:sp>
        <p:nvSpPr>
          <p:cNvPr id="1832" name="Google Shape;1832;p1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   </a:t>
            </a:r>
            <a:endParaRPr/>
          </a:p>
        </p:txBody>
      </p:sp>
      <p:sp>
        <p:nvSpPr>
          <p:cNvPr id="1833" name="Google Shape;1833;p1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834" name="Google Shape;1834;p1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35" name="Google Shape;1835;p119"/>
          <p:cNvPicPr preferRelativeResize="0"/>
          <p:nvPr/>
        </p:nvPicPr>
        <p:blipFill rotWithShape="1">
          <a:blip r:embed="rId3">
            <a:alphaModFix/>
          </a:blip>
          <a:srcRect b="0" l="0" r="0" t="0"/>
          <a:stretch/>
        </p:blipFill>
        <p:spPr>
          <a:xfrm>
            <a:off x="150313" y="-1"/>
            <a:ext cx="840288" cy="941557"/>
          </a:xfrm>
          <a:prstGeom prst="rect">
            <a:avLst/>
          </a:prstGeom>
          <a:noFill/>
          <a:ln>
            <a:noFill/>
          </a:ln>
        </p:spPr>
      </p:pic>
      <p:pic>
        <p:nvPicPr>
          <p:cNvPr id="1836" name="Google Shape;1836;p119"/>
          <p:cNvPicPr preferRelativeResize="0"/>
          <p:nvPr/>
        </p:nvPicPr>
        <p:blipFill rotWithShape="1">
          <a:blip r:embed="rId4">
            <a:alphaModFix/>
          </a:blip>
          <a:srcRect b="0" l="0" r="0" t="0"/>
          <a:stretch/>
        </p:blipFill>
        <p:spPr>
          <a:xfrm>
            <a:off x="1724025" y="1510145"/>
            <a:ext cx="8743950" cy="44057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2"/>
          <p:cNvSpPr txBox="1"/>
          <p:nvPr>
            <p:ph type="title"/>
          </p:nvPr>
        </p:nvSpPr>
        <p:spPr>
          <a:xfrm>
            <a:off x="1066800" y="175356"/>
            <a:ext cx="10058400" cy="55413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600"/>
              <a:buFont typeface="Trebuchet MS"/>
              <a:buNone/>
            </a:pPr>
            <a:r>
              <a:rPr b="0" i="0" lang="en-US" sz="3200" u="none" cap="none" strike="noStrike">
                <a:solidFill>
                  <a:schemeClr val="dk1"/>
                </a:solidFill>
                <a:latin typeface="Times New Roman"/>
                <a:ea typeface="Times New Roman"/>
                <a:cs typeface="Times New Roman"/>
                <a:sym typeface="Times New Roman"/>
              </a:rPr>
              <a:t>Master Slave JK FF</a:t>
            </a:r>
            <a:endParaRPr b="0" i="0" sz="3200" u="none" cap="none" strike="noStrike">
              <a:solidFill>
                <a:schemeClr val="dk1"/>
              </a:solidFill>
              <a:latin typeface="Times New Roman"/>
              <a:ea typeface="Times New Roman"/>
              <a:cs typeface="Times New Roman"/>
              <a:sym typeface="Times New Roman"/>
            </a:endParaRPr>
          </a:p>
        </p:txBody>
      </p:sp>
      <p:pic>
        <p:nvPicPr>
          <p:cNvPr id="218" name="Google Shape;218;p12"/>
          <p:cNvPicPr preferRelativeResize="0"/>
          <p:nvPr>
            <p:ph idx="1" type="body"/>
          </p:nvPr>
        </p:nvPicPr>
        <p:blipFill rotWithShape="1">
          <a:blip r:embed="rId3">
            <a:alphaModFix/>
          </a:blip>
          <a:srcRect b="0" l="0" r="0" t="0"/>
          <a:stretch/>
        </p:blipFill>
        <p:spPr>
          <a:xfrm>
            <a:off x="0" y="2044762"/>
            <a:ext cx="7277988" cy="3356610"/>
          </a:xfrm>
          <a:prstGeom prst="rect">
            <a:avLst/>
          </a:prstGeom>
          <a:noFill/>
          <a:ln>
            <a:noFill/>
          </a:ln>
        </p:spPr>
      </p:pic>
      <p:sp>
        <p:nvSpPr>
          <p:cNvPr id="219" name="Google Shape;219;p12"/>
          <p:cNvSpPr txBox="1"/>
          <p:nvPr>
            <p:ph idx="10" type="dt"/>
          </p:nvPr>
        </p:nvSpPr>
        <p:spPr>
          <a:xfrm>
            <a:off x="838200" y="6356350"/>
            <a:ext cx="963304"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11/3/2022</a:t>
            </a:r>
            <a:endParaRPr b="1" i="0" sz="1200" u="none" cap="none" strike="noStrike">
              <a:solidFill>
                <a:schemeClr val="dk1"/>
              </a:solidFill>
              <a:latin typeface="Arial"/>
              <a:ea typeface="Arial"/>
              <a:cs typeface="Arial"/>
              <a:sym typeface="Arial"/>
            </a:endParaRPr>
          </a:p>
        </p:txBody>
      </p:sp>
      <p:sp>
        <p:nvSpPr>
          <p:cNvPr id="220" name="Google Shape;22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900"/>
              <a:buFont typeface="Arial"/>
              <a:buNone/>
            </a:pPr>
            <a:fld id="{00000000-1234-1234-1234-123412341234}" type="slidenum">
              <a:rPr b="0" i="0" lang="en-US" sz="900" u="none" cap="none" strike="noStrike">
                <a:solidFill>
                  <a:schemeClr val="accent1"/>
                </a:solidFill>
                <a:latin typeface="Arial"/>
                <a:ea typeface="Arial"/>
                <a:cs typeface="Arial"/>
                <a:sym typeface="Arial"/>
              </a:rPr>
              <a:t>‹#›</a:t>
            </a:fld>
            <a:endParaRPr b="0" i="0" sz="900" u="none" cap="none" strike="noStrike">
              <a:solidFill>
                <a:schemeClr val="accent1"/>
              </a:solidFill>
              <a:latin typeface="Arial"/>
              <a:ea typeface="Arial"/>
              <a:cs typeface="Arial"/>
              <a:sym typeface="Arial"/>
            </a:endParaRPr>
          </a:p>
        </p:txBody>
      </p:sp>
      <p:pic>
        <p:nvPicPr>
          <p:cNvPr id="221" name="Google Shape;221;p12"/>
          <p:cNvPicPr preferRelativeResize="0"/>
          <p:nvPr/>
        </p:nvPicPr>
        <p:blipFill rotWithShape="1">
          <a:blip r:embed="rId4">
            <a:alphaModFix/>
          </a:blip>
          <a:srcRect b="0" l="0" r="0" t="0"/>
          <a:stretch/>
        </p:blipFill>
        <p:spPr>
          <a:xfrm>
            <a:off x="7684407" y="1864614"/>
            <a:ext cx="3798428" cy="3846909"/>
          </a:xfrm>
          <a:prstGeom prst="rect">
            <a:avLst/>
          </a:prstGeom>
          <a:noFill/>
          <a:ln>
            <a:noFill/>
          </a:ln>
        </p:spPr>
      </p:pic>
      <p:pic>
        <p:nvPicPr>
          <p:cNvPr id="222" name="Google Shape;222;p12"/>
          <p:cNvPicPr preferRelativeResize="0"/>
          <p:nvPr/>
        </p:nvPicPr>
        <p:blipFill rotWithShape="1">
          <a:blip r:embed="rId5">
            <a:alphaModFix/>
          </a:blip>
          <a:srcRect b="0" l="0" r="0" t="0"/>
          <a:stretch/>
        </p:blipFill>
        <p:spPr>
          <a:xfrm>
            <a:off x="5791200" y="329008"/>
            <a:ext cx="2250841" cy="1715753"/>
          </a:xfrm>
          <a:prstGeom prst="rect">
            <a:avLst/>
          </a:prstGeom>
          <a:noFill/>
          <a:ln>
            <a:noFill/>
          </a:ln>
        </p:spPr>
      </p:pic>
      <p:pic>
        <p:nvPicPr>
          <p:cNvPr id="223" name="Google Shape;223;p12"/>
          <p:cNvPicPr preferRelativeResize="0"/>
          <p:nvPr/>
        </p:nvPicPr>
        <p:blipFill rotWithShape="1">
          <a:blip r:embed="rId6">
            <a:alphaModFix/>
          </a:blip>
          <a:srcRect b="0" l="0" r="0" t="0"/>
          <a:stretch/>
        </p:blipFill>
        <p:spPr>
          <a:xfrm>
            <a:off x="97377" y="20265"/>
            <a:ext cx="740823" cy="7092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120"/>
          <p:cNvSpPr txBox="1"/>
          <p:nvPr>
            <p:ph type="title"/>
          </p:nvPr>
        </p:nvSpPr>
        <p:spPr>
          <a:xfrm>
            <a:off x="1443259" y="150521"/>
            <a:ext cx="10171797" cy="80530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US" sz="3200"/>
              <a:t>Types of state machine representations</a:t>
            </a:r>
            <a:endParaRPr b="1" sz="3200"/>
          </a:p>
        </p:txBody>
      </p:sp>
      <p:sp>
        <p:nvSpPr>
          <p:cNvPr id="1842" name="Google Shape;1842;p120"/>
          <p:cNvSpPr txBox="1"/>
          <p:nvPr>
            <p:ph idx="1" type="body"/>
          </p:nvPr>
        </p:nvSpPr>
        <p:spPr>
          <a:xfrm>
            <a:off x="838200" y="1393496"/>
            <a:ext cx="10927080" cy="481145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Three ways of representing state machines:</a:t>
            </a:r>
            <a:endParaRPr/>
          </a:p>
          <a:p>
            <a:pPr indent="-228600" lvl="0" marL="228600" rtl="0" algn="l">
              <a:lnSpc>
                <a:spcPct val="90000"/>
              </a:lnSpc>
              <a:spcBef>
                <a:spcPts val="1000"/>
              </a:spcBef>
              <a:spcAft>
                <a:spcPts val="0"/>
              </a:spcAft>
              <a:buClr>
                <a:srgbClr val="00B050"/>
              </a:buClr>
              <a:buSzPts val="3200"/>
              <a:buChar char="•"/>
            </a:pPr>
            <a:r>
              <a:rPr b="1" lang="en-US" sz="3200">
                <a:solidFill>
                  <a:srgbClr val="00B050"/>
                </a:solidFill>
              </a:rPr>
              <a:t>State diagrams</a:t>
            </a:r>
            <a:endParaRPr/>
          </a:p>
          <a:p>
            <a:pPr indent="-228600" lvl="0" marL="228600" rtl="0" algn="l">
              <a:lnSpc>
                <a:spcPct val="90000"/>
              </a:lnSpc>
              <a:spcBef>
                <a:spcPts val="2200"/>
              </a:spcBef>
              <a:spcAft>
                <a:spcPts val="0"/>
              </a:spcAft>
              <a:buClr>
                <a:srgbClr val="FF0000"/>
              </a:buClr>
              <a:buSzPts val="3200"/>
              <a:buChar char="•"/>
            </a:pPr>
            <a:r>
              <a:rPr b="1" lang="en-US" sz="3200">
                <a:solidFill>
                  <a:srgbClr val="FF0000"/>
                </a:solidFill>
              </a:rPr>
              <a:t>State transition tables</a:t>
            </a:r>
            <a:endParaRPr/>
          </a:p>
          <a:p>
            <a:pPr indent="-228600" lvl="0" marL="228600" rtl="0" algn="l">
              <a:lnSpc>
                <a:spcPct val="90000"/>
              </a:lnSpc>
              <a:spcBef>
                <a:spcPts val="2200"/>
              </a:spcBef>
              <a:spcAft>
                <a:spcPts val="0"/>
              </a:spcAft>
              <a:buClr>
                <a:srgbClr val="00B050"/>
              </a:buClr>
              <a:buSzPts val="3200"/>
              <a:buChar char="•"/>
            </a:pPr>
            <a:r>
              <a:rPr b="1" lang="en-US" sz="3200">
                <a:solidFill>
                  <a:srgbClr val="00B050"/>
                </a:solidFill>
              </a:rPr>
              <a:t>ASM charts: Another popular notation is similar to flowcharts called as Algorithmic State Machines.</a:t>
            </a:r>
            <a:endParaRPr/>
          </a:p>
          <a:p>
            <a:pPr indent="-228600" lvl="0" marL="228600" rtl="0" algn="l">
              <a:lnSpc>
                <a:spcPct val="90000"/>
              </a:lnSpc>
              <a:spcBef>
                <a:spcPts val="2200"/>
              </a:spcBef>
              <a:spcAft>
                <a:spcPts val="0"/>
              </a:spcAft>
              <a:buClr>
                <a:srgbClr val="FF0000"/>
              </a:buClr>
              <a:buSzPts val="3200"/>
              <a:buChar char="•"/>
            </a:pPr>
            <a:r>
              <a:rPr lang="en-US" sz="3200">
                <a:solidFill>
                  <a:srgbClr val="FF0000"/>
                </a:solidFill>
              </a:rPr>
              <a:t>All</a:t>
            </a:r>
            <a:r>
              <a:rPr lang="en-US" sz="3200"/>
              <a:t> these </a:t>
            </a:r>
            <a:r>
              <a:rPr lang="en-US" sz="3200">
                <a:solidFill>
                  <a:srgbClr val="FF0000"/>
                </a:solidFill>
              </a:rPr>
              <a:t>representations</a:t>
            </a:r>
            <a:r>
              <a:rPr lang="en-US" sz="3200"/>
              <a:t> are </a:t>
            </a:r>
            <a:r>
              <a:rPr b="1" lang="en-US" sz="3200">
                <a:solidFill>
                  <a:srgbClr val="FF0000"/>
                </a:solidFill>
              </a:rPr>
              <a:t>equivalent and interchangeable</a:t>
            </a:r>
            <a:r>
              <a:rPr lang="en-US" sz="3200"/>
              <a:t>, since they all describe the same hardware structure. Each style has its </a:t>
            </a:r>
            <a:r>
              <a:rPr b="1" lang="en-US" sz="3200">
                <a:solidFill>
                  <a:srgbClr val="FF0000"/>
                </a:solidFill>
              </a:rPr>
              <a:t>own particular advantages.</a:t>
            </a:r>
            <a:endParaRPr b="1" sz="3200">
              <a:solidFill>
                <a:srgbClr val="FF0000"/>
              </a:solidFill>
            </a:endParaRPr>
          </a:p>
        </p:txBody>
      </p:sp>
      <p:sp>
        <p:nvSpPr>
          <p:cNvPr id="1843" name="Google Shape;1843;p1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844" name="Google Shape;1844;p1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45" name="Google Shape;1845;p120"/>
          <p:cNvPicPr preferRelativeResize="0"/>
          <p:nvPr/>
        </p:nvPicPr>
        <p:blipFill rotWithShape="1">
          <a:blip r:embed="rId3">
            <a:alphaModFix/>
          </a:blip>
          <a:srcRect b="0" l="0" r="0" t="0"/>
          <a:stretch/>
        </p:blipFill>
        <p:spPr>
          <a:xfrm>
            <a:off x="119832" y="58931"/>
            <a:ext cx="920493" cy="896897"/>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121"/>
          <p:cNvSpPr txBox="1"/>
          <p:nvPr>
            <p:ph type="title"/>
          </p:nvPr>
        </p:nvSpPr>
        <p:spPr>
          <a:xfrm>
            <a:off x="1382268" y="169367"/>
            <a:ext cx="9427464" cy="50050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b="1" lang="en-US" sz="3200"/>
              <a:t>State Transition Table Representation</a:t>
            </a:r>
            <a:endParaRPr/>
          </a:p>
        </p:txBody>
      </p:sp>
      <p:sp>
        <p:nvSpPr>
          <p:cNvPr id="1851" name="Google Shape;1851;p121"/>
          <p:cNvSpPr txBox="1"/>
          <p:nvPr>
            <p:ph idx="1" type="body"/>
          </p:nvPr>
        </p:nvSpPr>
        <p:spPr>
          <a:xfrm>
            <a:off x="838200" y="839244"/>
            <a:ext cx="10515600" cy="5337719"/>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FF0000"/>
              </a:buClr>
              <a:buSzPts val="2800"/>
              <a:buChar char="•"/>
            </a:pPr>
            <a:r>
              <a:rPr lang="en-US">
                <a:solidFill>
                  <a:srgbClr val="FF0000"/>
                </a:solidFill>
              </a:rPr>
              <a:t>A second method for state machine representation is the tabular form known as the state transition table</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rgbClr val="00B050"/>
              </a:buClr>
              <a:buSzPts val="2800"/>
              <a:buChar char="•"/>
            </a:pPr>
            <a:r>
              <a:rPr lang="en-US">
                <a:solidFill>
                  <a:srgbClr val="00B050"/>
                </a:solidFill>
              </a:rPr>
              <a:t>State transition table has</a:t>
            </a:r>
            <a:endParaRPr/>
          </a:p>
          <a:p>
            <a:pPr indent="-228600" lvl="1" marL="685800" rtl="0" algn="l">
              <a:lnSpc>
                <a:spcPct val="90000"/>
              </a:lnSpc>
              <a:spcBef>
                <a:spcPts val="1100"/>
              </a:spcBef>
              <a:spcAft>
                <a:spcPts val="0"/>
              </a:spcAft>
              <a:buClr>
                <a:srgbClr val="0070C0"/>
              </a:buClr>
              <a:buSzPts val="2400"/>
              <a:buChar char="•"/>
            </a:pPr>
            <a:r>
              <a:rPr lang="en-US">
                <a:solidFill>
                  <a:srgbClr val="0070C0"/>
                </a:solidFill>
              </a:rPr>
              <a:t>All the possible input bit combinations as present state</a:t>
            </a:r>
            <a:endParaRPr/>
          </a:p>
          <a:p>
            <a:pPr indent="-228600" lvl="1" marL="685800" rtl="0" algn="l">
              <a:lnSpc>
                <a:spcPct val="90000"/>
              </a:lnSpc>
              <a:spcBef>
                <a:spcPts val="1100"/>
              </a:spcBef>
              <a:spcAft>
                <a:spcPts val="0"/>
              </a:spcAft>
              <a:buClr>
                <a:srgbClr val="0070C0"/>
              </a:buClr>
              <a:buSzPts val="2400"/>
              <a:buChar char="•"/>
            </a:pPr>
            <a:r>
              <a:rPr lang="en-US">
                <a:solidFill>
                  <a:srgbClr val="0070C0"/>
                </a:solidFill>
              </a:rPr>
              <a:t>Each row gives the next state,  Next output</a:t>
            </a:r>
            <a:endParaRPr/>
          </a:p>
          <a:p>
            <a:pPr indent="-228600" lvl="0" marL="228600" rtl="0" algn="just">
              <a:lnSpc>
                <a:spcPct val="90000"/>
              </a:lnSpc>
              <a:spcBef>
                <a:spcPts val="1600"/>
              </a:spcBef>
              <a:spcAft>
                <a:spcPts val="0"/>
              </a:spcAft>
              <a:buClr>
                <a:srgbClr val="FF0000"/>
              </a:buClr>
              <a:buSzPts val="2800"/>
              <a:buChar char="•"/>
            </a:pPr>
            <a:r>
              <a:rPr lang="en-US">
                <a:solidFill>
                  <a:srgbClr val="FF0000"/>
                </a:solidFill>
              </a:rPr>
              <a:t>State transition table is not suitable for specifying practical machines in which there is a large number of inputs, since each input combination defines a row of the table. For example, with 10 inputs, 1024 rows would be required!</a:t>
            </a:r>
            <a:endParaRPr>
              <a:solidFill>
                <a:srgbClr val="FF0000"/>
              </a:solidFill>
            </a:endParaRPr>
          </a:p>
        </p:txBody>
      </p:sp>
      <p:sp>
        <p:nvSpPr>
          <p:cNvPr id="1852" name="Google Shape;1852;p1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853" name="Google Shape;1853;p1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54" name="Google Shape;1854;p121"/>
          <p:cNvPicPr preferRelativeResize="0"/>
          <p:nvPr/>
        </p:nvPicPr>
        <p:blipFill rotWithShape="1">
          <a:blip r:embed="rId3">
            <a:alphaModFix/>
          </a:blip>
          <a:srcRect b="0" l="0" r="0" t="0"/>
          <a:stretch/>
        </p:blipFill>
        <p:spPr>
          <a:xfrm>
            <a:off x="150312" y="-1"/>
            <a:ext cx="823483" cy="839245"/>
          </a:xfrm>
          <a:prstGeom prst="rect">
            <a:avLst/>
          </a:prstGeom>
          <a:noFill/>
          <a:ln>
            <a:noFill/>
          </a:ln>
        </p:spPr>
      </p:pic>
      <p:pic>
        <p:nvPicPr>
          <p:cNvPr id="1855" name="Google Shape;1855;p121"/>
          <p:cNvPicPr preferRelativeResize="0"/>
          <p:nvPr/>
        </p:nvPicPr>
        <p:blipFill rotWithShape="1">
          <a:blip r:embed="rId4">
            <a:alphaModFix/>
          </a:blip>
          <a:srcRect b="0" l="0" r="0" t="0"/>
          <a:stretch/>
        </p:blipFill>
        <p:spPr>
          <a:xfrm>
            <a:off x="2715386" y="1681543"/>
            <a:ext cx="5758053" cy="13908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5"/>
                                        </p:tgtEl>
                                        <p:attrNameLst>
                                          <p:attrName>style.visibility</p:attrName>
                                        </p:attrNameLst>
                                      </p:cBhvr>
                                      <p:to>
                                        <p:strVal val="visible"/>
                                      </p:to>
                                    </p:set>
                                    <p:animEffect filter="fade" transition="in">
                                      <p:cBhvr>
                                        <p:cTn dur="1000"/>
                                        <p:tgtEl>
                                          <p:spTgt spid="18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1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sp>
        <p:nvSpPr>
          <p:cNvPr id="1861" name="Google Shape;1861;p1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0C0"/>
              </a:buClr>
              <a:buSzPts val="4400"/>
              <a:buNone/>
            </a:pPr>
            <a:r>
              <a:rPr lang="en-US" sz="4400">
                <a:solidFill>
                  <a:srgbClr val="0070C0"/>
                </a:solidFill>
              </a:rPr>
              <a:t>Example: </a:t>
            </a:r>
            <a:endParaRPr/>
          </a:p>
          <a:p>
            <a:pPr indent="0" lvl="0" marL="0" rtl="0" algn="l">
              <a:lnSpc>
                <a:spcPct val="90000"/>
              </a:lnSpc>
              <a:spcBef>
                <a:spcPts val="1000"/>
              </a:spcBef>
              <a:spcAft>
                <a:spcPts val="0"/>
              </a:spcAft>
              <a:buClr>
                <a:srgbClr val="FF0000"/>
              </a:buClr>
              <a:buSzPts val="4000"/>
              <a:buNone/>
            </a:pPr>
            <a:r>
              <a:rPr lang="en-US" sz="4000">
                <a:solidFill>
                  <a:srgbClr val="FF0000"/>
                </a:solidFill>
              </a:rPr>
              <a:t>Design a sequence detector todetect  the bit sequence </a:t>
            </a:r>
            <a:r>
              <a:rPr b="1" lang="en-US" sz="4000">
                <a:solidFill>
                  <a:srgbClr val="0070C0"/>
                </a:solidFill>
              </a:rPr>
              <a:t>1101 </a:t>
            </a:r>
            <a:r>
              <a:rPr lang="en-US" sz="4000">
                <a:solidFill>
                  <a:srgbClr val="FF0000"/>
                </a:solidFill>
              </a:rPr>
              <a:t>using Mealy Machine.</a:t>
            </a:r>
            <a:endParaRPr sz="4000">
              <a:solidFill>
                <a:srgbClr val="FF0000"/>
              </a:solidFill>
            </a:endParaRPr>
          </a:p>
        </p:txBody>
      </p:sp>
      <p:sp>
        <p:nvSpPr>
          <p:cNvPr id="1862" name="Google Shape;1862;p1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863" name="Google Shape;1863;p1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123"/>
          <p:cNvSpPr txBox="1"/>
          <p:nvPr>
            <p:ph type="title"/>
          </p:nvPr>
        </p:nvSpPr>
        <p:spPr>
          <a:xfrm>
            <a:off x="150312" y="287338"/>
            <a:ext cx="11423737" cy="75585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Calibri"/>
              <a:buNone/>
            </a:pPr>
            <a:r>
              <a:rPr b="1" lang="en-US" sz="4000"/>
              <a:t>Sequence detector : sequence </a:t>
            </a:r>
            <a:r>
              <a:rPr b="1" lang="en-US" sz="4000">
                <a:solidFill>
                  <a:srgbClr val="FF0000"/>
                </a:solidFill>
              </a:rPr>
              <a:t>1101</a:t>
            </a:r>
            <a:r>
              <a:rPr b="1" lang="en-US" sz="4000"/>
              <a:t>using </a:t>
            </a:r>
            <a:br>
              <a:rPr b="1" lang="en-US" sz="4000"/>
            </a:br>
            <a:r>
              <a:rPr b="1" lang="en-US" sz="4000">
                <a:solidFill>
                  <a:srgbClr val="FF0000"/>
                </a:solidFill>
              </a:rPr>
              <a:t>Mealy</a:t>
            </a:r>
            <a:r>
              <a:rPr b="1" lang="en-US" sz="4000"/>
              <a:t> Machine </a:t>
            </a:r>
            <a:endParaRPr sz="4000">
              <a:solidFill>
                <a:srgbClr val="FF0000"/>
              </a:solidFill>
            </a:endParaRPr>
          </a:p>
        </p:txBody>
      </p:sp>
      <p:sp>
        <p:nvSpPr>
          <p:cNvPr id="1871" name="Google Shape;1871;p123"/>
          <p:cNvSpPr txBox="1"/>
          <p:nvPr>
            <p:ph idx="1" type="body"/>
          </p:nvPr>
        </p:nvSpPr>
        <p:spPr>
          <a:xfrm>
            <a:off x="1046859" y="1736725"/>
            <a:ext cx="10058400" cy="41322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1</a:t>
            </a:r>
            <a:r>
              <a:rPr lang="en-US">
                <a:solidFill>
                  <a:srgbClr val="0070C0"/>
                </a:solidFill>
              </a:rPr>
              <a:t>. </a:t>
            </a:r>
            <a:r>
              <a:rPr lang="en-US" sz="2800">
                <a:solidFill>
                  <a:srgbClr val="0070C0"/>
                </a:solidFill>
              </a:rPr>
              <a:t>Draw state diagram</a:t>
            </a:r>
            <a:endParaRPr/>
          </a:p>
          <a:p>
            <a:pPr indent="0" lvl="0" marL="0" rtl="0" algn="l">
              <a:lnSpc>
                <a:spcPct val="90000"/>
              </a:lnSpc>
              <a:spcBef>
                <a:spcPts val="1000"/>
              </a:spcBef>
              <a:spcAft>
                <a:spcPts val="0"/>
              </a:spcAft>
              <a:buClr>
                <a:schemeClr val="dk1"/>
              </a:buClr>
              <a:buSzPts val="2800"/>
              <a:buNone/>
            </a:pPr>
            <a:r>
              <a:rPr lang="en-US" sz="2800"/>
              <a:t>2. </a:t>
            </a:r>
            <a:r>
              <a:rPr lang="en-US" sz="2800">
                <a:solidFill>
                  <a:srgbClr val="FF0000"/>
                </a:solidFill>
              </a:rPr>
              <a:t>Make a state table</a:t>
            </a:r>
            <a:endParaRPr/>
          </a:p>
          <a:p>
            <a:pPr indent="0" lvl="0" marL="0" rtl="0" algn="l">
              <a:lnSpc>
                <a:spcPct val="90000"/>
              </a:lnSpc>
              <a:spcBef>
                <a:spcPts val="1000"/>
              </a:spcBef>
              <a:spcAft>
                <a:spcPts val="0"/>
              </a:spcAft>
              <a:buClr>
                <a:schemeClr val="dk1"/>
              </a:buClr>
              <a:buSzPts val="2800"/>
              <a:buNone/>
            </a:pPr>
            <a:r>
              <a:rPr lang="en-US" sz="2800"/>
              <a:t>3. </a:t>
            </a:r>
            <a:r>
              <a:rPr lang="en-US" sz="2800">
                <a:solidFill>
                  <a:srgbClr val="0070C0"/>
                </a:solidFill>
              </a:rPr>
              <a:t>Assign states</a:t>
            </a:r>
            <a:endParaRPr/>
          </a:p>
          <a:p>
            <a:pPr indent="0" lvl="0" marL="0" rtl="0" algn="l">
              <a:lnSpc>
                <a:spcPct val="90000"/>
              </a:lnSpc>
              <a:spcBef>
                <a:spcPts val="1000"/>
              </a:spcBef>
              <a:spcAft>
                <a:spcPts val="0"/>
              </a:spcAft>
              <a:buClr>
                <a:schemeClr val="dk1"/>
              </a:buClr>
              <a:buSzPts val="2800"/>
              <a:buNone/>
            </a:pPr>
            <a:r>
              <a:rPr lang="en-US" sz="2800"/>
              <a:t>4. </a:t>
            </a:r>
            <a:r>
              <a:rPr lang="en-US" sz="2800">
                <a:solidFill>
                  <a:srgbClr val="FF0000"/>
                </a:solidFill>
              </a:rPr>
              <a:t>Re-write the state table using states assigned.</a:t>
            </a:r>
            <a:endParaRPr/>
          </a:p>
          <a:p>
            <a:pPr indent="0" lvl="0" marL="0" rtl="0" algn="l">
              <a:lnSpc>
                <a:spcPct val="90000"/>
              </a:lnSpc>
              <a:spcBef>
                <a:spcPts val="1000"/>
              </a:spcBef>
              <a:spcAft>
                <a:spcPts val="0"/>
              </a:spcAft>
              <a:buClr>
                <a:schemeClr val="dk1"/>
              </a:buClr>
              <a:buSzPts val="2800"/>
              <a:buNone/>
            </a:pPr>
            <a:r>
              <a:rPr lang="en-US" sz="2800"/>
              <a:t>5. </a:t>
            </a:r>
            <a:r>
              <a:rPr lang="en-US" sz="2800">
                <a:solidFill>
                  <a:srgbClr val="0070C0"/>
                </a:solidFill>
              </a:rPr>
              <a:t>Find number of Flip Flops required</a:t>
            </a:r>
            <a:endParaRPr/>
          </a:p>
          <a:p>
            <a:pPr indent="0" lvl="0" marL="0" rtl="0" algn="l">
              <a:lnSpc>
                <a:spcPct val="90000"/>
              </a:lnSpc>
              <a:spcBef>
                <a:spcPts val="1000"/>
              </a:spcBef>
              <a:spcAft>
                <a:spcPts val="0"/>
              </a:spcAft>
              <a:buClr>
                <a:schemeClr val="dk1"/>
              </a:buClr>
              <a:buSzPts val="2800"/>
              <a:buNone/>
            </a:pPr>
            <a:r>
              <a:rPr lang="en-US" sz="2800"/>
              <a:t>6. </a:t>
            </a:r>
            <a:r>
              <a:rPr lang="en-US" sz="2800">
                <a:solidFill>
                  <a:srgbClr val="FF0000"/>
                </a:solidFill>
              </a:rPr>
              <a:t>Write Excitation table</a:t>
            </a:r>
            <a:endParaRPr/>
          </a:p>
          <a:p>
            <a:pPr indent="0" lvl="0" marL="0" rtl="0" algn="l">
              <a:lnSpc>
                <a:spcPct val="90000"/>
              </a:lnSpc>
              <a:spcBef>
                <a:spcPts val="1000"/>
              </a:spcBef>
              <a:spcAft>
                <a:spcPts val="0"/>
              </a:spcAft>
              <a:buClr>
                <a:schemeClr val="dk1"/>
              </a:buClr>
              <a:buSzPts val="2800"/>
              <a:buNone/>
            </a:pPr>
            <a:r>
              <a:rPr lang="en-US" sz="2800"/>
              <a:t>7. </a:t>
            </a:r>
            <a:r>
              <a:rPr lang="en-US" sz="2800">
                <a:solidFill>
                  <a:srgbClr val="0070C0"/>
                </a:solidFill>
              </a:rPr>
              <a:t>Use k-maps to find inputs to Flip Flop</a:t>
            </a:r>
            <a:endParaRPr/>
          </a:p>
          <a:p>
            <a:pPr indent="0" lvl="0" marL="0" rtl="0" algn="l">
              <a:lnSpc>
                <a:spcPct val="90000"/>
              </a:lnSpc>
              <a:spcBef>
                <a:spcPts val="1000"/>
              </a:spcBef>
              <a:spcAft>
                <a:spcPts val="0"/>
              </a:spcAft>
              <a:buClr>
                <a:schemeClr val="dk1"/>
              </a:buClr>
              <a:buSzPts val="2800"/>
              <a:buNone/>
            </a:pPr>
            <a:r>
              <a:rPr lang="en-US" sz="2800"/>
              <a:t>8. </a:t>
            </a:r>
            <a:r>
              <a:rPr lang="en-US" sz="2800">
                <a:solidFill>
                  <a:srgbClr val="FF0000"/>
                </a:solidFill>
              </a:rPr>
              <a:t>Draw the circuit diagram.</a:t>
            </a:r>
            <a:endParaRPr/>
          </a:p>
        </p:txBody>
      </p:sp>
      <p:sp>
        <p:nvSpPr>
          <p:cNvPr id="1872" name="Google Shape;1872;p1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873" name="Google Shape;1873;p1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74" name="Google Shape;1874;p123"/>
          <p:cNvPicPr preferRelativeResize="0"/>
          <p:nvPr/>
        </p:nvPicPr>
        <p:blipFill rotWithShape="1">
          <a:blip r:embed="rId3">
            <a:alphaModFix/>
          </a:blip>
          <a:srcRect b="0" l="0" r="0" t="0"/>
          <a:stretch/>
        </p:blipFill>
        <p:spPr>
          <a:xfrm>
            <a:off x="87264" y="131090"/>
            <a:ext cx="719379" cy="6918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p124"/>
          <p:cNvSpPr txBox="1"/>
          <p:nvPr>
            <p:ph type="title"/>
          </p:nvPr>
        </p:nvSpPr>
        <p:spPr>
          <a:xfrm>
            <a:off x="1540246" y="286531"/>
            <a:ext cx="10137774" cy="43832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br>
              <a:rPr lang="en-US"/>
            </a:br>
            <a:br>
              <a:rPr lang="en-US"/>
            </a:br>
            <a:br>
              <a:rPr lang="en-US"/>
            </a:br>
            <a:br>
              <a:rPr lang="en-US"/>
            </a:br>
            <a:br>
              <a:rPr lang="en-US"/>
            </a:br>
            <a:br>
              <a:rPr lang="en-US"/>
            </a:br>
            <a:r>
              <a:rPr b="1" lang="en-US" sz="3600"/>
              <a:t>State diagram: Sequence detector </a:t>
            </a:r>
            <a:r>
              <a:rPr b="1" lang="en-US" sz="3600">
                <a:solidFill>
                  <a:srgbClr val="FF0000"/>
                </a:solidFill>
              </a:rPr>
              <a:t>1101 Mealy Machine</a:t>
            </a:r>
            <a:br>
              <a:rPr b="1" lang="en-US" sz="3600"/>
            </a:br>
            <a:br>
              <a:rPr lang="en-US"/>
            </a:br>
            <a:br>
              <a:rPr lang="en-US"/>
            </a:br>
            <a:br>
              <a:rPr lang="en-US"/>
            </a:br>
            <a:br>
              <a:rPr lang="en-US"/>
            </a:br>
            <a:br>
              <a:rPr lang="en-US"/>
            </a:br>
            <a:endParaRPr/>
          </a:p>
        </p:txBody>
      </p:sp>
      <p:pic>
        <p:nvPicPr>
          <p:cNvPr id="1882" name="Google Shape;1882;p124"/>
          <p:cNvPicPr preferRelativeResize="0"/>
          <p:nvPr>
            <p:ph idx="1" type="body"/>
          </p:nvPr>
        </p:nvPicPr>
        <p:blipFill rotWithShape="1">
          <a:blip r:embed="rId3">
            <a:alphaModFix/>
          </a:blip>
          <a:srcRect b="0" l="0" r="0" t="0"/>
          <a:stretch/>
        </p:blipFill>
        <p:spPr>
          <a:xfrm>
            <a:off x="5747262" y="684716"/>
            <a:ext cx="5482835" cy="2817034"/>
          </a:xfrm>
          <a:prstGeom prst="rect">
            <a:avLst/>
          </a:prstGeom>
          <a:noFill/>
          <a:ln>
            <a:noFill/>
          </a:ln>
        </p:spPr>
      </p:pic>
      <p:sp>
        <p:nvSpPr>
          <p:cNvPr id="1883" name="Google Shape;1883;p1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884" name="Google Shape;1884;p1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85" name="Google Shape;1885;p124"/>
          <p:cNvPicPr preferRelativeResize="0"/>
          <p:nvPr/>
        </p:nvPicPr>
        <p:blipFill rotWithShape="1">
          <a:blip r:embed="rId4">
            <a:alphaModFix/>
          </a:blip>
          <a:srcRect b="0" l="0" r="0" t="0"/>
          <a:stretch/>
        </p:blipFill>
        <p:spPr>
          <a:xfrm>
            <a:off x="101788" y="87202"/>
            <a:ext cx="876138" cy="752849"/>
          </a:xfrm>
          <a:prstGeom prst="rect">
            <a:avLst/>
          </a:prstGeom>
          <a:noFill/>
          <a:ln>
            <a:noFill/>
          </a:ln>
        </p:spPr>
      </p:pic>
      <p:sp>
        <p:nvSpPr>
          <p:cNvPr id="1886" name="Google Shape;1886;p124"/>
          <p:cNvSpPr/>
          <p:nvPr/>
        </p:nvSpPr>
        <p:spPr>
          <a:xfrm>
            <a:off x="333488" y="2534649"/>
            <a:ext cx="665338" cy="657727"/>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S0</a:t>
            </a:r>
            <a:endParaRPr sz="1800">
              <a:solidFill>
                <a:schemeClr val="lt1"/>
              </a:solidFill>
              <a:latin typeface="Arial"/>
              <a:ea typeface="Arial"/>
              <a:cs typeface="Arial"/>
              <a:sym typeface="Arial"/>
            </a:endParaRPr>
          </a:p>
        </p:txBody>
      </p:sp>
      <p:sp>
        <p:nvSpPr>
          <p:cNvPr id="1887" name="Google Shape;1887;p124"/>
          <p:cNvSpPr/>
          <p:nvPr/>
        </p:nvSpPr>
        <p:spPr>
          <a:xfrm>
            <a:off x="1776868" y="2510580"/>
            <a:ext cx="665338" cy="657727"/>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S1</a:t>
            </a:r>
            <a:endParaRPr sz="1800">
              <a:solidFill>
                <a:schemeClr val="lt1"/>
              </a:solidFill>
              <a:latin typeface="Arial"/>
              <a:ea typeface="Arial"/>
              <a:cs typeface="Arial"/>
              <a:sym typeface="Arial"/>
            </a:endParaRPr>
          </a:p>
        </p:txBody>
      </p:sp>
      <p:sp>
        <p:nvSpPr>
          <p:cNvPr id="1888" name="Google Shape;1888;p124"/>
          <p:cNvSpPr/>
          <p:nvPr/>
        </p:nvSpPr>
        <p:spPr>
          <a:xfrm>
            <a:off x="3340973" y="2534647"/>
            <a:ext cx="665338" cy="657727"/>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S2</a:t>
            </a:r>
            <a:endParaRPr sz="1800">
              <a:solidFill>
                <a:schemeClr val="lt1"/>
              </a:solidFill>
              <a:latin typeface="Arial"/>
              <a:ea typeface="Arial"/>
              <a:cs typeface="Arial"/>
              <a:sym typeface="Arial"/>
            </a:endParaRPr>
          </a:p>
        </p:txBody>
      </p:sp>
      <p:sp>
        <p:nvSpPr>
          <p:cNvPr id="1889" name="Google Shape;1889;p124"/>
          <p:cNvSpPr/>
          <p:nvPr/>
        </p:nvSpPr>
        <p:spPr>
          <a:xfrm>
            <a:off x="4889446" y="2470479"/>
            <a:ext cx="665338" cy="657727"/>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S3</a:t>
            </a:r>
            <a:endParaRPr sz="1800">
              <a:solidFill>
                <a:schemeClr val="lt1"/>
              </a:solidFill>
              <a:latin typeface="Arial"/>
              <a:ea typeface="Arial"/>
              <a:cs typeface="Arial"/>
              <a:sym typeface="Arial"/>
            </a:endParaRPr>
          </a:p>
        </p:txBody>
      </p:sp>
      <p:cxnSp>
        <p:nvCxnSpPr>
          <p:cNvPr id="1890" name="Google Shape;1890;p124"/>
          <p:cNvCxnSpPr>
            <a:stCxn id="1886" idx="6"/>
            <a:endCxn id="1887" idx="2"/>
          </p:cNvCxnSpPr>
          <p:nvPr/>
        </p:nvCxnSpPr>
        <p:spPr>
          <a:xfrm flipH="1" rot="10800000">
            <a:off x="998826" y="2839513"/>
            <a:ext cx="777900" cy="24000"/>
          </a:xfrm>
          <a:prstGeom prst="straightConnector1">
            <a:avLst/>
          </a:prstGeom>
          <a:noFill/>
          <a:ln cap="flat" cmpd="sng" w="19050">
            <a:solidFill>
              <a:schemeClr val="accent2"/>
            </a:solidFill>
            <a:prstDash val="solid"/>
            <a:miter lim="800000"/>
            <a:headEnd len="sm" w="sm" type="none"/>
            <a:tailEnd len="med" w="med" type="stealth"/>
          </a:ln>
        </p:spPr>
      </p:cxnSp>
      <p:cxnSp>
        <p:nvCxnSpPr>
          <p:cNvPr id="1891" name="Google Shape;1891;p124"/>
          <p:cNvCxnSpPr>
            <a:endCxn id="1888" idx="2"/>
          </p:cNvCxnSpPr>
          <p:nvPr/>
        </p:nvCxnSpPr>
        <p:spPr>
          <a:xfrm>
            <a:off x="2442173" y="2851511"/>
            <a:ext cx="898800" cy="12000"/>
          </a:xfrm>
          <a:prstGeom prst="straightConnector1">
            <a:avLst/>
          </a:prstGeom>
          <a:noFill/>
          <a:ln cap="flat" cmpd="sng" w="19050">
            <a:solidFill>
              <a:schemeClr val="accent2"/>
            </a:solidFill>
            <a:prstDash val="solid"/>
            <a:miter lim="800000"/>
            <a:headEnd len="sm" w="sm" type="none"/>
            <a:tailEnd len="med" w="med" type="stealth"/>
          </a:ln>
        </p:spPr>
      </p:cxnSp>
      <p:cxnSp>
        <p:nvCxnSpPr>
          <p:cNvPr id="1892" name="Google Shape;1892;p124"/>
          <p:cNvCxnSpPr/>
          <p:nvPr/>
        </p:nvCxnSpPr>
        <p:spPr>
          <a:xfrm>
            <a:off x="4006311" y="2857495"/>
            <a:ext cx="883135" cy="6018"/>
          </a:xfrm>
          <a:prstGeom prst="straightConnector1">
            <a:avLst/>
          </a:prstGeom>
          <a:noFill/>
          <a:ln cap="flat" cmpd="sng" w="19050">
            <a:solidFill>
              <a:schemeClr val="accent2"/>
            </a:solidFill>
            <a:prstDash val="solid"/>
            <a:miter lim="800000"/>
            <a:headEnd len="sm" w="sm" type="none"/>
            <a:tailEnd len="med" w="med" type="stealth"/>
          </a:ln>
        </p:spPr>
      </p:cxnSp>
      <p:sp>
        <p:nvSpPr>
          <p:cNvPr id="1893" name="Google Shape;1893;p124"/>
          <p:cNvSpPr txBox="1"/>
          <p:nvPr/>
        </p:nvSpPr>
        <p:spPr>
          <a:xfrm>
            <a:off x="3340973" y="4082347"/>
            <a:ext cx="5948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1/1</a:t>
            </a:r>
            <a:endParaRPr sz="1800">
              <a:solidFill>
                <a:schemeClr val="dk1"/>
              </a:solidFill>
              <a:latin typeface="Arial"/>
              <a:ea typeface="Arial"/>
              <a:cs typeface="Arial"/>
              <a:sym typeface="Arial"/>
            </a:endParaRPr>
          </a:p>
        </p:txBody>
      </p:sp>
      <p:sp>
        <p:nvSpPr>
          <p:cNvPr id="1894" name="Google Shape;1894;p124"/>
          <p:cNvSpPr txBox="1"/>
          <p:nvPr/>
        </p:nvSpPr>
        <p:spPr>
          <a:xfrm>
            <a:off x="2594156" y="2445865"/>
            <a:ext cx="5948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1/0</a:t>
            </a:r>
            <a:endParaRPr sz="1800">
              <a:solidFill>
                <a:schemeClr val="dk1"/>
              </a:solidFill>
              <a:latin typeface="Arial"/>
              <a:ea typeface="Arial"/>
              <a:cs typeface="Arial"/>
              <a:sym typeface="Arial"/>
            </a:endParaRPr>
          </a:p>
        </p:txBody>
      </p:sp>
      <p:sp>
        <p:nvSpPr>
          <p:cNvPr id="1895" name="Google Shape;1895;p124"/>
          <p:cNvSpPr txBox="1"/>
          <p:nvPr/>
        </p:nvSpPr>
        <p:spPr>
          <a:xfrm>
            <a:off x="4150445" y="2430010"/>
            <a:ext cx="5948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0/0</a:t>
            </a:r>
            <a:endParaRPr sz="1800">
              <a:solidFill>
                <a:schemeClr val="dk1"/>
              </a:solidFill>
              <a:latin typeface="Arial"/>
              <a:ea typeface="Arial"/>
              <a:cs typeface="Arial"/>
              <a:sym typeface="Arial"/>
            </a:endParaRPr>
          </a:p>
        </p:txBody>
      </p:sp>
      <p:sp>
        <p:nvSpPr>
          <p:cNvPr id="1896" name="Google Shape;1896;p124"/>
          <p:cNvSpPr txBox="1"/>
          <p:nvPr/>
        </p:nvSpPr>
        <p:spPr>
          <a:xfrm>
            <a:off x="1242814" y="2582410"/>
            <a:ext cx="5948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1/0</a:t>
            </a:r>
            <a:endParaRPr sz="1800">
              <a:solidFill>
                <a:schemeClr val="dk1"/>
              </a:solidFill>
              <a:latin typeface="Arial"/>
              <a:ea typeface="Arial"/>
              <a:cs typeface="Arial"/>
              <a:sym typeface="Arial"/>
            </a:endParaRPr>
          </a:p>
        </p:txBody>
      </p:sp>
      <p:sp>
        <p:nvSpPr>
          <p:cNvPr id="1897" name="Google Shape;1897;p124"/>
          <p:cNvSpPr txBox="1"/>
          <p:nvPr/>
        </p:nvSpPr>
        <p:spPr>
          <a:xfrm>
            <a:off x="929324" y="3762387"/>
            <a:ext cx="5948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0/0</a:t>
            </a:r>
            <a:endParaRPr sz="1800">
              <a:solidFill>
                <a:schemeClr val="dk1"/>
              </a:solidFill>
              <a:latin typeface="Arial"/>
              <a:ea typeface="Arial"/>
              <a:cs typeface="Arial"/>
              <a:sym typeface="Arial"/>
            </a:endParaRPr>
          </a:p>
        </p:txBody>
      </p:sp>
      <p:sp>
        <p:nvSpPr>
          <p:cNvPr id="1898" name="Google Shape;1898;p124"/>
          <p:cNvSpPr txBox="1"/>
          <p:nvPr/>
        </p:nvSpPr>
        <p:spPr>
          <a:xfrm>
            <a:off x="3423736" y="1708766"/>
            <a:ext cx="5948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1/0</a:t>
            </a:r>
            <a:endParaRPr sz="1800">
              <a:solidFill>
                <a:schemeClr val="dk1"/>
              </a:solidFill>
              <a:latin typeface="Arial"/>
              <a:ea typeface="Arial"/>
              <a:cs typeface="Arial"/>
              <a:sym typeface="Arial"/>
            </a:endParaRPr>
          </a:p>
        </p:txBody>
      </p:sp>
      <p:sp>
        <p:nvSpPr>
          <p:cNvPr id="1899" name="Google Shape;1899;p124"/>
          <p:cNvSpPr txBox="1"/>
          <p:nvPr/>
        </p:nvSpPr>
        <p:spPr>
          <a:xfrm>
            <a:off x="2442206" y="4849213"/>
            <a:ext cx="5948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0/0</a:t>
            </a:r>
            <a:endParaRPr sz="1800">
              <a:solidFill>
                <a:schemeClr val="dk1"/>
              </a:solidFill>
              <a:latin typeface="Arial"/>
              <a:ea typeface="Arial"/>
              <a:cs typeface="Arial"/>
              <a:sym typeface="Arial"/>
            </a:endParaRPr>
          </a:p>
        </p:txBody>
      </p:sp>
      <p:pic>
        <p:nvPicPr>
          <p:cNvPr id="1900" name="Google Shape;1900;p124"/>
          <p:cNvPicPr preferRelativeResize="0"/>
          <p:nvPr/>
        </p:nvPicPr>
        <p:blipFill rotWithShape="1">
          <a:blip r:embed="rId5">
            <a:alphaModFix/>
          </a:blip>
          <a:srcRect b="0" l="0" r="0" t="0"/>
          <a:stretch/>
        </p:blipFill>
        <p:spPr>
          <a:xfrm>
            <a:off x="6681404" y="3686716"/>
            <a:ext cx="4548693" cy="2694326"/>
          </a:xfrm>
          <a:prstGeom prst="rect">
            <a:avLst/>
          </a:prstGeom>
          <a:noFill/>
          <a:ln>
            <a:noFill/>
          </a:ln>
        </p:spPr>
      </p:pic>
      <p:sp>
        <p:nvSpPr>
          <p:cNvPr id="1901" name="Google Shape;1901;p124"/>
          <p:cNvSpPr/>
          <p:nvPr/>
        </p:nvSpPr>
        <p:spPr>
          <a:xfrm>
            <a:off x="6913418" y="3545889"/>
            <a:ext cx="2175164" cy="401164"/>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125"/>
          <p:cNvSpPr txBox="1"/>
          <p:nvPr>
            <p:ph type="title"/>
          </p:nvPr>
        </p:nvSpPr>
        <p:spPr>
          <a:xfrm>
            <a:off x="1211874" y="104395"/>
            <a:ext cx="10058400" cy="85888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US" sz="3200"/>
              <a:t>  State Table: Sequence detector 1101</a:t>
            </a:r>
            <a:endParaRPr/>
          </a:p>
        </p:txBody>
      </p:sp>
      <p:sp>
        <p:nvSpPr>
          <p:cNvPr id="1909" name="Google Shape;1909;p1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910" name="Google Shape;1910;p1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11" name="Google Shape;1911;p125"/>
          <p:cNvPicPr preferRelativeResize="0"/>
          <p:nvPr/>
        </p:nvPicPr>
        <p:blipFill rotWithShape="1">
          <a:blip r:embed="rId3">
            <a:alphaModFix/>
          </a:blip>
          <a:srcRect b="0" l="0" r="0" t="0"/>
          <a:stretch/>
        </p:blipFill>
        <p:spPr>
          <a:xfrm>
            <a:off x="32608" y="0"/>
            <a:ext cx="805592" cy="792481"/>
          </a:xfrm>
          <a:prstGeom prst="rect">
            <a:avLst/>
          </a:prstGeom>
          <a:noFill/>
          <a:ln>
            <a:noFill/>
          </a:ln>
        </p:spPr>
      </p:pic>
      <p:graphicFrame>
        <p:nvGraphicFramePr>
          <p:cNvPr id="1912" name="Google Shape;1912;p125"/>
          <p:cNvGraphicFramePr/>
          <p:nvPr/>
        </p:nvGraphicFramePr>
        <p:xfrm>
          <a:off x="941136" y="1540043"/>
          <a:ext cx="3000000" cy="3000000"/>
        </p:xfrm>
        <a:graphic>
          <a:graphicData uri="http://schemas.openxmlformats.org/drawingml/2006/table">
            <a:tbl>
              <a:tblPr bandRow="1" firstRow="1">
                <a:noFill/>
                <a:tableStyleId>{31745F2F-B989-41C6-952C-ED52B88E52F6}</a:tableStyleId>
              </a:tblPr>
              <a:tblGrid>
                <a:gridCol w="1460900"/>
                <a:gridCol w="908250"/>
                <a:gridCol w="956900"/>
                <a:gridCol w="994600"/>
                <a:gridCol w="962525"/>
              </a:tblGrid>
              <a:tr h="487050">
                <a:tc rowSpan="2">
                  <a:txBody>
                    <a:bodyPr/>
                    <a:lstStyle/>
                    <a:p>
                      <a:pPr indent="0" lvl="0" marL="0" marR="0" rtl="0" algn="ctr">
                        <a:spcBef>
                          <a:spcPts val="0"/>
                        </a:spcBef>
                        <a:spcAft>
                          <a:spcPts val="0"/>
                        </a:spcAft>
                        <a:buNone/>
                      </a:pPr>
                      <a:r>
                        <a:rPr lang="en-US" sz="2400"/>
                        <a:t>Present</a:t>
                      </a:r>
                      <a:endParaRPr/>
                    </a:p>
                    <a:p>
                      <a:pPr indent="0" lvl="0" marL="0" marR="0" rtl="0" algn="ctr">
                        <a:spcBef>
                          <a:spcPts val="0"/>
                        </a:spcBef>
                        <a:spcAft>
                          <a:spcPts val="0"/>
                        </a:spcAft>
                        <a:buNone/>
                      </a:pPr>
                      <a:r>
                        <a:rPr lang="en-US" sz="2400"/>
                        <a:t>state</a:t>
                      </a:r>
                      <a:endParaRPr sz="2400"/>
                    </a:p>
                  </a:txBody>
                  <a:tcPr marT="45725" marB="45725" marR="91450" marL="91450">
                    <a:solidFill>
                      <a:schemeClr val="accent1"/>
                    </a:solidFill>
                  </a:tcPr>
                </a:tc>
                <a:tc gridSpan="2">
                  <a:txBody>
                    <a:bodyPr/>
                    <a:lstStyle/>
                    <a:p>
                      <a:pPr indent="0" lvl="0" marL="0" marR="0" rtl="0" algn="ctr">
                        <a:spcBef>
                          <a:spcPts val="0"/>
                        </a:spcBef>
                        <a:spcAft>
                          <a:spcPts val="0"/>
                        </a:spcAft>
                        <a:buNone/>
                      </a:pPr>
                      <a:r>
                        <a:rPr lang="en-US" sz="2400"/>
                        <a:t>Next State</a:t>
                      </a:r>
                      <a:endParaRPr sz="2400"/>
                    </a:p>
                  </a:txBody>
                  <a:tcPr marT="45725" marB="45725" marR="91450" marL="91450">
                    <a:solidFill>
                      <a:schemeClr val="accent1"/>
                    </a:solidFill>
                  </a:tcPr>
                </a:tc>
                <a:tc hMerge="1"/>
                <a:tc gridSpan="2">
                  <a:txBody>
                    <a:bodyPr/>
                    <a:lstStyle/>
                    <a:p>
                      <a:pPr indent="0" lvl="0" marL="0" marR="0" rtl="0" algn="ctr">
                        <a:spcBef>
                          <a:spcPts val="0"/>
                        </a:spcBef>
                        <a:spcAft>
                          <a:spcPts val="0"/>
                        </a:spcAft>
                        <a:buNone/>
                      </a:pPr>
                      <a:r>
                        <a:rPr lang="en-US" sz="2400"/>
                        <a:t>Output (Z)</a:t>
                      </a:r>
                      <a:endParaRPr sz="2400"/>
                    </a:p>
                  </a:txBody>
                  <a:tcPr marT="45725" marB="45725" marR="91450" marL="91450">
                    <a:solidFill>
                      <a:schemeClr val="accent1"/>
                    </a:solidFill>
                  </a:tcPr>
                </a:tc>
                <a:tc hMerge="1"/>
              </a:tr>
              <a:tr h="370850">
                <a:tc vMerge="1"/>
                <a:tc>
                  <a:txBody>
                    <a:bodyPr/>
                    <a:lstStyle/>
                    <a:p>
                      <a:pPr indent="0" lvl="0" marL="0" marR="0" rtl="0" algn="ctr">
                        <a:spcBef>
                          <a:spcPts val="0"/>
                        </a:spcBef>
                        <a:spcAft>
                          <a:spcPts val="0"/>
                        </a:spcAft>
                        <a:buNone/>
                      </a:pPr>
                      <a:r>
                        <a:rPr lang="en-US" sz="2400"/>
                        <a:t>X = 0</a:t>
                      </a:r>
                      <a:endParaRPr sz="2400"/>
                    </a:p>
                  </a:txBody>
                  <a:tcPr marT="45725" marB="45725" marR="91450" marL="91450">
                    <a:solidFill>
                      <a:srgbClr val="FFC000"/>
                    </a:solidFill>
                  </a:tcPr>
                </a:tc>
                <a:tc>
                  <a:txBody>
                    <a:bodyPr/>
                    <a:lstStyle/>
                    <a:p>
                      <a:pPr indent="0" lvl="0" marL="0" marR="0" rtl="0" algn="ctr">
                        <a:spcBef>
                          <a:spcPts val="0"/>
                        </a:spcBef>
                        <a:spcAft>
                          <a:spcPts val="0"/>
                        </a:spcAft>
                        <a:buNone/>
                      </a:pPr>
                      <a:r>
                        <a:rPr lang="en-US" sz="2400"/>
                        <a:t>X = 1</a:t>
                      </a:r>
                      <a:endParaRPr sz="2400"/>
                    </a:p>
                  </a:txBody>
                  <a:tcPr marT="45725" marB="45725" marR="91450" marL="91450">
                    <a:solidFill>
                      <a:srgbClr val="FFC000"/>
                    </a:solidFill>
                  </a:tcPr>
                </a:tc>
                <a:tc>
                  <a:txBody>
                    <a:bodyPr/>
                    <a:lstStyle/>
                    <a:p>
                      <a:pPr indent="0" lvl="0" marL="0" marR="0" rtl="0" algn="ctr">
                        <a:spcBef>
                          <a:spcPts val="0"/>
                        </a:spcBef>
                        <a:spcAft>
                          <a:spcPts val="0"/>
                        </a:spcAft>
                        <a:buNone/>
                      </a:pPr>
                      <a:r>
                        <a:rPr lang="en-US" sz="2400"/>
                        <a:t>X = 0</a:t>
                      </a:r>
                      <a:endParaRPr sz="2400"/>
                    </a:p>
                  </a:txBody>
                  <a:tcPr marT="45725" marB="45725" marR="91450" marL="91450">
                    <a:solidFill>
                      <a:srgbClr val="92D050"/>
                    </a:solidFill>
                  </a:tcPr>
                </a:tc>
                <a:tc>
                  <a:txBody>
                    <a:bodyPr/>
                    <a:lstStyle/>
                    <a:p>
                      <a:pPr indent="0" lvl="0" marL="0" marR="0" rtl="0" algn="ctr">
                        <a:spcBef>
                          <a:spcPts val="0"/>
                        </a:spcBef>
                        <a:spcAft>
                          <a:spcPts val="0"/>
                        </a:spcAft>
                        <a:buNone/>
                      </a:pPr>
                      <a:r>
                        <a:rPr lang="en-US" sz="2400"/>
                        <a:t>X = 1</a:t>
                      </a:r>
                      <a:endParaRPr sz="2400"/>
                    </a:p>
                  </a:txBody>
                  <a:tcPr marT="45725" marB="45725" marR="91450" marL="91450">
                    <a:solidFill>
                      <a:srgbClr val="92D050"/>
                    </a:solidFill>
                  </a:tcPr>
                </a:tc>
              </a:tr>
              <a:tr h="370850">
                <a:tc>
                  <a:txBody>
                    <a:bodyPr/>
                    <a:lstStyle/>
                    <a:p>
                      <a:pPr indent="0" lvl="0" marL="0" marR="0" rtl="0" algn="ctr">
                        <a:spcBef>
                          <a:spcPts val="0"/>
                        </a:spcBef>
                        <a:spcAft>
                          <a:spcPts val="0"/>
                        </a:spcAft>
                        <a:buNone/>
                      </a:pPr>
                      <a:r>
                        <a:rPr lang="en-US" sz="2800"/>
                        <a:t>S</a:t>
                      </a:r>
                      <a:r>
                        <a:rPr baseline="-25000" lang="en-US" sz="2800"/>
                        <a:t>0</a:t>
                      </a:r>
                      <a:r>
                        <a:rPr lang="en-US" sz="2800"/>
                        <a:t> </a:t>
                      </a:r>
                      <a:endParaRPr sz="2800"/>
                    </a:p>
                  </a:txBody>
                  <a:tcPr marT="45725" marB="45725" marR="91450" marL="91450">
                    <a:solidFill>
                      <a:schemeClr val="accent1"/>
                    </a:solidFill>
                  </a:tcPr>
                </a:tc>
                <a:tc>
                  <a:txBody>
                    <a:bodyPr/>
                    <a:lstStyle/>
                    <a:p>
                      <a:pPr indent="0" lvl="0" marL="0" marR="0" rtl="0" algn="l">
                        <a:spcBef>
                          <a:spcPts val="0"/>
                        </a:spcBef>
                        <a:spcAft>
                          <a:spcPts val="0"/>
                        </a:spcAft>
                        <a:buNone/>
                      </a:pPr>
                      <a:r>
                        <a:rPr lang="en-US" sz="2400"/>
                        <a:t>  </a:t>
                      </a:r>
                      <a:endParaRPr sz="2400"/>
                    </a:p>
                  </a:txBody>
                  <a:tcPr marT="45725" marB="45725" marR="91450" marL="91450">
                    <a:solidFill>
                      <a:srgbClr val="FFC000"/>
                    </a:solidFill>
                  </a:tcPr>
                </a:tc>
                <a:tc>
                  <a:txBody>
                    <a:bodyPr/>
                    <a:lstStyle/>
                    <a:p>
                      <a:pPr indent="0" lvl="0" marL="0" marR="0" rtl="0" algn="l">
                        <a:spcBef>
                          <a:spcPts val="0"/>
                        </a:spcBef>
                        <a:spcAft>
                          <a:spcPts val="0"/>
                        </a:spcAft>
                        <a:buNone/>
                      </a:pPr>
                      <a:r>
                        <a:t/>
                      </a:r>
                      <a:endParaRPr sz="2400"/>
                    </a:p>
                  </a:txBody>
                  <a:tcPr marT="45725" marB="45725" marR="91450" marL="91450">
                    <a:solidFill>
                      <a:srgbClr val="FFC000"/>
                    </a:solidFill>
                  </a:tcPr>
                </a:tc>
                <a:tc>
                  <a:txBody>
                    <a:bodyPr/>
                    <a:lstStyle/>
                    <a:p>
                      <a:pPr indent="0" lvl="0" marL="0" marR="0" rtl="0" algn="l">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l">
                        <a:spcBef>
                          <a:spcPts val="0"/>
                        </a:spcBef>
                        <a:spcAft>
                          <a:spcPts val="0"/>
                        </a:spcAft>
                        <a:buNone/>
                      </a:pPr>
                      <a:r>
                        <a:t/>
                      </a:r>
                      <a:endParaRPr sz="2400"/>
                    </a:p>
                  </a:txBody>
                  <a:tcPr marT="45725" marB="45725" marR="91450" marL="91450">
                    <a:solidFill>
                      <a:srgbClr val="92D050"/>
                    </a:solidFill>
                  </a:tcPr>
                </a:tc>
              </a:tr>
              <a:tr h="370850">
                <a:tc>
                  <a:txBody>
                    <a:bodyPr/>
                    <a:lstStyle/>
                    <a:p>
                      <a:pPr indent="0" lvl="0" marL="0" marR="0" rtl="0" algn="ctr">
                        <a:spcBef>
                          <a:spcPts val="0"/>
                        </a:spcBef>
                        <a:spcAft>
                          <a:spcPts val="0"/>
                        </a:spcAft>
                        <a:buNone/>
                      </a:pPr>
                      <a:r>
                        <a:rPr lang="en-US" sz="2800"/>
                        <a:t>S</a:t>
                      </a:r>
                      <a:r>
                        <a:rPr baseline="-25000" lang="en-US" sz="2800"/>
                        <a:t>1</a:t>
                      </a:r>
                      <a:endParaRPr sz="2800"/>
                    </a:p>
                  </a:txBody>
                  <a:tcPr marT="45725" marB="45725" marR="91450" marL="91450">
                    <a:solidFill>
                      <a:schemeClr val="accent1"/>
                    </a:solidFill>
                  </a:tcPr>
                </a:tc>
                <a:tc>
                  <a:txBody>
                    <a:bodyPr/>
                    <a:lstStyle/>
                    <a:p>
                      <a:pPr indent="0" lvl="0" marL="0" marR="0" rtl="0" algn="l">
                        <a:spcBef>
                          <a:spcPts val="0"/>
                        </a:spcBef>
                        <a:spcAft>
                          <a:spcPts val="0"/>
                        </a:spcAft>
                        <a:buNone/>
                      </a:pPr>
                      <a:r>
                        <a:t/>
                      </a:r>
                      <a:endParaRPr sz="2400"/>
                    </a:p>
                  </a:txBody>
                  <a:tcPr marT="45725" marB="45725" marR="91450" marL="91450">
                    <a:solidFill>
                      <a:srgbClr val="FFC000"/>
                    </a:solidFill>
                  </a:tcPr>
                </a:tc>
                <a:tc>
                  <a:txBody>
                    <a:bodyPr/>
                    <a:lstStyle/>
                    <a:p>
                      <a:pPr indent="0" lvl="0" marL="0" marR="0" rtl="0" algn="l">
                        <a:spcBef>
                          <a:spcPts val="0"/>
                        </a:spcBef>
                        <a:spcAft>
                          <a:spcPts val="0"/>
                        </a:spcAft>
                        <a:buNone/>
                      </a:pPr>
                      <a:r>
                        <a:t/>
                      </a:r>
                      <a:endParaRPr sz="2400"/>
                    </a:p>
                  </a:txBody>
                  <a:tcPr marT="45725" marB="45725" marR="91450" marL="91450">
                    <a:solidFill>
                      <a:srgbClr val="FFC000"/>
                    </a:solidFill>
                  </a:tcPr>
                </a:tc>
                <a:tc>
                  <a:txBody>
                    <a:bodyPr/>
                    <a:lstStyle/>
                    <a:p>
                      <a:pPr indent="0" lvl="0" marL="0" marR="0" rtl="0" algn="l">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l">
                        <a:spcBef>
                          <a:spcPts val="0"/>
                        </a:spcBef>
                        <a:spcAft>
                          <a:spcPts val="0"/>
                        </a:spcAft>
                        <a:buNone/>
                      </a:pPr>
                      <a:r>
                        <a:t/>
                      </a:r>
                      <a:endParaRPr sz="2400"/>
                    </a:p>
                  </a:txBody>
                  <a:tcPr marT="45725" marB="45725" marR="91450" marL="91450">
                    <a:solidFill>
                      <a:srgbClr val="92D050"/>
                    </a:solidFill>
                  </a:tcPr>
                </a:tc>
              </a:tr>
              <a:tr h="370850">
                <a:tc>
                  <a:txBody>
                    <a:bodyPr/>
                    <a:lstStyle/>
                    <a:p>
                      <a:pPr indent="0" lvl="0" marL="0" marR="0" rtl="0" algn="ctr">
                        <a:spcBef>
                          <a:spcPts val="0"/>
                        </a:spcBef>
                        <a:spcAft>
                          <a:spcPts val="0"/>
                        </a:spcAft>
                        <a:buNone/>
                      </a:pPr>
                      <a:r>
                        <a:rPr lang="en-US" sz="2800"/>
                        <a:t>S</a:t>
                      </a:r>
                      <a:r>
                        <a:rPr baseline="-25000" lang="en-US" sz="2800"/>
                        <a:t>2</a:t>
                      </a:r>
                      <a:endParaRPr sz="2800"/>
                    </a:p>
                  </a:txBody>
                  <a:tcPr marT="45725" marB="45725" marR="91450" marL="91450">
                    <a:solidFill>
                      <a:schemeClr val="accent1"/>
                    </a:solidFill>
                  </a:tcPr>
                </a:tc>
                <a:tc>
                  <a:txBody>
                    <a:bodyPr/>
                    <a:lstStyle/>
                    <a:p>
                      <a:pPr indent="0" lvl="0" marL="0" marR="0" rtl="0" algn="l">
                        <a:spcBef>
                          <a:spcPts val="0"/>
                        </a:spcBef>
                        <a:spcAft>
                          <a:spcPts val="0"/>
                        </a:spcAft>
                        <a:buNone/>
                      </a:pPr>
                      <a:r>
                        <a:t/>
                      </a:r>
                      <a:endParaRPr sz="2400"/>
                    </a:p>
                  </a:txBody>
                  <a:tcPr marT="45725" marB="45725" marR="91450" marL="91450">
                    <a:solidFill>
                      <a:srgbClr val="FFC000"/>
                    </a:solidFill>
                  </a:tcPr>
                </a:tc>
                <a:tc>
                  <a:txBody>
                    <a:bodyPr/>
                    <a:lstStyle/>
                    <a:p>
                      <a:pPr indent="0" lvl="0" marL="0" marR="0" rtl="0" algn="l">
                        <a:spcBef>
                          <a:spcPts val="0"/>
                        </a:spcBef>
                        <a:spcAft>
                          <a:spcPts val="0"/>
                        </a:spcAft>
                        <a:buNone/>
                      </a:pPr>
                      <a:r>
                        <a:t/>
                      </a:r>
                      <a:endParaRPr sz="2400"/>
                    </a:p>
                  </a:txBody>
                  <a:tcPr marT="45725" marB="45725" marR="91450" marL="91450">
                    <a:solidFill>
                      <a:srgbClr val="FFC000"/>
                    </a:solidFill>
                  </a:tcPr>
                </a:tc>
                <a:tc>
                  <a:txBody>
                    <a:bodyPr/>
                    <a:lstStyle/>
                    <a:p>
                      <a:pPr indent="0" lvl="0" marL="0" marR="0" rtl="0" algn="l">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l">
                        <a:spcBef>
                          <a:spcPts val="0"/>
                        </a:spcBef>
                        <a:spcAft>
                          <a:spcPts val="0"/>
                        </a:spcAft>
                        <a:buNone/>
                      </a:pPr>
                      <a:r>
                        <a:t/>
                      </a:r>
                      <a:endParaRPr sz="2400"/>
                    </a:p>
                  </a:txBody>
                  <a:tcPr marT="45725" marB="45725" marR="91450" marL="91450">
                    <a:solidFill>
                      <a:srgbClr val="92D050"/>
                    </a:solidFill>
                  </a:tcPr>
                </a:tc>
              </a:tr>
              <a:tr h="370850">
                <a:tc>
                  <a:txBody>
                    <a:bodyPr/>
                    <a:lstStyle/>
                    <a:p>
                      <a:pPr indent="0" lvl="0" marL="0" marR="0" rtl="0" algn="ctr">
                        <a:spcBef>
                          <a:spcPts val="0"/>
                        </a:spcBef>
                        <a:spcAft>
                          <a:spcPts val="0"/>
                        </a:spcAft>
                        <a:buNone/>
                      </a:pPr>
                      <a:r>
                        <a:rPr lang="en-US" sz="2800"/>
                        <a:t>S</a:t>
                      </a:r>
                      <a:r>
                        <a:rPr baseline="-25000" lang="en-US" sz="2800"/>
                        <a:t>3</a:t>
                      </a:r>
                      <a:endParaRPr sz="2800"/>
                    </a:p>
                  </a:txBody>
                  <a:tcPr marT="45725" marB="45725" marR="91450" marL="91450">
                    <a:solidFill>
                      <a:schemeClr val="accent1"/>
                    </a:solidFill>
                  </a:tcPr>
                </a:tc>
                <a:tc>
                  <a:txBody>
                    <a:bodyPr/>
                    <a:lstStyle/>
                    <a:p>
                      <a:pPr indent="0" lvl="0" marL="0" marR="0" rtl="0" algn="l">
                        <a:spcBef>
                          <a:spcPts val="0"/>
                        </a:spcBef>
                        <a:spcAft>
                          <a:spcPts val="0"/>
                        </a:spcAft>
                        <a:buNone/>
                      </a:pPr>
                      <a:r>
                        <a:t/>
                      </a:r>
                      <a:endParaRPr sz="2400"/>
                    </a:p>
                  </a:txBody>
                  <a:tcPr marT="45725" marB="45725" marR="91450" marL="91450">
                    <a:solidFill>
                      <a:srgbClr val="FFC000"/>
                    </a:solidFill>
                  </a:tcPr>
                </a:tc>
                <a:tc>
                  <a:txBody>
                    <a:bodyPr/>
                    <a:lstStyle/>
                    <a:p>
                      <a:pPr indent="0" lvl="0" marL="0" marR="0" rtl="0" algn="l">
                        <a:spcBef>
                          <a:spcPts val="0"/>
                        </a:spcBef>
                        <a:spcAft>
                          <a:spcPts val="0"/>
                        </a:spcAft>
                        <a:buNone/>
                      </a:pPr>
                      <a:r>
                        <a:t/>
                      </a:r>
                      <a:endParaRPr sz="2400"/>
                    </a:p>
                  </a:txBody>
                  <a:tcPr marT="45725" marB="45725" marR="91450" marL="91450">
                    <a:solidFill>
                      <a:srgbClr val="FFC000"/>
                    </a:solidFill>
                  </a:tcPr>
                </a:tc>
                <a:tc>
                  <a:txBody>
                    <a:bodyPr/>
                    <a:lstStyle/>
                    <a:p>
                      <a:pPr indent="0" lvl="0" marL="0" marR="0" rtl="0" algn="l">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l">
                        <a:spcBef>
                          <a:spcPts val="0"/>
                        </a:spcBef>
                        <a:spcAft>
                          <a:spcPts val="0"/>
                        </a:spcAft>
                        <a:buNone/>
                      </a:pPr>
                      <a:r>
                        <a:t/>
                      </a:r>
                      <a:endParaRPr sz="2400"/>
                    </a:p>
                  </a:txBody>
                  <a:tcPr marT="45725" marB="45725" marR="91450" marL="91450">
                    <a:solidFill>
                      <a:srgbClr val="92D050"/>
                    </a:solidFill>
                  </a:tcPr>
                </a:tc>
              </a:tr>
            </a:tbl>
          </a:graphicData>
        </a:graphic>
      </p:graphicFrame>
      <p:pic>
        <p:nvPicPr>
          <p:cNvPr id="1913" name="Google Shape;1913;p125"/>
          <p:cNvPicPr preferRelativeResize="0"/>
          <p:nvPr>
            <p:ph idx="1" type="body"/>
          </p:nvPr>
        </p:nvPicPr>
        <p:blipFill rotWithShape="1">
          <a:blip r:embed="rId4">
            <a:alphaModFix/>
          </a:blip>
          <a:srcRect b="0" l="0" r="0" t="0"/>
          <a:stretch/>
        </p:blipFill>
        <p:spPr>
          <a:xfrm>
            <a:off x="6907973" y="1137005"/>
            <a:ext cx="4520309" cy="2817034"/>
          </a:xfrm>
          <a:prstGeom prst="rect">
            <a:avLst/>
          </a:prstGeom>
          <a:noFill/>
          <a:ln>
            <a:noFill/>
          </a:ln>
        </p:spPr>
      </p:pic>
      <p:sp>
        <p:nvSpPr>
          <p:cNvPr id="1914" name="Google Shape;1914;p125"/>
          <p:cNvSpPr txBox="1"/>
          <p:nvPr/>
        </p:nvSpPr>
        <p:spPr>
          <a:xfrm>
            <a:off x="2724539" y="2576300"/>
            <a:ext cx="66247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S</a:t>
            </a:r>
            <a:r>
              <a:rPr baseline="-25000" lang="en-US" sz="2000">
                <a:solidFill>
                  <a:schemeClr val="dk1"/>
                </a:solidFill>
                <a:latin typeface="Arial"/>
                <a:ea typeface="Arial"/>
                <a:cs typeface="Arial"/>
                <a:sym typeface="Arial"/>
              </a:rPr>
              <a:t>0</a:t>
            </a:r>
            <a:endParaRPr sz="2000">
              <a:solidFill>
                <a:schemeClr val="dk1"/>
              </a:solidFill>
              <a:latin typeface="Arial"/>
              <a:ea typeface="Arial"/>
              <a:cs typeface="Arial"/>
              <a:sym typeface="Arial"/>
            </a:endParaRPr>
          </a:p>
        </p:txBody>
      </p:sp>
      <p:sp>
        <p:nvSpPr>
          <p:cNvPr id="1915" name="Google Shape;1915;p125"/>
          <p:cNvSpPr txBox="1"/>
          <p:nvPr/>
        </p:nvSpPr>
        <p:spPr>
          <a:xfrm>
            <a:off x="4612432" y="2545522"/>
            <a:ext cx="66247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0</a:t>
            </a:r>
            <a:endParaRPr sz="2000">
              <a:solidFill>
                <a:schemeClr val="dk1"/>
              </a:solidFill>
              <a:latin typeface="Arial"/>
              <a:ea typeface="Arial"/>
              <a:cs typeface="Arial"/>
              <a:sym typeface="Arial"/>
            </a:endParaRPr>
          </a:p>
        </p:txBody>
      </p:sp>
      <p:sp>
        <p:nvSpPr>
          <p:cNvPr id="1916" name="Google Shape;1916;p125"/>
          <p:cNvSpPr txBox="1"/>
          <p:nvPr/>
        </p:nvSpPr>
        <p:spPr>
          <a:xfrm>
            <a:off x="3404119" y="2576300"/>
            <a:ext cx="66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F0000"/>
                </a:solidFill>
                <a:latin typeface="Arial"/>
                <a:ea typeface="Arial"/>
                <a:cs typeface="Arial"/>
                <a:sym typeface="Arial"/>
              </a:rPr>
              <a:t>S</a:t>
            </a:r>
            <a:r>
              <a:rPr baseline="-25000" lang="en-US" sz="2000">
                <a:solidFill>
                  <a:srgbClr val="FF0000"/>
                </a:solidFill>
                <a:latin typeface="Arial"/>
                <a:ea typeface="Arial"/>
                <a:cs typeface="Arial"/>
                <a:sym typeface="Arial"/>
              </a:rPr>
              <a:t>1</a:t>
            </a:r>
            <a:endParaRPr sz="2000">
              <a:solidFill>
                <a:srgbClr val="FF0000"/>
              </a:solidFill>
              <a:latin typeface="Arial"/>
              <a:ea typeface="Arial"/>
              <a:cs typeface="Arial"/>
              <a:sym typeface="Arial"/>
            </a:endParaRPr>
          </a:p>
        </p:txBody>
      </p:sp>
      <p:sp>
        <p:nvSpPr>
          <p:cNvPr id="1917" name="Google Shape;1917;p125"/>
          <p:cNvSpPr txBox="1"/>
          <p:nvPr/>
        </p:nvSpPr>
        <p:spPr>
          <a:xfrm>
            <a:off x="3411895" y="3075597"/>
            <a:ext cx="66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F0000"/>
                </a:solidFill>
                <a:latin typeface="Arial"/>
                <a:ea typeface="Arial"/>
                <a:cs typeface="Arial"/>
                <a:sym typeface="Arial"/>
              </a:rPr>
              <a:t>S</a:t>
            </a:r>
            <a:r>
              <a:rPr baseline="-25000" lang="en-US" sz="2000">
                <a:solidFill>
                  <a:srgbClr val="FF0000"/>
                </a:solidFill>
                <a:latin typeface="Arial"/>
                <a:ea typeface="Arial"/>
                <a:cs typeface="Arial"/>
                <a:sym typeface="Arial"/>
              </a:rPr>
              <a:t>2</a:t>
            </a:r>
            <a:endParaRPr sz="2000">
              <a:solidFill>
                <a:srgbClr val="FF0000"/>
              </a:solidFill>
              <a:latin typeface="Arial"/>
              <a:ea typeface="Arial"/>
              <a:cs typeface="Arial"/>
              <a:sym typeface="Arial"/>
            </a:endParaRPr>
          </a:p>
        </p:txBody>
      </p:sp>
      <p:sp>
        <p:nvSpPr>
          <p:cNvPr id="1918" name="Google Shape;1918;p125"/>
          <p:cNvSpPr txBox="1"/>
          <p:nvPr/>
        </p:nvSpPr>
        <p:spPr>
          <a:xfrm>
            <a:off x="2593911" y="3048491"/>
            <a:ext cx="66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S</a:t>
            </a:r>
            <a:r>
              <a:rPr baseline="-25000" lang="en-US" sz="2000">
                <a:solidFill>
                  <a:schemeClr val="dk1"/>
                </a:solidFill>
                <a:latin typeface="Arial"/>
                <a:ea typeface="Arial"/>
                <a:cs typeface="Arial"/>
                <a:sym typeface="Arial"/>
              </a:rPr>
              <a:t>0</a:t>
            </a:r>
            <a:endParaRPr sz="2000">
              <a:solidFill>
                <a:schemeClr val="dk1"/>
              </a:solidFill>
              <a:latin typeface="Arial"/>
              <a:ea typeface="Arial"/>
              <a:cs typeface="Arial"/>
              <a:sym typeface="Arial"/>
            </a:endParaRPr>
          </a:p>
        </p:txBody>
      </p:sp>
      <p:sp>
        <p:nvSpPr>
          <p:cNvPr id="1919" name="Google Shape;1919;p125"/>
          <p:cNvSpPr txBox="1"/>
          <p:nvPr/>
        </p:nvSpPr>
        <p:spPr>
          <a:xfrm>
            <a:off x="5406808" y="2545522"/>
            <a:ext cx="66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F0000"/>
                </a:solidFill>
                <a:latin typeface="Arial"/>
                <a:ea typeface="Arial"/>
                <a:cs typeface="Arial"/>
                <a:sym typeface="Arial"/>
              </a:rPr>
              <a:t>0</a:t>
            </a:r>
            <a:endParaRPr sz="2000">
              <a:solidFill>
                <a:srgbClr val="FF0000"/>
              </a:solidFill>
              <a:latin typeface="Arial"/>
              <a:ea typeface="Arial"/>
              <a:cs typeface="Arial"/>
              <a:sym typeface="Arial"/>
            </a:endParaRPr>
          </a:p>
        </p:txBody>
      </p:sp>
      <p:sp>
        <p:nvSpPr>
          <p:cNvPr id="1920" name="Google Shape;1920;p125"/>
          <p:cNvSpPr txBox="1"/>
          <p:nvPr/>
        </p:nvSpPr>
        <p:spPr>
          <a:xfrm>
            <a:off x="4462407" y="3048491"/>
            <a:ext cx="66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0</a:t>
            </a:r>
            <a:endParaRPr sz="2000">
              <a:solidFill>
                <a:schemeClr val="dk1"/>
              </a:solidFill>
              <a:latin typeface="Arial"/>
              <a:ea typeface="Arial"/>
              <a:cs typeface="Arial"/>
              <a:sym typeface="Arial"/>
            </a:endParaRPr>
          </a:p>
        </p:txBody>
      </p:sp>
      <p:sp>
        <p:nvSpPr>
          <p:cNvPr id="1921" name="Google Shape;1921;p125"/>
          <p:cNvSpPr txBox="1"/>
          <p:nvPr/>
        </p:nvSpPr>
        <p:spPr>
          <a:xfrm>
            <a:off x="5406808" y="3048491"/>
            <a:ext cx="66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F0000"/>
                </a:solidFill>
                <a:latin typeface="Arial"/>
                <a:ea typeface="Arial"/>
                <a:cs typeface="Arial"/>
                <a:sym typeface="Arial"/>
              </a:rPr>
              <a:t>0</a:t>
            </a:r>
            <a:endParaRPr sz="2000">
              <a:solidFill>
                <a:srgbClr val="FF0000"/>
              </a:solidFill>
              <a:latin typeface="Arial"/>
              <a:ea typeface="Arial"/>
              <a:cs typeface="Arial"/>
              <a:sym typeface="Arial"/>
            </a:endParaRPr>
          </a:p>
        </p:txBody>
      </p:sp>
      <p:sp>
        <p:nvSpPr>
          <p:cNvPr id="1922" name="Google Shape;1922;p125"/>
          <p:cNvSpPr txBox="1"/>
          <p:nvPr/>
        </p:nvSpPr>
        <p:spPr>
          <a:xfrm>
            <a:off x="2593911" y="3566619"/>
            <a:ext cx="66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S</a:t>
            </a:r>
            <a:r>
              <a:rPr baseline="-25000" lang="en-US" sz="2000">
                <a:solidFill>
                  <a:schemeClr val="dk1"/>
                </a:solidFill>
                <a:latin typeface="Arial"/>
                <a:ea typeface="Arial"/>
                <a:cs typeface="Arial"/>
                <a:sym typeface="Arial"/>
              </a:rPr>
              <a:t>3</a:t>
            </a:r>
            <a:endParaRPr sz="2000">
              <a:solidFill>
                <a:schemeClr val="dk1"/>
              </a:solidFill>
              <a:latin typeface="Arial"/>
              <a:ea typeface="Arial"/>
              <a:cs typeface="Arial"/>
              <a:sym typeface="Arial"/>
            </a:endParaRPr>
          </a:p>
        </p:txBody>
      </p:sp>
      <p:sp>
        <p:nvSpPr>
          <p:cNvPr id="1923" name="Google Shape;1923;p125"/>
          <p:cNvSpPr txBox="1"/>
          <p:nvPr/>
        </p:nvSpPr>
        <p:spPr>
          <a:xfrm>
            <a:off x="3404119" y="3566619"/>
            <a:ext cx="66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F0000"/>
                </a:solidFill>
                <a:latin typeface="Arial"/>
                <a:ea typeface="Arial"/>
                <a:cs typeface="Arial"/>
                <a:sym typeface="Arial"/>
              </a:rPr>
              <a:t>S</a:t>
            </a:r>
            <a:r>
              <a:rPr baseline="-25000" lang="en-US" sz="2000">
                <a:solidFill>
                  <a:srgbClr val="FF0000"/>
                </a:solidFill>
                <a:latin typeface="Arial"/>
                <a:ea typeface="Arial"/>
                <a:cs typeface="Arial"/>
                <a:sym typeface="Arial"/>
              </a:rPr>
              <a:t>2</a:t>
            </a:r>
            <a:endParaRPr sz="2000">
              <a:solidFill>
                <a:srgbClr val="FF0000"/>
              </a:solidFill>
              <a:latin typeface="Arial"/>
              <a:ea typeface="Arial"/>
              <a:cs typeface="Arial"/>
              <a:sym typeface="Arial"/>
            </a:endParaRPr>
          </a:p>
        </p:txBody>
      </p:sp>
      <p:sp>
        <p:nvSpPr>
          <p:cNvPr id="1924" name="Google Shape;1924;p125"/>
          <p:cNvSpPr txBox="1"/>
          <p:nvPr/>
        </p:nvSpPr>
        <p:spPr>
          <a:xfrm>
            <a:off x="4468119" y="3566619"/>
            <a:ext cx="66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0</a:t>
            </a:r>
            <a:endParaRPr sz="2000">
              <a:solidFill>
                <a:schemeClr val="dk1"/>
              </a:solidFill>
              <a:latin typeface="Arial"/>
              <a:ea typeface="Arial"/>
              <a:cs typeface="Arial"/>
              <a:sym typeface="Arial"/>
            </a:endParaRPr>
          </a:p>
        </p:txBody>
      </p:sp>
      <p:sp>
        <p:nvSpPr>
          <p:cNvPr id="1925" name="Google Shape;1925;p125"/>
          <p:cNvSpPr txBox="1"/>
          <p:nvPr/>
        </p:nvSpPr>
        <p:spPr>
          <a:xfrm>
            <a:off x="5406808" y="3566619"/>
            <a:ext cx="66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F0000"/>
                </a:solidFill>
                <a:latin typeface="Arial"/>
                <a:ea typeface="Arial"/>
                <a:cs typeface="Arial"/>
                <a:sym typeface="Arial"/>
              </a:rPr>
              <a:t>0</a:t>
            </a:r>
            <a:endParaRPr sz="2000">
              <a:solidFill>
                <a:srgbClr val="FF0000"/>
              </a:solidFill>
              <a:latin typeface="Arial"/>
              <a:ea typeface="Arial"/>
              <a:cs typeface="Arial"/>
              <a:sym typeface="Arial"/>
            </a:endParaRPr>
          </a:p>
        </p:txBody>
      </p:sp>
      <p:sp>
        <p:nvSpPr>
          <p:cNvPr id="1926" name="Google Shape;1926;p125"/>
          <p:cNvSpPr txBox="1"/>
          <p:nvPr/>
        </p:nvSpPr>
        <p:spPr>
          <a:xfrm>
            <a:off x="2715947" y="4061779"/>
            <a:ext cx="66247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S</a:t>
            </a:r>
            <a:r>
              <a:rPr baseline="-25000" lang="en-US" sz="2000">
                <a:solidFill>
                  <a:schemeClr val="dk1"/>
                </a:solidFill>
                <a:latin typeface="Arial"/>
                <a:ea typeface="Arial"/>
                <a:cs typeface="Arial"/>
                <a:sym typeface="Arial"/>
              </a:rPr>
              <a:t>0</a:t>
            </a:r>
            <a:endParaRPr sz="2000">
              <a:solidFill>
                <a:schemeClr val="dk1"/>
              </a:solidFill>
              <a:latin typeface="Arial"/>
              <a:ea typeface="Arial"/>
              <a:cs typeface="Arial"/>
              <a:sym typeface="Arial"/>
            </a:endParaRPr>
          </a:p>
        </p:txBody>
      </p:sp>
      <p:sp>
        <p:nvSpPr>
          <p:cNvPr id="1927" name="Google Shape;1927;p125"/>
          <p:cNvSpPr txBox="1"/>
          <p:nvPr/>
        </p:nvSpPr>
        <p:spPr>
          <a:xfrm>
            <a:off x="4612432" y="4099957"/>
            <a:ext cx="66247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0</a:t>
            </a:r>
            <a:endParaRPr sz="2000">
              <a:solidFill>
                <a:schemeClr val="dk1"/>
              </a:solidFill>
              <a:latin typeface="Arial"/>
              <a:ea typeface="Arial"/>
              <a:cs typeface="Arial"/>
              <a:sym typeface="Arial"/>
            </a:endParaRPr>
          </a:p>
        </p:txBody>
      </p:sp>
      <p:sp>
        <p:nvSpPr>
          <p:cNvPr id="1928" name="Google Shape;1928;p125"/>
          <p:cNvSpPr txBox="1"/>
          <p:nvPr/>
        </p:nvSpPr>
        <p:spPr>
          <a:xfrm>
            <a:off x="3411895" y="4072296"/>
            <a:ext cx="66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F0000"/>
                </a:solidFill>
                <a:latin typeface="Arial"/>
                <a:ea typeface="Arial"/>
                <a:cs typeface="Arial"/>
                <a:sym typeface="Arial"/>
              </a:rPr>
              <a:t>S</a:t>
            </a:r>
            <a:r>
              <a:rPr baseline="-25000" lang="en-US" sz="2000">
                <a:solidFill>
                  <a:srgbClr val="FF0000"/>
                </a:solidFill>
                <a:latin typeface="Arial"/>
                <a:ea typeface="Arial"/>
                <a:cs typeface="Arial"/>
                <a:sym typeface="Arial"/>
              </a:rPr>
              <a:t>1</a:t>
            </a:r>
            <a:endParaRPr sz="2000">
              <a:solidFill>
                <a:srgbClr val="FF0000"/>
              </a:solidFill>
              <a:latin typeface="Arial"/>
              <a:ea typeface="Arial"/>
              <a:cs typeface="Arial"/>
              <a:sym typeface="Arial"/>
            </a:endParaRPr>
          </a:p>
        </p:txBody>
      </p:sp>
      <p:sp>
        <p:nvSpPr>
          <p:cNvPr id="1929" name="Google Shape;1929;p125"/>
          <p:cNvSpPr txBox="1"/>
          <p:nvPr/>
        </p:nvSpPr>
        <p:spPr>
          <a:xfrm>
            <a:off x="5578600" y="4099957"/>
            <a:ext cx="66247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FF0000"/>
                </a:solidFill>
                <a:latin typeface="Arial"/>
                <a:ea typeface="Arial"/>
                <a:cs typeface="Arial"/>
                <a:sym typeface="Arial"/>
              </a:rPr>
              <a:t>1</a:t>
            </a:r>
            <a:endParaRPr sz="2000">
              <a:solidFill>
                <a:srgbClr val="FF0000"/>
              </a:solidFill>
              <a:latin typeface="Arial"/>
              <a:ea typeface="Arial"/>
              <a:cs typeface="Arial"/>
              <a:sym typeface="Arial"/>
            </a:endParaRPr>
          </a:p>
        </p:txBody>
      </p:sp>
      <p:sp>
        <p:nvSpPr>
          <p:cNvPr id="1930" name="Google Shape;1930;p125"/>
          <p:cNvSpPr txBox="1"/>
          <p:nvPr/>
        </p:nvSpPr>
        <p:spPr>
          <a:xfrm>
            <a:off x="7132830" y="961555"/>
            <a:ext cx="727787" cy="369332"/>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 / Z</a:t>
            </a:r>
            <a:endParaRPr sz="1800">
              <a:solidFill>
                <a:schemeClr val="dk1"/>
              </a:solidFill>
              <a:latin typeface="Arial"/>
              <a:ea typeface="Arial"/>
              <a:cs typeface="Arial"/>
              <a:sym typeface="Arial"/>
            </a:endParaRPr>
          </a:p>
        </p:txBody>
      </p:sp>
      <p:pic>
        <p:nvPicPr>
          <p:cNvPr id="1931" name="Google Shape;1931;p125"/>
          <p:cNvPicPr preferRelativeResize="0"/>
          <p:nvPr/>
        </p:nvPicPr>
        <p:blipFill rotWithShape="1">
          <a:blip r:embed="rId5">
            <a:alphaModFix/>
          </a:blip>
          <a:srcRect b="0" l="0" r="0" t="0"/>
          <a:stretch/>
        </p:blipFill>
        <p:spPr>
          <a:xfrm>
            <a:off x="6541021" y="4239730"/>
            <a:ext cx="4548693" cy="2694326"/>
          </a:xfrm>
          <a:prstGeom prst="rect">
            <a:avLst/>
          </a:prstGeom>
          <a:noFill/>
          <a:ln>
            <a:noFill/>
          </a:ln>
        </p:spPr>
      </p:pic>
      <p:sp>
        <p:nvSpPr>
          <p:cNvPr id="1932" name="Google Shape;1932;p125"/>
          <p:cNvSpPr/>
          <p:nvPr/>
        </p:nvSpPr>
        <p:spPr>
          <a:xfrm>
            <a:off x="6541021" y="4556939"/>
            <a:ext cx="2175164" cy="401164"/>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126"/>
          <p:cNvSpPr txBox="1"/>
          <p:nvPr>
            <p:ph type="title"/>
          </p:nvPr>
        </p:nvSpPr>
        <p:spPr>
          <a:xfrm>
            <a:off x="1035637" y="58806"/>
            <a:ext cx="10058400" cy="83385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US" sz="3200"/>
              <a:t>State assignment: Sequence detector 1101</a:t>
            </a:r>
            <a:endParaRPr/>
          </a:p>
        </p:txBody>
      </p:sp>
      <p:sp>
        <p:nvSpPr>
          <p:cNvPr id="1940" name="Google Shape;1940;p126"/>
          <p:cNvSpPr txBox="1"/>
          <p:nvPr>
            <p:ph idx="1" type="body"/>
          </p:nvPr>
        </p:nvSpPr>
        <p:spPr>
          <a:xfrm>
            <a:off x="454377" y="1006434"/>
            <a:ext cx="4976260" cy="60530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None/>
            </a:pPr>
            <a:r>
              <a:rPr lang="en-US" sz="3200"/>
              <a:t>State assignments</a:t>
            </a:r>
            <a:endParaRPr/>
          </a:p>
        </p:txBody>
      </p:sp>
      <p:sp>
        <p:nvSpPr>
          <p:cNvPr id="1941" name="Google Shape;1941;p126"/>
          <p:cNvSpPr txBox="1"/>
          <p:nvPr>
            <p:ph idx="2" type="body"/>
          </p:nvPr>
        </p:nvSpPr>
        <p:spPr>
          <a:xfrm>
            <a:off x="515766" y="1454528"/>
            <a:ext cx="2609666" cy="2529517"/>
          </a:xfrm>
          <a:prstGeom prst="rect">
            <a:avLst/>
          </a:prstGeom>
          <a:solidFill>
            <a:srgbClr val="FFFFFF"/>
          </a:solidFill>
          <a:ln>
            <a:noFill/>
          </a:ln>
        </p:spPr>
        <p:txBody>
          <a:bodyPr anchorCtr="0" anchor="ctr" bIns="66650" lIns="91425" spcFirstLastPara="1" rIns="91425" wrap="square" tIns="0">
            <a:spAutoFit/>
          </a:bodyPr>
          <a:lstStyle/>
          <a:p>
            <a:pPr indent="0" lvl="0" marL="0" marR="0" rtl="0" algn="l">
              <a:lnSpc>
                <a:spcPct val="100000"/>
              </a:lnSpc>
              <a:spcBef>
                <a:spcPts val="0"/>
              </a:spcBef>
              <a:spcAft>
                <a:spcPts val="0"/>
              </a:spcAft>
              <a:buClr>
                <a:srgbClr val="333333"/>
              </a:buClr>
              <a:buSzPts val="4000"/>
              <a:buFont typeface="Arial"/>
              <a:buNone/>
            </a:pPr>
            <a:r>
              <a:rPr b="0" i="0" lang="en-US" sz="4000" u="none" cap="none" strike="noStrike">
                <a:solidFill>
                  <a:srgbClr val="333333"/>
                </a:solidFill>
                <a:latin typeface="Arial"/>
                <a:ea typeface="Arial"/>
                <a:cs typeface="Arial"/>
                <a:sym typeface="Arial"/>
              </a:rPr>
              <a:t>S</a:t>
            </a:r>
            <a:r>
              <a:rPr b="0" i="0" lang="en-US" sz="2400" u="none" cap="none" strike="noStrike">
                <a:solidFill>
                  <a:srgbClr val="333333"/>
                </a:solidFill>
                <a:latin typeface="Arial"/>
                <a:ea typeface="Arial"/>
                <a:cs typeface="Arial"/>
                <a:sym typeface="Arial"/>
              </a:rPr>
              <a:t>0</a:t>
            </a:r>
            <a:r>
              <a:rPr b="0" i="0" lang="en-US" sz="4000" u="none" cap="none" strike="noStrike">
                <a:solidFill>
                  <a:srgbClr val="333333"/>
                </a:solidFill>
                <a:latin typeface="Source Sans Pro"/>
                <a:ea typeface="Source Sans Pro"/>
                <a:cs typeface="Source Sans Pro"/>
                <a:sym typeface="Source Sans Pro"/>
              </a:rPr>
              <a:t> = 00</a:t>
            </a:r>
            <a:endParaRPr/>
          </a:p>
          <a:p>
            <a:pPr indent="0" lvl="0" marL="0" marR="0" rtl="0" algn="l">
              <a:lnSpc>
                <a:spcPct val="100000"/>
              </a:lnSpc>
              <a:spcBef>
                <a:spcPts val="0"/>
              </a:spcBef>
              <a:spcAft>
                <a:spcPts val="0"/>
              </a:spcAft>
              <a:buClr>
                <a:srgbClr val="333333"/>
              </a:buClr>
              <a:buSzPts val="4000"/>
              <a:buFont typeface="Arial"/>
              <a:buNone/>
            </a:pPr>
            <a:r>
              <a:rPr b="0" i="0" lang="en-US" sz="4000" u="none" cap="none" strike="noStrike">
                <a:solidFill>
                  <a:srgbClr val="333333"/>
                </a:solidFill>
                <a:latin typeface="Arial"/>
                <a:ea typeface="Arial"/>
                <a:cs typeface="Arial"/>
                <a:sym typeface="Arial"/>
              </a:rPr>
              <a:t>S</a:t>
            </a:r>
            <a:r>
              <a:rPr b="0" i="0" lang="en-US" sz="2400" u="none" cap="none" strike="noStrike">
                <a:solidFill>
                  <a:srgbClr val="333333"/>
                </a:solidFill>
                <a:latin typeface="Arial"/>
                <a:ea typeface="Arial"/>
                <a:cs typeface="Arial"/>
                <a:sym typeface="Arial"/>
              </a:rPr>
              <a:t>1</a:t>
            </a:r>
            <a:r>
              <a:rPr b="0" i="0" lang="en-US" sz="4000" u="none" cap="none" strike="noStrike">
                <a:solidFill>
                  <a:srgbClr val="333333"/>
                </a:solidFill>
                <a:latin typeface="Source Sans Pro"/>
                <a:ea typeface="Source Sans Pro"/>
                <a:cs typeface="Source Sans Pro"/>
                <a:sym typeface="Source Sans Pro"/>
              </a:rPr>
              <a:t> = 01</a:t>
            </a:r>
            <a:endParaRPr b="0" i="0" sz="4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4000"/>
              <a:buFont typeface="Arial"/>
              <a:buNone/>
            </a:pPr>
            <a:r>
              <a:rPr b="0" i="0" lang="en-US" sz="4000" u="none" cap="none" strike="noStrike">
                <a:solidFill>
                  <a:srgbClr val="333333"/>
                </a:solidFill>
                <a:latin typeface="Arial"/>
                <a:ea typeface="Arial"/>
                <a:cs typeface="Arial"/>
                <a:sym typeface="Arial"/>
              </a:rPr>
              <a:t>S</a:t>
            </a:r>
            <a:r>
              <a:rPr b="0" i="0" lang="en-US" sz="2400" u="none" cap="none" strike="noStrike">
                <a:solidFill>
                  <a:srgbClr val="333333"/>
                </a:solidFill>
                <a:latin typeface="Arial"/>
                <a:ea typeface="Arial"/>
                <a:cs typeface="Arial"/>
                <a:sym typeface="Arial"/>
              </a:rPr>
              <a:t>2 </a:t>
            </a:r>
            <a:r>
              <a:rPr b="0" i="0" lang="en-US" sz="4000" u="none" cap="none" strike="noStrike">
                <a:solidFill>
                  <a:srgbClr val="333333"/>
                </a:solidFill>
                <a:latin typeface="Source Sans Pro"/>
                <a:ea typeface="Source Sans Pro"/>
                <a:cs typeface="Source Sans Pro"/>
                <a:sym typeface="Source Sans Pro"/>
              </a:rPr>
              <a:t>= 11</a:t>
            </a:r>
            <a:endParaRPr b="0" i="0" sz="4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4000"/>
              <a:buFont typeface="Arial"/>
              <a:buNone/>
            </a:pPr>
            <a:r>
              <a:rPr b="0" i="0" lang="en-US" sz="4000" u="none" cap="none" strike="noStrike">
                <a:solidFill>
                  <a:srgbClr val="333333"/>
                </a:solidFill>
                <a:latin typeface="Arial"/>
                <a:ea typeface="Arial"/>
                <a:cs typeface="Arial"/>
                <a:sym typeface="Arial"/>
              </a:rPr>
              <a:t>S</a:t>
            </a:r>
            <a:r>
              <a:rPr b="0" i="0" lang="en-US" sz="2400" u="none" cap="none" strike="noStrike">
                <a:solidFill>
                  <a:srgbClr val="333333"/>
                </a:solidFill>
                <a:latin typeface="Arial"/>
                <a:ea typeface="Arial"/>
                <a:cs typeface="Arial"/>
                <a:sym typeface="Arial"/>
              </a:rPr>
              <a:t>3 </a:t>
            </a:r>
            <a:r>
              <a:rPr b="0" i="0" lang="en-US" sz="4000" u="none" cap="none" strike="noStrike">
                <a:solidFill>
                  <a:srgbClr val="333333"/>
                </a:solidFill>
                <a:latin typeface="Source Sans Pro"/>
                <a:ea typeface="Source Sans Pro"/>
                <a:cs typeface="Source Sans Pro"/>
                <a:sym typeface="Source Sans Pro"/>
              </a:rPr>
              <a:t>= 10</a:t>
            </a:r>
            <a:endParaRPr b="0" i="0" sz="5400" u="none" cap="none" strike="noStrike">
              <a:solidFill>
                <a:schemeClr val="dk1"/>
              </a:solidFill>
              <a:latin typeface="Arial"/>
              <a:ea typeface="Arial"/>
              <a:cs typeface="Arial"/>
              <a:sym typeface="Arial"/>
            </a:endParaRPr>
          </a:p>
        </p:txBody>
      </p:sp>
      <p:sp>
        <p:nvSpPr>
          <p:cNvPr id="1942" name="Google Shape;1942;p126"/>
          <p:cNvSpPr txBox="1"/>
          <p:nvPr>
            <p:ph idx="3" type="body"/>
          </p:nvPr>
        </p:nvSpPr>
        <p:spPr>
          <a:xfrm>
            <a:off x="5295868" y="1073009"/>
            <a:ext cx="5836705" cy="60530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sz="2800"/>
              <a:t>State Table with state Assignment</a:t>
            </a:r>
            <a:endParaRPr/>
          </a:p>
        </p:txBody>
      </p:sp>
      <p:sp>
        <p:nvSpPr>
          <p:cNvPr id="1943" name="Google Shape;1943;p1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944" name="Google Shape;1944;p1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45" name="Google Shape;1945;p126"/>
          <p:cNvPicPr preferRelativeResize="0"/>
          <p:nvPr/>
        </p:nvPicPr>
        <p:blipFill rotWithShape="1">
          <a:blip r:embed="rId3">
            <a:alphaModFix/>
          </a:blip>
          <a:srcRect b="0" l="0" r="0" t="0"/>
          <a:stretch/>
        </p:blipFill>
        <p:spPr>
          <a:xfrm>
            <a:off x="150313" y="-1"/>
            <a:ext cx="687887" cy="716281"/>
          </a:xfrm>
          <a:prstGeom prst="rect">
            <a:avLst/>
          </a:prstGeom>
          <a:noFill/>
          <a:ln>
            <a:noFill/>
          </a:ln>
        </p:spPr>
      </p:pic>
      <p:graphicFrame>
        <p:nvGraphicFramePr>
          <p:cNvPr id="1946" name="Google Shape;1946;p126"/>
          <p:cNvGraphicFramePr/>
          <p:nvPr/>
        </p:nvGraphicFramePr>
        <p:xfrm>
          <a:off x="6925183" y="2207804"/>
          <a:ext cx="3000000" cy="3000000"/>
        </p:xfrm>
        <a:graphic>
          <a:graphicData uri="http://schemas.openxmlformats.org/drawingml/2006/table">
            <a:tbl>
              <a:tblPr bandRow="1" firstRow="1">
                <a:noFill/>
                <a:tableStyleId>{31745F2F-B989-41C6-952C-ED52B88E52F6}</a:tableStyleId>
              </a:tblPr>
              <a:tblGrid>
                <a:gridCol w="887675"/>
                <a:gridCol w="802100"/>
                <a:gridCol w="786075"/>
                <a:gridCol w="802100"/>
                <a:gridCol w="850225"/>
              </a:tblGrid>
              <a:tr h="466175">
                <a:tc rowSpan="2">
                  <a:txBody>
                    <a:bodyPr/>
                    <a:lstStyle/>
                    <a:p>
                      <a:pPr indent="0" lvl="0" marL="0" marR="0" rtl="0" algn="ctr">
                        <a:spcBef>
                          <a:spcPts val="0"/>
                        </a:spcBef>
                        <a:spcAft>
                          <a:spcPts val="0"/>
                        </a:spcAft>
                        <a:buNone/>
                      </a:pPr>
                      <a:r>
                        <a:rPr lang="en-US" sz="2400"/>
                        <a:t>Present</a:t>
                      </a:r>
                      <a:endParaRPr/>
                    </a:p>
                    <a:p>
                      <a:pPr indent="0" lvl="0" marL="0" marR="0" rtl="0" algn="ctr">
                        <a:spcBef>
                          <a:spcPts val="0"/>
                        </a:spcBef>
                        <a:spcAft>
                          <a:spcPts val="0"/>
                        </a:spcAft>
                        <a:buNone/>
                      </a:pPr>
                      <a:r>
                        <a:rPr lang="en-US" sz="2400"/>
                        <a:t>state</a:t>
                      </a:r>
                      <a:endParaRPr sz="2400"/>
                    </a:p>
                  </a:txBody>
                  <a:tcPr marT="45725" marB="45725" marR="91450" marL="91450">
                    <a:solidFill>
                      <a:schemeClr val="accent1"/>
                    </a:solidFill>
                  </a:tcPr>
                </a:tc>
                <a:tc gridSpan="2">
                  <a:txBody>
                    <a:bodyPr/>
                    <a:lstStyle/>
                    <a:p>
                      <a:pPr indent="0" lvl="0" marL="0" marR="0" rtl="0" algn="ctr">
                        <a:spcBef>
                          <a:spcPts val="0"/>
                        </a:spcBef>
                        <a:spcAft>
                          <a:spcPts val="0"/>
                        </a:spcAft>
                        <a:buNone/>
                      </a:pPr>
                      <a:r>
                        <a:rPr lang="en-US" sz="2400"/>
                        <a:t>Next State</a:t>
                      </a:r>
                      <a:endParaRPr sz="2400"/>
                    </a:p>
                  </a:txBody>
                  <a:tcPr marT="45725" marB="45725" marR="91450" marL="91450">
                    <a:solidFill>
                      <a:schemeClr val="accent1"/>
                    </a:solidFill>
                  </a:tcPr>
                </a:tc>
                <a:tc hMerge="1"/>
                <a:tc gridSpan="2">
                  <a:txBody>
                    <a:bodyPr/>
                    <a:lstStyle/>
                    <a:p>
                      <a:pPr indent="0" lvl="0" marL="0" marR="0" rtl="0" algn="ctr">
                        <a:spcBef>
                          <a:spcPts val="0"/>
                        </a:spcBef>
                        <a:spcAft>
                          <a:spcPts val="0"/>
                        </a:spcAft>
                        <a:buNone/>
                      </a:pPr>
                      <a:r>
                        <a:rPr lang="en-US" sz="2400"/>
                        <a:t>Output</a:t>
                      </a:r>
                      <a:endParaRPr sz="2400"/>
                    </a:p>
                  </a:txBody>
                  <a:tcPr marT="45725" marB="45725" marR="91450" marL="91450">
                    <a:solidFill>
                      <a:schemeClr val="accent1"/>
                    </a:solidFill>
                  </a:tcPr>
                </a:tc>
                <a:tc hMerge="1"/>
              </a:tr>
              <a:tr h="437600">
                <a:tc vMerge="1"/>
                <a:tc>
                  <a:txBody>
                    <a:bodyPr/>
                    <a:lstStyle/>
                    <a:p>
                      <a:pPr indent="0" lvl="0" marL="0" marR="0" rtl="0" algn="ctr">
                        <a:spcBef>
                          <a:spcPts val="0"/>
                        </a:spcBef>
                        <a:spcAft>
                          <a:spcPts val="0"/>
                        </a:spcAft>
                        <a:buNone/>
                      </a:pPr>
                      <a:r>
                        <a:rPr lang="en-US" sz="2400"/>
                        <a:t>X = 0</a:t>
                      </a:r>
                      <a:endParaRPr sz="2400"/>
                    </a:p>
                  </a:txBody>
                  <a:tcPr marT="45725" marB="45725" marR="91450" marL="91450">
                    <a:solidFill>
                      <a:srgbClr val="FFC000"/>
                    </a:solidFill>
                  </a:tcPr>
                </a:tc>
                <a:tc>
                  <a:txBody>
                    <a:bodyPr/>
                    <a:lstStyle/>
                    <a:p>
                      <a:pPr indent="0" lvl="0" marL="0" marR="0" rtl="0" algn="ctr">
                        <a:spcBef>
                          <a:spcPts val="0"/>
                        </a:spcBef>
                        <a:spcAft>
                          <a:spcPts val="0"/>
                        </a:spcAft>
                        <a:buNone/>
                      </a:pPr>
                      <a:r>
                        <a:rPr lang="en-US" sz="2400"/>
                        <a:t>X = 1</a:t>
                      </a:r>
                      <a:endParaRPr sz="2400"/>
                    </a:p>
                  </a:txBody>
                  <a:tcPr marT="45725" marB="45725" marR="91450" marL="91450">
                    <a:solidFill>
                      <a:srgbClr val="FFC000"/>
                    </a:solidFill>
                  </a:tcPr>
                </a:tc>
                <a:tc>
                  <a:txBody>
                    <a:bodyPr/>
                    <a:lstStyle/>
                    <a:p>
                      <a:pPr indent="0" lvl="0" marL="0" marR="0" rtl="0" algn="ctr">
                        <a:spcBef>
                          <a:spcPts val="0"/>
                        </a:spcBef>
                        <a:spcAft>
                          <a:spcPts val="0"/>
                        </a:spcAft>
                        <a:buNone/>
                      </a:pPr>
                      <a:r>
                        <a:rPr lang="en-US" sz="2400"/>
                        <a:t>X = 0</a:t>
                      </a:r>
                      <a:endParaRPr sz="2400"/>
                    </a:p>
                  </a:txBody>
                  <a:tcPr marT="45725" marB="45725" marR="91450" marL="91450">
                    <a:solidFill>
                      <a:srgbClr val="92D050"/>
                    </a:solidFill>
                  </a:tcPr>
                </a:tc>
                <a:tc>
                  <a:txBody>
                    <a:bodyPr/>
                    <a:lstStyle/>
                    <a:p>
                      <a:pPr indent="0" lvl="0" marL="0" marR="0" rtl="0" algn="ctr">
                        <a:spcBef>
                          <a:spcPts val="0"/>
                        </a:spcBef>
                        <a:spcAft>
                          <a:spcPts val="0"/>
                        </a:spcAft>
                        <a:buNone/>
                      </a:pPr>
                      <a:r>
                        <a:rPr lang="en-US" sz="2400"/>
                        <a:t>X = 1</a:t>
                      </a:r>
                      <a:endParaRPr sz="2400"/>
                    </a:p>
                  </a:txBody>
                  <a:tcPr marT="45725" marB="45725" marR="91450" marL="91450">
                    <a:solidFill>
                      <a:srgbClr val="92D050"/>
                    </a:solidFill>
                  </a:tcPr>
                </a:tc>
              </a:tr>
              <a:tr h="495950">
                <a:tc>
                  <a:txBody>
                    <a:bodyPr/>
                    <a:lstStyle/>
                    <a:p>
                      <a:pPr indent="0" lvl="0" marL="0" marR="0" rtl="0" algn="ctr">
                        <a:spcBef>
                          <a:spcPts val="0"/>
                        </a:spcBef>
                        <a:spcAft>
                          <a:spcPts val="0"/>
                        </a:spcAft>
                        <a:buNone/>
                      </a:pPr>
                      <a:r>
                        <a:rPr lang="en-US" sz="2800"/>
                        <a:t>00</a:t>
                      </a:r>
                      <a:endParaRPr sz="2800"/>
                    </a:p>
                  </a:txBody>
                  <a:tcPr marT="45725" marB="45725" marR="91450" marL="91450">
                    <a:solidFill>
                      <a:schemeClr val="accent1"/>
                    </a:solidFill>
                  </a:tcPr>
                </a:tc>
                <a:tc>
                  <a:txBody>
                    <a:bodyPr/>
                    <a:lstStyle/>
                    <a:p>
                      <a:pPr indent="0" lvl="0" marL="0" marR="0" rtl="0" algn="l">
                        <a:spcBef>
                          <a:spcPts val="0"/>
                        </a:spcBef>
                        <a:spcAft>
                          <a:spcPts val="0"/>
                        </a:spcAft>
                        <a:buNone/>
                      </a:pPr>
                      <a:r>
                        <a:t/>
                      </a:r>
                      <a:endParaRPr sz="2400"/>
                    </a:p>
                  </a:txBody>
                  <a:tcPr marT="45725" marB="45725" marR="91450" marL="91450">
                    <a:solidFill>
                      <a:srgbClr val="FFC000"/>
                    </a:solidFill>
                  </a:tcPr>
                </a:tc>
                <a:tc>
                  <a:txBody>
                    <a:bodyPr/>
                    <a:lstStyle/>
                    <a:p>
                      <a:pPr indent="0" lvl="0" marL="0" marR="0" rtl="0" algn="l">
                        <a:spcBef>
                          <a:spcPts val="0"/>
                        </a:spcBef>
                        <a:spcAft>
                          <a:spcPts val="0"/>
                        </a:spcAft>
                        <a:buNone/>
                      </a:pPr>
                      <a:r>
                        <a:t/>
                      </a:r>
                      <a:endParaRPr sz="2400"/>
                    </a:p>
                  </a:txBody>
                  <a:tcPr marT="45725" marB="45725" marR="91450" marL="91450">
                    <a:solidFill>
                      <a:srgbClr val="FFC000"/>
                    </a:solidFill>
                  </a:tcPr>
                </a:tc>
                <a:tc>
                  <a:txBody>
                    <a:bodyPr/>
                    <a:lstStyle/>
                    <a:p>
                      <a:pPr indent="0" lvl="0" marL="0" marR="0" rtl="0" algn="l">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l">
                        <a:spcBef>
                          <a:spcPts val="0"/>
                        </a:spcBef>
                        <a:spcAft>
                          <a:spcPts val="0"/>
                        </a:spcAft>
                        <a:buNone/>
                      </a:pPr>
                      <a:r>
                        <a:t/>
                      </a:r>
                      <a:endParaRPr sz="2400"/>
                    </a:p>
                  </a:txBody>
                  <a:tcPr marT="45725" marB="45725" marR="91450" marL="91450">
                    <a:solidFill>
                      <a:srgbClr val="92D050"/>
                    </a:solidFill>
                  </a:tcPr>
                </a:tc>
              </a:tr>
              <a:tr h="495950">
                <a:tc>
                  <a:txBody>
                    <a:bodyPr/>
                    <a:lstStyle/>
                    <a:p>
                      <a:pPr indent="0" lvl="0" marL="0" marR="0" rtl="0" algn="ctr">
                        <a:spcBef>
                          <a:spcPts val="0"/>
                        </a:spcBef>
                        <a:spcAft>
                          <a:spcPts val="0"/>
                        </a:spcAft>
                        <a:buNone/>
                      </a:pPr>
                      <a:r>
                        <a:rPr lang="en-US" sz="2800"/>
                        <a:t>01</a:t>
                      </a:r>
                      <a:endParaRPr sz="2800"/>
                    </a:p>
                  </a:txBody>
                  <a:tcPr marT="45725" marB="45725" marR="91450" marL="91450">
                    <a:solidFill>
                      <a:schemeClr val="accent1"/>
                    </a:solidFill>
                  </a:tcPr>
                </a:tc>
                <a:tc>
                  <a:txBody>
                    <a:bodyPr/>
                    <a:lstStyle/>
                    <a:p>
                      <a:pPr indent="0" lvl="0" marL="0" marR="0" rtl="0" algn="l">
                        <a:spcBef>
                          <a:spcPts val="0"/>
                        </a:spcBef>
                        <a:spcAft>
                          <a:spcPts val="0"/>
                        </a:spcAft>
                        <a:buNone/>
                      </a:pPr>
                      <a:r>
                        <a:t/>
                      </a:r>
                      <a:endParaRPr sz="2400"/>
                    </a:p>
                  </a:txBody>
                  <a:tcPr marT="45725" marB="45725" marR="91450" marL="91450">
                    <a:solidFill>
                      <a:srgbClr val="FFC000"/>
                    </a:solidFill>
                  </a:tcPr>
                </a:tc>
                <a:tc>
                  <a:txBody>
                    <a:bodyPr/>
                    <a:lstStyle/>
                    <a:p>
                      <a:pPr indent="0" lvl="0" marL="0" marR="0" rtl="0" algn="l">
                        <a:spcBef>
                          <a:spcPts val="0"/>
                        </a:spcBef>
                        <a:spcAft>
                          <a:spcPts val="0"/>
                        </a:spcAft>
                        <a:buNone/>
                      </a:pPr>
                      <a:r>
                        <a:t/>
                      </a:r>
                      <a:endParaRPr sz="2400"/>
                    </a:p>
                  </a:txBody>
                  <a:tcPr marT="45725" marB="45725" marR="91450" marL="91450">
                    <a:solidFill>
                      <a:srgbClr val="FFC000"/>
                    </a:solidFill>
                  </a:tcPr>
                </a:tc>
                <a:tc>
                  <a:txBody>
                    <a:bodyPr/>
                    <a:lstStyle/>
                    <a:p>
                      <a:pPr indent="0" lvl="0" marL="0" marR="0" rtl="0" algn="l">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l">
                        <a:spcBef>
                          <a:spcPts val="0"/>
                        </a:spcBef>
                        <a:spcAft>
                          <a:spcPts val="0"/>
                        </a:spcAft>
                        <a:buNone/>
                      </a:pPr>
                      <a:r>
                        <a:t/>
                      </a:r>
                      <a:endParaRPr sz="2400"/>
                    </a:p>
                  </a:txBody>
                  <a:tcPr marT="45725" marB="45725" marR="91450" marL="91450">
                    <a:solidFill>
                      <a:srgbClr val="92D050"/>
                    </a:solidFill>
                  </a:tcPr>
                </a:tc>
              </a:tr>
              <a:tr h="495950">
                <a:tc>
                  <a:txBody>
                    <a:bodyPr/>
                    <a:lstStyle/>
                    <a:p>
                      <a:pPr indent="0" lvl="0" marL="0" marR="0" rtl="0" algn="ctr">
                        <a:spcBef>
                          <a:spcPts val="0"/>
                        </a:spcBef>
                        <a:spcAft>
                          <a:spcPts val="0"/>
                        </a:spcAft>
                        <a:buNone/>
                      </a:pPr>
                      <a:r>
                        <a:rPr lang="en-US" sz="2800"/>
                        <a:t>11</a:t>
                      </a:r>
                      <a:endParaRPr sz="2800"/>
                    </a:p>
                  </a:txBody>
                  <a:tcPr marT="45725" marB="45725" marR="91450" marL="91450">
                    <a:solidFill>
                      <a:schemeClr val="accent1"/>
                    </a:solidFill>
                  </a:tcPr>
                </a:tc>
                <a:tc>
                  <a:txBody>
                    <a:bodyPr/>
                    <a:lstStyle/>
                    <a:p>
                      <a:pPr indent="0" lvl="0" marL="0" marR="0" rtl="0" algn="l">
                        <a:spcBef>
                          <a:spcPts val="0"/>
                        </a:spcBef>
                        <a:spcAft>
                          <a:spcPts val="0"/>
                        </a:spcAft>
                        <a:buNone/>
                      </a:pPr>
                      <a:r>
                        <a:t/>
                      </a:r>
                      <a:endParaRPr sz="2400"/>
                    </a:p>
                  </a:txBody>
                  <a:tcPr marT="45725" marB="45725" marR="91450" marL="91450">
                    <a:solidFill>
                      <a:srgbClr val="FFC000"/>
                    </a:solidFill>
                  </a:tcPr>
                </a:tc>
                <a:tc>
                  <a:txBody>
                    <a:bodyPr/>
                    <a:lstStyle/>
                    <a:p>
                      <a:pPr indent="0" lvl="0" marL="0" marR="0" rtl="0" algn="l">
                        <a:spcBef>
                          <a:spcPts val="0"/>
                        </a:spcBef>
                        <a:spcAft>
                          <a:spcPts val="0"/>
                        </a:spcAft>
                        <a:buNone/>
                      </a:pPr>
                      <a:r>
                        <a:t/>
                      </a:r>
                      <a:endParaRPr sz="2400"/>
                    </a:p>
                  </a:txBody>
                  <a:tcPr marT="45725" marB="45725" marR="91450" marL="91450">
                    <a:solidFill>
                      <a:srgbClr val="FFC000"/>
                    </a:solidFill>
                  </a:tcPr>
                </a:tc>
                <a:tc>
                  <a:txBody>
                    <a:bodyPr/>
                    <a:lstStyle/>
                    <a:p>
                      <a:pPr indent="0" lvl="0" marL="0" marR="0" rtl="0" algn="l">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l">
                        <a:spcBef>
                          <a:spcPts val="0"/>
                        </a:spcBef>
                        <a:spcAft>
                          <a:spcPts val="0"/>
                        </a:spcAft>
                        <a:buNone/>
                      </a:pPr>
                      <a:r>
                        <a:t/>
                      </a:r>
                      <a:endParaRPr sz="2400"/>
                    </a:p>
                  </a:txBody>
                  <a:tcPr marT="45725" marB="45725" marR="91450" marL="91450">
                    <a:solidFill>
                      <a:srgbClr val="92D050"/>
                    </a:solidFill>
                  </a:tcPr>
                </a:tc>
              </a:tr>
              <a:tr h="495950">
                <a:tc>
                  <a:txBody>
                    <a:bodyPr/>
                    <a:lstStyle/>
                    <a:p>
                      <a:pPr indent="0" lvl="0" marL="0" marR="0" rtl="0" algn="ctr">
                        <a:spcBef>
                          <a:spcPts val="0"/>
                        </a:spcBef>
                        <a:spcAft>
                          <a:spcPts val="0"/>
                        </a:spcAft>
                        <a:buNone/>
                      </a:pPr>
                      <a:r>
                        <a:rPr lang="en-US" sz="2800"/>
                        <a:t>10</a:t>
                      </a:r>
                      <a:endParaRPr sz="2800"/>
                    </a:p>
                  </a:txBody>
                  <a:tcPr marT="45725" marB="45725" marR="91450" marL="91450">
                    <a:solidFill>
                      <a:schemeClr val="accent1"/>
                    </a:solidFill>
                  </a:tcPr>
                </a:tc>
                <a:tc>
                  <a:txBody>
                    <a:bodyPr/>
                    <a:lstStyle/>
                    <a:p>
                      <a:pPr indent="0" lvl="0" marL="0" marR="0" rtl="0" algn="l">
                        <a:spcBef>
                          <a:spcPts val="0"/>
                        </a:spcBef>
                        <a:spcAft>
                          <a:spcPts val="0"/>
                        </a:spcAft>
                        <a:buNone/>
                      </a:pPr>
                      <a:r>
                        <a:t/>
                      </a:r>
                      <a:endParaRPr sz="2400"/>
                    </a:p>
                  </a:txBody>
                  <a:tcPr marT="45725" marB="45725" marR="91450" marL="91450">
                    <a:solidFill>
                      <a:srgbClr val="FFC000"/>
                    </a:solidFill>
                  </a:tcPr>
                </a:tc>
                <a:tc>
                  <a:txBody>
                    <a:bodyPr/>
                    <a:lstStyle/>
                    <a:p>
                      <a:pPr indent="0" lvl="0" marL="0" marR="0" rtl="0" algn="l">
                        <a:spcBef>
                          <a:spcPts val="0"/>
                        </a:spcBef>
                        <a:spcAft>
                          <a:spcPts val="0"/>
                        </a:spcAft>
                        <a:buNone/>
                      </a:pPr>
                      <a:r>
                        <a:t/>
                      </a:r>
                      <a:endParaRPr sz="2400"/>
                    </a:p>
                  </a:txBody>
                  <a:tcPr marT="45725" marB="45725" marR="91450" marL="91450">
                    <a:solidFill>
                      <a:srgbClr val="FFC000"/>
                    </a:solidFill>
                  </a:tcPr>
                </a:tc>
                <a:tc>
                  <a:txBody>
                    <a:bodyPr/>
                    <a:lstStyle/>
                    <a:p>
                      <a:pPr indent="0" lvl="0" marL="0" marR="0" rtl="0" algn="l">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l">
                        <a:spcBef>
                          <a:spcPts val="0"/>
                        </a:spcBef>
                        <a:spcAft>
                          <a:spcPts val="0"/>
                        </a:spcAft>
                        <a:buNone/>
                      </a:pPr>
                      <a:r>
                        <a:t/>
                      </a:r>
                      <a:endParaRPr sz="2400"/>
                    </a:p>
                  </a:txBody>
                  <a:tcPr marT="45725" marB="45725" marR="91450" marL="91450">
                    <a:solidFill>
                      <a:srgbClr val="92D050"/>
                    </a:solidFill>
                  </a:tcPr>
                </a:tc>
              </a:tr>
            </a:tbl>
          </a:graphicData>
        </a:graphic>
      </p:graphicFrame>
      <p:graphicFrame>
        <p:nvGraphicFramePr>
          <p:cNvPr id="1947" name="Google Shape;1947;p126"/>
          <p:cNvGraphicFramePr/>
          <p:nvPr/>
        </p:nvGraphicFramePr>
        <p:xfrm>
          <a:off x="2958361" y="1827198"/>
          <a:ext cx="3000000" cy="3000000"/>
        </p:xfrm>
        <a:graphic>
          <a:graphicData uri="http://schemas.openxmlformats.org/drawingml/2006/table">
            <a:tbl>
              <a:tblPr bandRow="1" firstRow="1">
                <a:noFill/>
                <a:tableStyleId>{31745F2F-B989-41C6-952C-ED52B88E52F6}</a:tableStyleId>
              </a:tblPr>
              <a:tblGrid>
                <a:gridCol w="640300"/>
                <a:gridCol w="776750"/>
                <a:gridCol w="753975"/>
                <a:gridCol w="809550"/>
                <a:gridCol w="730500"/>
              </a:tblGrid>
              <a:tr h="476500">
                <a:tc rowSpan="2">
                  <a:txBody>
                    <a:bodyPr/>
                    <a:lstStyle/>
                    <a:p>
                      <a:pPr indent="0" lvl="0" marL="0" marR="0" rtl="0" algn="ctr">
                        <a:spcBef>
                          <a:spcPts val="0"/>
                        </a:spcBef>
                        <a:spcAft>
                          <a:spcPts val="0"/>
                        </a:spcAft>
                        <a:buNone/>
                      </a:pPr>
                      <a:r>
                        <a:rPr lang="en-US" sz="2000"/>
                        <a:t>Present</a:t>
                      </a:r>
                      <a:endParaRPr/>
                    </a:p>
                    <a:p>
                      <a:pPr indent="0" lvl="0" marL="0" marR="0" rtl="0" algn="ctr">
                        <a:spcBef>
                          <a:spcPts val="0"/>
                        </a:spcBef>
                        <a:spcAft>
                          <a:spcPts val="0"/>
                        </a:spcAft>
                        <a:buNone/>
                      </a:pPr>
                      <a:r>
                        <a:rPr lang="en-US" sz="2000"/>
                        <a:t>state</a:t>
                      </a:r>
                      <a:endParaRPr sz="2000"/>
                    </a:p>
                  </a:txBody>
                  <a:tcPr marT="45725" marB="45725" marR="91450" marL="91450">
                    <a:solidFill>
                      <a:schemeClr val="accent1"/>
                    </a:solidFill>
                  </a:tcPr>
                </a:tc>
                <a:tc gridSpan="2">
                  <a:txBody>
                    <a:bodyPr/>
                    <a:lstStyle/>
                    <a:p>
                      <a:pPr indent="0" lvl="0" marL="0" marR="0" rtl="0" algn="ctr">
                        <a:spcBef>
                          <a:spcPts val="0"/>
                        </a:spcBef>
                        <a:spcAft>
                          <a:spcPts val="0"/>
                        </a:spcAft>
                        <a:buNone/>
                      </a:pPr>
                      <a:r>
                        <a:rPr lang="en-US" sz="2000"/>
                        <a:t>Next State</a:t>
                      </a:r>
                      <a:endParaRPr sz="2000"/>
                    </a:p>
                  </a:txBody>
                  <a:tcPr marT="45725" marB="45725" marR="91450" marL="91450">
                    <a:solidFill>
                      <a:schemeClr val="accent1"/>
                    </a:solidFill>
                  </a:tcPr>
                </a:tc>
                <a:tc hMerge="1"/>
                <a:tc gridSpan="2">
                  <a:txBody>
                    <a:bodyPr/>
                    <a:lstStyle/>
                    <a:p>
                      <a:pPr indent="0" lvl="0" marL="0" marR="0" rtl="0" algn="ctr">
                        <a:spcBef>
                          <a:spcPts val="0"/>
                        </a:spcBef>
                        <a:spcAft>
                          <a:spcPts val="0"/>
                        </a:spcAft>
                        <a:buNone/>
                      </a:pPr>
                      <a:r>
                        <a:rPr lang="en-US" sz="2000"/>
                        <a:t>Output</a:t>
                      </a:r>
                      <a:endParaRPr sz="2000"/>
                    </a:p>
                  </a:txBody>
                  <a:tcPr marT="45725" marB="45725" marR="91450" marL="91450">
                    <a:solidFill>
                      <a:schemeClr val="accent1"/>
                    </a:solidFill>
                  </a:tcPr>
                </a:tc>
                <a:tc hMerge="1"/>
              </a:tr>
              <a:tr h="507550">
                <a:tc vMerge="1"/>
                <a:tc>
                  <a:txBody>
                    <a:bodyPr/>
                    <a:lstStyle/>
                    <a:p>
                      <a:pPr indent="0" lvl="0" marL="0" marR="0" rtl="0" algn="ctr">
                        <a:spcBef>
                          <a:spcPts val="0"/>
                        </a:spcBef>
                        <a:spcAft>
                          <a:spcPts val="0"/>
                        </a:spcAft>
                        <a:buNone/>
                      </a:pPr>
                      <a:r>
                        <a:rPr lang="en-US" sz="2000"/>
                        <a:t>X = 0</a:t>
                      </a:r>
                      <a:endParaRPr sz="2000"/>
                    </a:p>
                  </a:txBody>
                  <a:tcPr marT="45725" marB="45725" marR="91450" marL="91450">
                    <a:solidFill>
                      <a:srgbClr val="FFC000"/>
                    </a:solidFill>
                  </a:tcPr>
                </a:tc>
                <a:tc>
                  <a:txBody>
                    <a:bodyPr/>
                    <a:lstStyle/>
                    <a:p>
                      <a:pPr indent="0" lvl="0" marL="0" marR="0" rtl="0" algn="ctr">
                        <a:spcBef>
                          <a:spcPts val="0"/>
                        </a:spcBef>
                        <a:spcAft>
                          <a:spcPts val="0"/>
                        </a:spcAft>
                        <a:buNone/>
                      </a:pPr>
                      <a:r>
                        <a:rPr lang="en-US" sz="2000"/>
                        <a:t>X = 1</a:t>
                      </a:r>
                      <a:endParaRPr sz="2000"/>
                    </a:p>
                  </a:txBody>
                  <a:tcPr marT="45725" marB="45725" marR="91450" marL="91450">
                    <a:solidFill>
                      <a:srgbClr val="FFC000"/>
                    </a:solidFill>
                  </a:tcPr>
                </a:tc>
                <a:tc>
                  <a:txBody>
                    <a:bodyPr/>
                    <a:lstStyle/>
                    <a:p>
                      <a:pPr indent="0" lvl="0" marL="0" marR="0" rtl="0" algn="ctr">
                        <a:spcBef>
                          <a:spcPts val="0"/>
                        </a:spcBef>
                        <a:spcAft>
                          <a:spcPts val="0"/>
                        </a:spcAft>
                        <a:buNone/>
                      </a:pPr>
                      <a:r>
                        <a:rPr lang="en-US" sz="2000"/>
                        <a:t>X = 0</a:t>
                      </a:r>
                      <a:endParaRPr sz="2000"/>
                    </a:p>
                  </a:txBody>
                  <a:tcPr marT="45725" marB="45725" marR="91450" marL="91450">
                    <a:solidFill>
                      <a:srgbClr val="92D050"/>
                    </a:solidFill>
                  </a:tcPr>
                </a:tc>
                <a:tc>
                  <a:txBody>
                    <a:bodyPr/>
                    <a:lstStyle/>
                    <a:p>
                      <a:pPr indent="0" lvl="0" marL="0" marR="0" rtl="0" algn="ctr">
                        <a:spcBef>
                          <a:spcPts val="0"/>
                        </a:spcBef>
                        <a:spcAft>
                          <a:spcPts val="0"/>
                        </a:spcAft>
                        <a:buNone/>
                      </a:pPr>
                      <a:r>
                        <a:rPr lang="en-US" sz="2000"/>
                        <a:t>X = 1</a:t>
                      </a:r>
                      <a:endParaRPr sz="2000"/>
                    </a:p>
                  </a:txBody>
                  <a:tcPr marT="45725" marB="45725" marR="91450" marL="91450">
                    <a:solidFill>
                      <a:srgbClr val="92D050"/>
                    </a:solidFill>
                  </a:tcPr>
                </a:tc>
              </a:tr>
              <a:tr h="387650">
                <a:tc>
                  <a:txBody>
                    <a:bodyPr/>
                    <a:lstStyle/>
                    <a:p>
                      <a:pPr indent="0" lvl="0" marL="0" marR="0" rtl="0" algn="ctr">
                        <a:spcBef>
                          <a:spcPts val="0"/>
                        </a:spcBef>
                        <a:spcAft>
                          <a:spcPts val="0"/>
                        </a:spcAft>
                        <a:buNone/>
                      </a:pPr>
                      <a:r>
                        <a:rPr lang="en-US" sz="2000"/>
                        <a:t>S</a:t>
                      </a:r>
                      <a:r>
                        <a:rPr baseline="-25000" lang="en-US" sz="2000"/>
                        <a:t>0</a:t>
                      </a:r>
                      <a:r>
                        <a:rPr lang="en-US" sz="2000"/>
                        <a:t> </a:t>
                      </a:r>
                      <a:endParaRPr sz="2000"/>
                    </a:p>
                  </a:txBody>
                  <a:tcPr marT="45725" marB="45725" marR="91450" marL="91450">
                    <a:solidFill>
                      <a:schemeClr val="accent1"/>
                    </a:solidFill>
                  </a:tcPr>
                </a:tc>
                <a:tc>
                  <a:txBody>
                    <a:bodyPr/>
                    <a:lstStyle/>
                    <a:p>
                      <a:pPr indent="0" lvl="0" marL="0" marR="0" rtl="0" algn="l">
                        <a:spcBef>
                          <a:spcPts val="0"/>
                        </a:spcBef>
                        <a:spcAft>
                          <a:spcPts val="0"/>
                        </a:spcAft>
                        <a:buNone/>
                      </a:pPr>
                      <a:r>
                        <a:rPr lang="en-US" sz="2000"/>
                        <a:t>S</a:t>
                      </a:r>
                      <a:r>
                        <a:rPr baseline="-25000" lang="en-US" sz="2000"/>
                        <a:t>0</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S</a:t>
                      </a:r>
                      <a:r>
                        <a:rPr baseline="-25000" lang="en-US" sz="2000"/>
                        <a:t>1</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0</a:t>
                      </a:r>
                      <a:endParaRPr sz="2000"/>
                    </a:p>
                  </a:txBody>
                  <a:tcPr marT="45725" marB="45725" marR="91450" marL="91450">
                    <a:solidFill>
                      <a:srgbClr val="92D050"/>
                    </a:solidFill>
                  </a:tcPr>
                </a:tc>
                <a:tc>
                  <a:txBody>
                    <a:bodyPr/>
                    <a:lstStyle/>
                    <a:p>
                      <a:pPr indent="0" lvl="0" marL="0" marR="0" rtl="0" algn="l">
                        <a:spcBef>
                          <a:spcPts val="0"/>
                        </a:spcBef>
                        <a:spcAft>
                          <a:spcPts val="0"/>
                        </a:spcAft>
                        <a:buNone/>
                      </a:pPr>
                      <a:r>
                        <a:rPr lang="en-US" sz="2000"/>
                        <a:t>0</a:t>
                      </a:r>
                      <a:endParaRPr sz="2000"/>
                    </a:p>
                  </a:txBody>
                  <a:tcPr marT="45725" marB="45725" marR="91450" marL="91450">
                    <a:solidFill>
                      <a:srgbClr val="92D050"/>
                    </a:solidFill>
                  </a:tcPr>
                </a:tc>
              </a:tr>
              <a:tr h="387650">
                <a:tc>
                  <a:txBody>
                    <a:bodyPr/>
                    <a:lstStyle/>
                    <a:p>
                      <a:pPr indent="0" lvl="0" marL="0" marR="0" rtl="0" algn="ctr">
                        <a:spcBef>
                          <a:spcPts val="0"/>
                        </a:spcBef>
                        <a:spcAft>
                          <a:spcPts val="0"/>
                        </a:spcAft>
                        <a:buNone/>
                      </a:pPr>
                      <a:r>
                        <a:rPr lang="en-US" sz="2000"/>
                        <a:t>S</a:t>
                      </a:r>
                      <a:r>
                        <a:rPr baseline="-25000" lang="en-US" sz="2000"/>
                        <a:t>1</a:t>
                      </a:r>
                      <a:endParaRPr sz="2000"/>
                    </a:p>
                  </a:txBody>
                  <a:tcPr marT="45725" marB="45725" marR="91450" marL="91450">
                    <a:solidFill>
                      <a:schemeClr val="accent1"/>
                    </a:solidFill>
                  </a:tcPr>
                </a:tc>
                <a:tc>
                  <a:txBody>
                    <a:bodyPr/>
                    <a:lstStyle/>
                    <a:p>
                      <a:pPr indent="0" lvl="0" marL="0" marR="0" rtl="0" algn="l">
                        <a:spcBef>
                          <a:spcPts val="0"/>
                        </a:spcBef>
                        <a:spcAft>
                          <a:spcPts val="0"/>
                        </a:spcAft>
                        <a:buNone/>
                      </a:pPr>
                      <a:r>
                        <a:rPr lang="en-US" sz="2000"/>
                        <a:t>S</a:t>
                      </a:r>
                      <a:r>
                        <a:rPr baseline="-25000" lang="en-US" sz="2000"/>
                        <a:t>0</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S</a:t>
                      </a:r>
                      <a:r>
                        <a:rPr baseline="-25000" lang="en-US" sz="2000"/>
                        <a:t>2</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0</a:t>
                      </a:r>
                      <a:endParaRPr sz="2000"/>
                    </a:p>
                  </a:txBody>
                  <a:tcPr marT="45725" marB="45725" marR="91450" marL="91450">
                    <a:solidFill>
                      <a:srgbClr val="92D050"/>
                    </a:solidFill>
                  </a:tcPr>
                </a:tc>
                <a:tc>
                  <a:txBody>
                    <a:bodyPr/>
                    <a:lstStyle/>
                    <a:p>
                      <a:pPr indent="0" lvl="0" marL="0" marR="0" rtl="0" algn="l">
                        <a:spcBef>
                          <a:spcPts val="0"/>
                        </a:spcBef>
                        <a:spcAft>
                          <a:spcPts val="0"/>
                        </a:spcAft>
                        <a:buNone/>
                      </a:pPr>
                      <a:r>
                        <a:rPr lang="en-US" sz="2000"/>
                        <a:t>0</a:t>
                      </a:r>
                      <a:endParaRPr sz="2000"/>
                    </a:p>
                  </a:txBody>
                  <a:tcPr marT="45725" marB="45725" marR="91450" marL="91450">
                    <a:solidFill>
                      <a:srgbClr val="92D050"/>
                    </a:solidFill>
                  </a:tcPr>
                </a:tc>
              </a:tr>
              <a:tr h="387650">
                <a:tc>
                  <a:txBody>
                    <a:bodyPr/>
                    <a:lstStyle/>
                    <a:p>
                      <a:pPr indent="0" lvl="0" marL="0" marR="0" rtl="0" algn="ctr">
                        <a:spcBef>
                          <a:spcPts val="0"/>
                        </a:spcBef>
                        <a:spcAft>
                          <a:spcPts val="0"/>
                        </a:spcAft>
                        <a:buNone/>
                      </a:pPr>
                      <a:r>
                        <a:rPr lang="en-US" sz="2000"/>
                        <a:t>S</a:t>
                      </a:r>
                      <a:r>
                        <a:rPr baseline="-25000" lang="en-US" sz="2000"/>
                        <a:t>2</a:t>
                      </a:r>
                      <a:endParaRPr sz="2000"/>
                    </a:p>
                  </a:txBody>
                  <a:tcPr marT="45725" marB="45725" marR="91450" marL="91450">
                    <a:solidFill>
                      <a:schemeClr val="accent1"/>
                    </a:solidFill>
                  </a:tcPr>
                </a:tc>
                <a:tc>
                  <a:txBody>
                    <a:bodyPr/>
                    <a:lstStyle/>
                    <a:p>
                      <a:pPr indent="0" lvl="0" marL="0" marR="0" rtl="0" algn="l">
                        <a:spcBef>
                          <a:spcPts val="0"/>
                        </a:spcBef>
                        <a:spcAft>
                          <a:spcPts val="0"/>
                        </a:spcAft>
                        <a:buNone/>
                      </a:pPr>
                      <a:r>
                        <a:rPr lang="en-US" sz="2000"/>
                        <a:t>S</a:t>
                      </a:r>
                      <a:r>
                        <a:rPr baseline="-25000" lang="en-US" sz="2000"/>
                        <a:t>3</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S</a:t>
                      </a:r>
                      <a:r>
                        <a:rPr baseline="-25000" lang="en-US" sz="2000"/>
                        <a:t>2</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0</a:t>
                      </a:r>
                      <a:endParaRPr sz="2000"/>
                    </a:p>
                  </a:txBody>
                  <a:tcPr marT="45725" marB="45725" marR="91450" marL="91450">
                    <a:solidFill>
                      <a:srgbClr val="92D050"/>
                    </a:solidFill>
                  </a:tcPr>
                </a:tc>
                <a:tc>
                  <a:txBody>
                    <a:bodyPr/>
                    <a:lstStyle/>
                    <a:p>
                      <a:pPr indent="0" lvl="0" marL="0" marR="0" rtl="0" algn="l">
                        <a:spcBef>
                          <a:spcPts val="0"/>
                        </a:spcBef>
                        <a:spcAft>
                          <a:spcPts val="0"/>
                        </a:spcAft>
                        <a:buNone/>
                      </a:pPr>
                      <a:r>
                        <a:rPr lang="en-US" sz="2000"/>
                        <a:t>0</a:t>
                      </a:r>
                      <a:endParaRPr sz="2000"/>
                    </a:p>
                  </a:txBody>
                  <a:tcPr marT="45725" marB="45725" marR="91450" marL="91450">
                    <a:solidFill>
                      <a:srgbClr val="92D050"/>
                    </a:solidFill>
                  </a:tcPr>
                </a:tc>
              </a:tr>
              <a:tr h="387650">
                <a:tc>
                  <a:txBody>
                    <a:bodyPr/>
                    <a:lstStyle/>
                    <a:p>
                      <a:pPr indent="0" lvl="0" marL="0" marR="0" rtl="0" algn="ctr">
                        <a:spcBef>
                          <a:spcPts val="0"/>
                        </a:spcBef>
                        <a:spcAft>
                          <a:spcPts val="0"/>
                        </a:spcAft>
                        <a:buNone/>
                      </a:pPr>
                      <a:r>
                        <a:rPr lang="en-US" sz="2000"/>
                        <a:t>S</a:t>
                      </a:r>
                      <a:r>
                        <a:rPr baseline="-25000" lang="en-US" sz="2000"/>
                        <a:t>3</a:t>
                      </a:r>
                      <a:endParaRPr sz="2000"/>
                    </a:p>
                  </a:txBody>
                  <a:tcPr marT="45725" marB="45725" marR="91450" marL="91450">
                    <a:solidFill>
                      <a:schemeClr val="accent1"/>
                    </a:solidFill>
                  </a:tcPr>
                </a:tc>
                <a:tc>
                  <a:txBody>
                    <a:bodyPr/>
                    <a:lstStyle/>
                    <a:p>
                      <a:pPr indent="0" lvl="0" marL="0" marR="0" rtl="0" algn="l">
                        <a:spcBef>
                          <a:spcPts val="0"/>
                        </a:spcBef>
                        <a:spcAft>
                          <a:spcPts val="0"/>
                        </a:spcAft>
                        <a:buNone/>
                      </a:pPr>
                      <a:r>
                        <a:rPr lang="en-US" sz="2000"/>
                        <a:t>S</a:t>
                      </a:r>
                      <a:r>
                        <a:rPr baseline="-25000" lang="en-US" sz="2000"/>
                        <a:t>0</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S</a:t>
                      </a:r>
                      <a:r>
                        <a:rPr baseline="-25000" lang="en-US" sz="2000"/>
                        <a:t>1</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0</a:t>
                      </a:r>
                      <a:endParaRPr sz="2000"/>
                    </a:p>
                  </a:txBody>
                  <a:tcPr marT="45725" marB="45725" marR="91450" marL="91450">
                    <a:solidFill>
                      <a:srgbClr val="92D050"/>
                    </a:solidFill>
                  </a:tcPr>
                </a:tc>
                <a:tc>
                  <a:txBody>
                    <a:bodyPr/>
                    <a:lstStyle/>
                    <a:p>
                      <a:pPr indent="0" lvl="0" marL="0" marR="0" rtl="0" algn="l">
                        <a:spcBef>
                          <a:spcPts val="0"/>
                        </a:spcBef>
                        <a:spcAft>
                          <a:spcPts val="0"/>
                        </a:spcAft>
                        <a:buNone/>
                      </a:pPr>
                      <a:r>
                        <a:rPr lang="en-US" sz="2000"/>
                        <a:t>1</a:t>
                      </a:r>
                      <a:endParaRPr sz="2000"/>
                    </a:p>
                  </a:txBody>
                  <a:tcPr marT="45725" marB="45725" marR="91450" marL="91450">
                    <a:solidFill>
                      <a:srgbClr val="92D050"/>
                    </a:solidFill>
                  </a:tcPr>
                </a:tc>
              </a:tr>
            </a:tbl>
          </a:graphicData>
        </a:graphic>
      </p:graphicFrame>
      <p:sp>
        <p:nvSpPr>
          <p:cNvPr id="1948" name="Google Shape;1948;p126"/>
          <p:cNvSpPr txBox="1"/>
          <p:nvPr/>
        </p:nvSpPr>
        <p:spPr>
          <a:xfrm>
            <a:off x="7938796" y="3376820"/>
            <a:ext cx="6889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00</a:t>
            </a:r>
            <a:endParaRPr sz="2400">
              <a:solidFill>
                <a:schemeClr val="dk1"/>
              </a:solidFill>
              <a:latin typeface="Arial"/>
              <a:ea typeface="Arial"/>
              <a:cs typeface="Arial"/>
              <a:sym typeface="Arial"/>
            </a:endParaRPr>
          </a:p>
        </p:txBody>
      </p:sp>
      <p:sp>
        <p:nvSpPr>
          <p:cNvPr id="1949" name="Google Shape;1949;p126"/>
          <p:cNvSpPr txBox="1"/>
          <p:nvPr/>
        </p:nvSpPr>
        <p:spPr>
          <a:xfrm>
            <a:off x="8692599" y="3376820"/>
            <a:ext cx="6889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01</a:t>
            </a:r>
            <a:endParaRPr sz="2400">
              <a:solidFill>
                <a:schemeClr val="dk1"/>
              </a:solidFill>
              <a:latin typeface="Arial"/>
              <a:ea typeface="Arial"/>
              <a:cs typeface="Arial"/>
              <a:sym typeface="Arial"/>
            </a:endParaRPr>
          </a:p>
        </p:txBody>
      </p:sp>
      <p:sp>
        <p:nvSpPr>
          <p:cNvPr id="1950" name="Google Shape;1950;p126"/>
          <p:cNvSpPr txBox="1"/>
          <p:nvPr/>
        </p:nvSpPr>
        <p:spPr>
          <a:xfrm>
            <a:off x="9637745" y="3376819"/>
            <a:ext cx="6889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0</a:t>
            </a:r>
            <a:endParaRPr sz="2400">
              <a:solidFill>
                <a:schemeClr val="dk1"/>
              </a:solidFill>
              <a:latin typeface="Arial"/>
              <a:ea typeface="Arial"/>
              <a:cs typeface="Arial"/>
              <a:sym typeface="Arial"/>
            </a:endParaRPr>
          </a:p>
        </p:txBody>
      </p:sp>
      <p:sp>
        <p:nvSpPr>
          <p:cNvPr id="1951" name="Google Shape;1951;p126"/>
          <p:cNvSpPr txBox="1"/>
          <p:nvPr/>
        </p:nvSpPr>
        <p:spPr>
          <a:xfrm>
            <a:off x="10405127" y="3402476"/>
            <a:ext cx="6889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0</a:t>
            </a:r>
            <a:endParaRPr sz="2400">
              <a:solidFill>
                <a:schemeClr val="dk1"/>
              </a:solidFill>
              <a:latin typeface="Arial"/>
              <a:ea typeface="Arial"/>
              <a:cs typeface="Arial"/>
              <a:sym typeface="Arial"/>
            </a:endParaRPr>
          </a:p>
        </p:txBody>
      </p:sp>
      <p:sp>
        <p:nvSpPr>
          <p:cNvPr id="1952" name="Google Shape;1952;p126"/>
          <p:cNvSpPr txBox="1"/>
          <p:nvPr/>
        </p:nvSpPr>
        <p:spPr>
          <a:xfrm>
            <a:off x="7970105" y="3922179"/>
            <a:ext cx="6889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00</a:t>
            </a:r>
            <a:endParaRPr sz="2400">
              <a:solidFill>
                <a:schemeClr val="dk1"/>
              </a:solidFill>
              <a:latin typeface="Arial"/>
              <a:ea typeface="Arial"/>
              <a:cs typeface="Arial"/>
              <a:sym typeface="Arial"/>
            </a:endParaRPr>
          </a:p>
        </p:txBody>
      </p:sp>
      <p:sp>
        <p:nvSpPr>
          <p:cNvPr id="1953" name="Google Shape;1953;p126"/>
          <p:cNvSpPr txBox="1"/>
          <p:nvPr/>
        </p:nvSpPr>
        <p:spPr>
          <a:xfrm>
            <a:off x="8692599" y="3912112"/>
            <a:ext cx="6889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11</a:t>
            </a:r>
            <a:endParaRPr sz="2400">
              <a:solidFill>
                <a:schemeClr val="dk1"/>
              </a:solidFill>
              <a:latin typeface="Arial"/>
              <a:ea typeface="Arial"/>
              <a:cs typeface="Arial"/>
              <a:sym typeface="Arial"/>
            </a:endParaRPr>
          </a:p>
        </p:txBody>
      </p:sp>
      <p:sp>
        <p:nvSpPr>
          <p:cNvPr id="1954" name="Google Shape;1954;p126"/>
          <p:cNvSpPr txBox="1"/>
          <p:nvPr/>
        </p:nvSpPr>
        <p:spPr>
          <a:xfrm>
            <a:off x="9636860" y="3912111"/>
            <a:ext cx="6889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0</a:t>
            </a:r>
            <a:endParaRPr sz="2400">
              <a:solidFill>
                <a:schemeClr val="dk1"/>
              </a:solidFill>
              <a:latin typeface="Arial"/>
              <a:ea typeface="Arial"/>
              <a:cs typeface="Arial"/>
              <a:sym typeface="Arial"/>
            </a:endParaRPr>
          </a:p>
        </p:txBody>
      </p:sp>
      <p:sp>
        <p:nvSpPr>
          <p:cNvPr id="1955" name="Google Shape;1955;p126"/>
          <p:cNvSpPr txBox="1"/>
          <p:nvPr/>
        </p:nvSpPr>
        <p:spPr>
          <a:xfrm>
            <a:off x="10429020" y="3922179"/>
            <a:ext cx="6889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0</a:t>
            </a:r>
            <a:endParaRPr sz="2400">
              <a:solidFill>
                <a:schemeClr val="dk1"/>
              </a:solidFill>
              <a:latin typeface="Arial"/>
              <a:ea typeface="Arial"/>
              <a:cs typeface="Arial"/>
              <a:sym typeface="Arial"/>
            </a:endParaRPr>
          </a:p>
        </p:txBody>
      </p:sp>
      <p:sp>
        <p:nvSpPr>
          <p:cNvPr id="1956" name="Google Shape;1956;p126"/>
          <p:cNvSpPr txBox="1"/>
          <p:nvPr/>
        </p:nvSpPr>
        <p:spPr>
          <a:xfrm>
            <a:off x="7970105" y="4435758"/>
            <a:ext cx="6889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10</a:t>
            </a:r>
            <a:endParaRPr sz="2400">
              <a:solidFill>
                <a:schemeClr val="dk1"/>
              </a:solidFill>
              <a:latin typeface="Arial"/>
              <a:ea typeface="Arial"/>
              <a:cs typeface="Arial"/>
              <a:sym typeface="Arial"/>
            </a:endParaRPr>
          </a:p>
        </p:txBody>
      </p:sp>
      <p:sp>
        <p:nvSpPr>
          <p:cNvPr id="1957" name="Google Shape;1957;p126"/>
          <p:cNvSpPr txBox="1"/>
          <p:nvPr/>
        </p:nvSpPr>
        <p:spPr>
          <a:xfrm>
            <a:off x="8644812" y="4438423"/>
            <a:ext cx="6889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11</a:t>
            </a:r>
            <a:endParaRPr sz="2400">
              <a:solidFill>
                <a:schemeClr val="dk1"/>
              </a:solidFill>
              <a:latin typeface="Arial"/>
              <a:ea typeface="Arial"/>
              <a:cs typeface="Arial"/>
              <a:sym typeface="Arial"/>
            </a:endParaRPr>
          </a:p>
        </p:txBody>
      </p:sp>
      <p:sp>
        <p:nvSpPr>
          <p:cNvPr id="1958" name="Google Shape;1958;p126"/>
          <p:cNvSpPr txBox="1"/>
          <p:nvPr/>
        </p:nvSpPr>
        <p:spPr>
          <a:xfrm>
            <a:off x="9614696" y="4438422"/>
            <a:ext cx="6889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0</a:t>
            </a:r>
            <a:endParaRPr sz="2400">
              <a:solidFill>
                <a:schemeClr val="dk1"/>
              </a:solidFill>
              <a:latin typeface="Arial"/>
              <a:ea typeface="Arial"/>
              <a:cs typeface="Arial"/>
              <a:sym typeface="Arial"/>
            </a:endParaRPr>
          </a:p>
        </p:txBody>
      </p:sp>
      <p:sp>
        <p:nvSpPr>
          <p:cNvPr id="1959" name="Google Shape;1959;p126"/>
          <p:cNvSpPr txBox="1"/>
          <p:nvPr/>
        </p:nvSpPr>
        <p:spPr>
          <a:xfrm>
            <a:off x="10405127" y="4435758"/>
            <a:ext cx="6889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0</a:t>
            </a:r>
            <a:endParaRPr sz="2400">
              <a:solidFill>
                <a:schemeClr val="dk1"/>
              </a:solidFill>
              <a:latin typeface="Arial"/>
              <a:ea typeface="Arial"/>
              <a:cs typeface="Arial"/>
              <a:sym typeface="Arial"/>
            </a:endParaRPr>
          </a:p>
        </p:txBody>
      </p:sp>
      <p:sp>
        <p:nvSpPr>
          <p:cNvPr id="1960" name="Google Shape;1960;p126"/>
          <p:cNvSpPr txBox="1"/>
          <p:nvPr/>
        </p:nvSpPr>
        <p:spPr>
          <a:xfrm>
            <a:off x="8052730" y="4897423"/>
            <a:ext cx="6889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00</a:t>
            </a:r>
            <a:endParaRPr sz="2400">
              <a:solidFill>
                <a:schemeClr val="dk1"/>
              </a:solidFill>
              <a:latin typeface="Arial"/>
              <a:ea typeface="Arial"/>
              <a:cs typeface="Arial"/>
              <a:sym typeface="Arial"/>
            </a:endParaRPr>
          </a:p>
        </p:txBody>
      </p:sp>
      <p:sp>
        <p:nvSpPr>
          <p:cNvPr id="1961" name="Google Shape;1961;p126"/>
          <p:cNvSpPr txBox="1"/>
          <p:nvPr/>
        </p:nvSpPr>
        <p:spPr>
          <a:xfrm>
            <a:off x="8734635" y="4908432"/>
            <a:ext cx="6889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01</a:t>
            </a:r>
            <a:endParaRPr sz="2400">
              <a:solidFill>
                <a:schemeClr val="dk1"/>
              </a:solidFill>
              <a:latin typeface="Arial"/>
              <a:ea typeface="Arial"/>
              <a:cs typeface="Arial"/>
              <a:sym typeface="Arial"/>
            </a:endParaRPr>
          </a:p>
        </p:txBody>
      </p:sp>
      <p:sp>
        <p:nvSpPr>
          <p:cNvPr id="1962" name="Google Shape;1962;p126"/>
          <p:cNvSpPr txBox="1"/>
          <p:nvPr/>
        </p:nvSpPr>
        <p:spPr>
          <a:xfrm>
            <a:off x="9573402" y="4897423"/>
            <a:ext cx="6889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0</a:t>
            </a:r>
            <a:endParaRPr sz="2400">
              <a:solidFill>
                <a:schemeClr val="dk1"/>
              </a:solidFill>
              <a:latin typeface="Arial"/>
              <a:ea typeface="Arial"/>
              <a:cs typeface="Arial"/>
              <a:sym typeface="Arial"/>
            </a:endParaRPr>
          </a:p>
        </p:txBody>
      </p:sp>
      <p:sp>
        <p:nvSpPr>
          <p:cNvPr id="1963" name="Google Shape;1963;p126"/>
          <p:cNvSpPr txBox="1"/>
          <p:nvPr/>
        </p:nvSpPr>
        <p:spPr>
          <a:xfrm>
            <a:off x="10429020" y="4923380"/>
            <a:ext cx="6889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1</a:t>
            </a:r>
            <a:endParaRPr/>
          </a:p>
        </p:txBody>
      </p:sp>
      <p:pic>
        <p:nvPicPr>
          <p:cNvPr id="1964" name="Google Shape;1964;p126"/>
          <p:cNvPicPr preferRelativeResize="0"/>
          <p:nvPr/>
        </p:nvPicPr>
        <p:blipFill rotWithShape="1">
          <a:blip r:embed="rId4">
            <a:alphaModFix/>
          </a:blip>
          <a:srcRect b="0" l="0" r="0" t="0"/>
          <a:stretch/>
        </p:blipFill>
        <p:spPr>
          <a:xfrm>
            <a:off x="163493" y="3952521"/>
            <a:ext cx="2827596" cy="2694326"/>
          </a:xfrm>
          <a:prstGeom prst="rect">
            <a:avLst/>
          </a:prstGeom>
          <a:noFill/>
          <a:ln>
            <a:noFill/>
          </a:ln>
        </p:spPr>
      </p:pic>
      <p:sp>
        <p:nvSpPr>
          <p:cNvPr id="1965" name="Google Shape;1965;p126"/>
          <p:cNvSpPr/>
          <p:nvPr/>
        </p:nvSpPr>
        <p:spPr>
          <a:xfrm>
            <a:off x="122199" y="4522216"/>
            <a:ext cx="1193854" cy="401164"/>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12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sp>
        <p:nvSpPr>
          <p:cNvPr id="1971" name="Google Shape;1971;p12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   </a:t>
            </a:r>
            <a:endParaRPr/>
          </a:p>
        </p:txBody>
      </p:sp>
      <p:sp>
        <p:nvSpPr>
          <p:cNvPr id="1972" name="Google Shape;1972;p12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  </a:t>
            </a:r>
            <a:endParaRPr/>
          </a:p>
        </p:txBody>
      </p:sp>
      <p:sp>
        <p:nvSpPr>
          <p:cNvPr id="1973" name="Google Shape;1973;p12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   </a:t>
            </a:r>
            <a:endParaRPr/>
          </a:p>
        </p:txBody>
      </p:sp>
      <p:sp>
        <p:nvSpPr>
          <p:cNvPr id="1974" name="Google Shape;1974;p12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   </a:t>
            </a:r>
            <a:endParaRPr/>
          </a:p>
        </p:txBody>
      </p:sp>
      <p:sp>
        <p:nvSpPr>
          <p:cNvPr id="1975" name="Google Shape;1975;p1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976" name="Google Shape;1976;p1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77" name="Google Shape;1977;p127"/>
          <p:cNvPicPr preferRelativeResize="0"/>
          <p:nvPr/>
        </p:nvPicPr>
        <p:blipFill rotWithShape="1">
          <a:blip r:embed="rId3">
            <a:alphaModFix/>
          </a:blip>
          <a:srcRect b="0" l="0" r="0" t="0"/>
          <a:stretch/>
        </p:blipFill>
        <p:spPr>
          <a:xfrm>
            <a:off x="2438400" y="791965"/>
            <a:ext cx="7100455" cy="4921151"/>
          </a:xfrm>
          <a:prstGeom prst="rect">
            <a:avLst/>
          </a:prstGeom>
          <a:noFill/>
          <a:ln>
            <a:noFill/>
          </a:ln>
        </p:spPr>
      </p:pic>
      <p:sp>
        <p:nvSpPr>
          <p:cNvPr id="1978" name="Google Shape;1978;p127"/>
          <p:cNvSpPr/>
          <p:nvPr/>
        </p:nvSpPr>
        <p:spPr>
          <a:xfrm>
            <a:off x="2209799" y="2505075"/>
            <a:ext cx="7329055" cy="1803689"/>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79" name="Google Shape;1979;p127"/>
          <p:cNvPicPr preferRelativeResize="0"/>
          <p:nvPr/>
        </p:nvPicPr>
        <p:blipFill rotWithShape="1">
          <a:blip r:embed="rId4">
            <a:alphaModFix/>
          </a:blip>
          <a:srcRect b="0" l="0" r="0" t="0"/>
          <a:stretch/>
        </p:blipFill>
        <p:spPr>
          <a:xfrm>
            <a:off x="150312" y="-1"/>
            <a:ext cx="730653" cy="731521"/>
          </a:xfrm>
          <a:prstGeom prst="rect">
            <a:avLst/>
          </a:prstGeom>
          <a:noFill/>
          <a:ln>
            <a:noFill/>
          </a:ln>
        </p:spPr>
      </p:pic>
      <p:sp>
        <p:nvSpPr>
          <p:cNvPr id="1980" name="Google Shape;1980;p127"/>
          <p:cNvSpPr txBox="1"/>
          <p:nvPr/>
        </p:nvSpPr>
        <p:spPr>
          <a:xfrm>
            <a:off x="1570441" y="-14224"/>
            <a:ext cx="10058400" cy="83385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Sequence detector 1101</a:t>
            </a:r>
            <a:endParaRPr b="1" sz="3200">
              <a:solidFill>
                <a:schemeClr val="dk1"/>
              </a:solidFill>
              <a:latin typeface="Calibri"/>
              <a:ea typeface="Calibri"/>
              <a:cs typeface="Calibri"/>
              <a:sym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128"/>
          <p:cNvSpPr txBox="1"/>
          <p:nvPr>
            <p:ph type="title"/>
          </p:nvPr>
        </p:nvSpPr>
        <p:spPr>
          <a:xfrm>
            <a:off x="1157923" y="131457"/>
            <a:ext cx="10058400" cy="65282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  </a:t>
            </a:r>
            <a:r>
              <a:rPr b="1" lang="en-US" sz="3600"/>
              <a:t>Excitation table: Sequence detector 1101</a:t>
            </a:r>
            <a:endParaRPr/>
          </a:p>
        </p:txBody>
      </p:sp>
      <p:sp>
        <p:nvSpPr>
          <p:cNvPr id="1988" name="Google Shape;1988;p1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989" name="Google Shape;1989;p1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90" name="Google Shape;1990;p128"/>
          <p:cNvPicPr preferRelativeResize="0"/>
          <p:nvPr/>
        </p:nvPicPr>
        <p:blipFill rotWithShape="1">
          <a:blip r:embed="rId3">
            <a:alphaModFix/>
          </a:blip>
          <a:srcRect b="0" l="0" r="0" t="0"/>
          <a:stretch/>
        </p:blipFill>
        <p:spPr>
          <a:xfrm>
            <a:off x="150312" y="-1"/>
            <a:ext cx="730653" cy="731521"/>
          </a:xfrm>
          <a:prstGeom prst="rect">
            <a:avLst/>
          </a:prstGeom>
          <a:noFill/>
          <a:ln>
            <a:noFill/>
          </a:ln>
        </p:spPr>
      </p:pic>
      <p:graphicFrame>
        <p:nvGraphicFramePr>
          <p:cNvPr id="1991" name="Google Shape;1991;p128"/>
          <p:cNvGraphicFramePr/>
          <p:nvPr/>
        </p:nvGraphicFramePr>
        <p:xfrm>
          <a:off x="4213962" y="1192171"/>
          <a:ext cx="3000000" cy="3000000"/>
        </p:xfrm>
        <a:graphic>
          <a:graphicData uri="http://schemas.openxmlformats.org/drawingml/2006/table">
            <a:tbl>
              <a:tblPr bandRow="1" firstRow="1">
                <a:noFill/>
                <a:tableStyleId>{31745F2F-B989-41C6-952C-ED52B88E52F6}</a:tableStyleId>
              </a:tblPr>
              <a:tblGrid>
                <a:gridCol w="759100"/>
                <a:gridCol w="786075"/>
                <a:gridCol w="994600"/>
                <a:gridCol w="866275"/>
                <a:gridCol w="850225"/>
                <a:gridCol w="802100"/>
                <a:gridCol w="786075"/>
                <a:gridCol w="930450"/>
              </a:tblGrid>
              <a:tr h="370850">
                <a:tc gridSpan="2">
                  <a:txBody>
                    <a:bodyPr/>
                    <a:lstStyle/>
                    <a:p>
                      <a:pPr indent="0" lvl="0" marL="0" marR="0" rtl="0" algn="ctr">
                        <a:spcBef>
                          <a:spcPts val="0"/>
                        </a:spcBef>
                        <a:spcAft>
                          <a:spcPts val="0"/>
                        </a:spcAft>
                        <a:buNone/>
                      </a:pPr>
                      <a:r>
                        <a:rPr lang="en-US" sz="2400"/>
                        <a:t>Present State</a:t>
                      </a:r>
                      <a:endParaRPr sz="2400"/>
                    </a:p>
                  </a:txBody>
                  <a:tcPr marT="45725" marB="45725" marR="91450" marL="91450"/>
                </a:tc>
                <a:tc hMerge="1"/>
                <a:tc>
                  <a:txBody>
                    <a:bodyPr/>
                    <a:lstStyle/>
                    <a:p>
                      <a:pPr indent="0" lvl="0" marL="0" marR="0" rtl="0" algn="ctr">
                        <a:spcBef>
                          <a:spcPts val="0"/>
                        </a:spcBef>
                        <a:spcAft>
                          <a:spcPts val="0"/>
                        </a:spcAft>
                        <a:buNone/>
                      </a:pPr>
                      <a:r>
                        <a:rPr lang="en-US" sz="2400"/>
                        <a:t>Input</a:t>
                      </a:r>
                      <a:endParaRPr sz="2400"/>
                    </a:p>
                  </a:txBody>
                  <a:tcPr marT="45725" marB="45725" marR="91450" marL="91450"/>
                </a:tc>
                <a:tc gridSpan="2">
                  <a:txBody>
                    <a:bodyPr/>
                    <a:lstStyle/>
                    <a:p>
                      <a:pPr indent="0" lvl="0" marL="0" marR="0" rtl="0" algn="ctr">
                        <a:spcBef>
                          <a:spcPts val="0"/>
                        </a:spcBef>
                        <a:spcAft>
                          <a:spcPts val="0"/>
                        </a:spcAft>
                        <a:buNone/>
                      </a:pPr>
                      <a:r>
                        <a:rPr lang="en-US" sz="2400"/>
                        <a:t>Next State</a:t>
                      </a:r>
                      <a:endParaRPr sz="2400"/>
                    </a:p>
                  </a:txBody>
                  <a:tcPr marT="45725" marB="45725" marR="91450" marL="91450"/>
                </a:tc>
                <a:tc hMerge="1"/>
                <a:tc gridSpan="2">
                  <a:txBody>
                    <a:bodyPr/>
                    <a:lstStyle/>
                    <a:p>
                      <a:pPr indent="0" lvl="0" marL="0" marR="0" rtl="0" algn="ctr">
                        <a:spcBef>
                          <a:spcPts val="0"/>
                        </a:spcBef>
                        <a:spcAft>
                          <a:spcPts val="0"/>
                        </a:spcAft>
                        <a:buNone/>
                      </a:pPr>
                      <a:r>
                        <a:rPr lang="en-US" sz="2400"/>
                        <a:t>Flip Flop Inputs</a:t>
                      </a:r>
                      <a:endParaRPr sz="2400"/>
                    </a:p>
                  </a:txBody>
                  <a:tcPr marT="45725" marB="45725" marR="91450" marL="91450"/>
                </a:tc>
                <a:tc hMerge="1"/>
                <a:tc>
                  <a:txBody>
                    <a:bodyPr/>
                    <a:lstStyle/>
                    <a:p>
                      <a:pPr indent="0" lvl="0" marL="0" marR="0" rtl="0" algn="ctr">
                        <a:spcBef>
                          <a:spcPts val="0"/>
                        </a:spcBef>
                        <a:spcAft>
                          <a:spcPts val="0"/>
                        </a:spcAft>
                        <a:buNone/>
                      </a:pPr>
                      <a:r>
                        <a:rPr lang="en-US" sz="2400"/>
                        <a:t>Output</a:t>
                      </a:r>
                      <a:endParaRPr sz="2400"/>
                    </a:p>
                  </a:txBody>
                  <a:tcPr marT="45725" marB="45725" marR="91450" marL="91450"/>
                </a:tc>
              </a:tr>
              <a:tr h="370850">
                <a:tc>
                  <a:txBody>
                    <a:bodyPr/>
                    <a:lstStyle/>
                    <a:p>
                      <a:pPr indent="0" lvl="0" marL="0" marR="0" rtl="0" algn="ctr">
                        <a:spcBef>
                          <a:spcPts val="0"/>
                        </a:spcBef>
                        <a:spcAft>
                          <a:spcPts val="0"/>
                        </a:spcAft>
                        <a:buNone/>
                      </a:pPr>
                      <a:r>
                        <a:rPr lang="en-US" sz="2400"/>
                        <a:t>QA</a:t>
                      </a:r>
                      <a:endParaRPr sz="2400"/>
                    </a:p>
                  </a:txBody>
                  <a:tcPr marT="45725" marB="45725" marR="91450" marL="91450">
                    <a:solidFill>
                      <a:srgbClr val="9CC2E5"/>
                    </a:solidFill>
                  </a:tcPr>
                </a:tc>
                <a:tc>
                  <a:txBody>
                    <a:bodyPr/>
                    <a:lstStyle/>
                    <a:p>
                      <a:pPr indent="0" lvl="0" marL="0" marR="0" rtl="0" algn="ctr">
                        <a:spcBef>
                          <a:spcPts val="0"/>
                        </a:spcBef>
                        <a:spcAft>
                          <a:spcPts val="0"/>
                        </a:spcAft>
                        <a:buNone/>
                      </a:pPr>
                      <a:r>
                        <a:rPr lang="en-US" sz="2400"/>
                        <a:t>QB</a:t>
                      </a:r>
                      <a:endParaRPr sz="2400"/>
                    </a:p>
                  </a:txBody>
                  <a:tcPr marT="45725" marB="45725" marR="91450" marL="91450">
                    <a:solidFill>
                      <a:srgbClr val="9CC2E5"/>
                    </a:solidFill>
                  </a:tcPr>
                </a:tc>
                <a:tc>
                  <a:txBody>
                    <a:bodyPr/>
                    <a:lstStyle/>
                    <a:p>
                      <a:pPr indent="0" lvl="0" marL="0" marR="0" rtl="0" algn="ctr">
                        <a:spcBef>
                          <a:spcPts val="0"/>
                        </a:spcBef>
                        <a:spcAft>
                          <a:spcPts val="0"/>
                        </a:spcAft>
                        <a:buNone/>
                      </a:pPr>
                      <a:r>
                        <a:rPr lang="en-US" sz="2400"/>
                        <a:t>X</a:t>
                      </a:r>
                      <a:endParaRPr sz="2400"/>
                    </a:p>
                  </a:txBody>
                  <a:tcPr marT="45725" marB="45725" marR="91450" marL="91450">
                    <a:solidFill>
                      <a:srgbClr val="F4B081"/>
                    </a:solidFill>
                  </a:tcPr>
                </a:tc>
                <a:tc>
                  <a:txBody>
                    <a:bodyPr/>
                    <a:lstStyle/>
                    <a:p>
                      <a:pPr indent="0" lvl="0" marL="0" marR="0" rtl="0" algn="ctr">
                        <a:spcBef>
                          <a:spcPts val="0"/>
                        </a:spcBef>
                        <a:spcAft>
                          <a:spcPts val="0"/>
                        </a:spcAft>
                        <a:buNone/>
                      </a:pPr>
                      <a:r>
                        <a:rPr lang="en-US" sz="2000"/>
                        <a:t>QA</a:t>
                      </a:r>
                      <a:r>
                        <a:rPr baseline="-25000" lang="en-US" sz="2000"/>
                        <a:t>n+1</a:t>
                      </a:r>
                      <a:r>
                        <a:rPr lang="en-US" sz="2000"/>
                        <a:t>  </a:t>
                      </a:r>
                      <a:endParaRPr sz="2000"/>
                    </a:p>
                  </a:txBody>
                  <a:tcPr marT="45725" marB="45725" marR="91450" marL="91450">
                    <a:solidFill>
                      <a:srgbClr val="FFD966"/>
                    </a:solidFill>
                  </a:tcPr>
                </a:tc>
                <a:tc>
                  <a:txBody>
                    <a:bodyPr/>
                    <a:lstStyle/>
                    <a:p>
                      <a:pPr indent="0" lvl="0" marL="0" marR="0" rtl="0" algn="ctr">
                        <a:spcBef>
                          <a:spcPts val="0"/>
                        </a:spcBef>
                        <a:spcAft>
                          <a:spcPts val="0"/>
                        </a:spcAft>
                        <a:buNone/>
                      </a:pPr>
                      <a:r>
                        <a:rPr lang="en-US" sz="2000"/>
                        <a:t>QB</a:t>
                      </a:r>
                      <a:r>
                        <a:rPr baseline="-25000" lang="en-US" sz="2000"/>
                        <a:t>n+1</a:t>
                      </a:r>
                      <a:r>
                        <a:rPr lang="en-US" sz="2000"/>
                        <a:t> </a:t>
                      </a:r>
                      <a:endParaRPr sz="2000"/>
                    </a:p>
                  </a:txBody>
                  <a:tcPr marT="45725" marB="45725" marR="91450" marL="91450">
                    <a:solidFill>
                      <a:srgbClr val="FFD966"/>
                    </a:solidFill>
                  </a:tcPr>
                </a:tc>
                <a:tc>
                  <a:txBody>
                    <a:bodyPr/>
                    <a:lstStyle/>
                    <a:p>
                      <a:pPr indent="0" lvl="0" marL="0" marR="0" rtl="0" algn="ctr">
                        <a:spcBef>
                          <a:spcPts val="0"/>
                        </a:spcBef>
                        <a:spcAft>
                          <a:spcPts val="0"/>
                        </a:spcAft>
                        <a:buNone/>
                      </a:pPr>
                      <a:r>
                        <a:rPr lang="en-US" sz="2400"/>
                        <a:t>D</a:t>
                      </a:r>
                      <a:r>
                        <a:rPr baseline="-25000" lang="en-US" sz="2400"/>
                        <a:t>1</a:t>
                      </a:r>
                      <a:endParaRPr sz="2400"/>
                    </a:p>
                  </a:txBody>
                  <a:tcPr marT="45725" marB="45725" marR="91450" marL="91450">
                    <a:solidFill>
                      <a:srgbClr val="92D050"/>
                    </a:solidFill>
                  </a:tcPr>
                </a:tc>
                <a:tc>
                  <a:txBody>
                    <a:bodyPr/>
                    <a:lstStyle/>
                    <a:p>
                      <a:pPr indent="0" lvl="0" marL="0" marR="0" rtl="0" algn="ctr">
                        <a:spcBef>
                          <a:spcPts val="0"/>
                        </a:spcBef>
                        <a:spcAft>
                          <a:spcPts val="0"/>
                        </a:spcAft>
                        <a:buNone/>
                      </a:pPr>
                      <a:r>
                        <a:rPr lang="en-US" sz="2400"/>
                        <a:t>D</a:t>
                      </a:r>
                      <a:r>
                        <a:rPr baseline="-25000" lang="en-US" sz="2400"/>
                        <a:t>2</a:t>
                      </a:r>
                      <a:endParaRPr sz="2400"/>
                    </a:p>
                  </a:txBody>
                  <a:tcPr marT="45725" marB="45725" marR="91450" marL="91450">
                    <a:solidFill>
                      <a:srgbClr val="92D050"/>
                    </a:solidFill>
                  </a:tcPr>
                </a:tc>
                <a:tc>
                  <a:txBody>
                    <a:bodyPr/>
                    <a:lstStyle/>
                    <a:p>
                      <a:pPr indent="0" lvl="0" marL="0" marR="0" rtl="0" algn="ctr">
                        <a:spcBef>
                          <a:spcPts val="0"/>
                        </a:spcBef>
                        <a:spcAft>
                          <a:spcPts val="0"/>
                        </a:spcAft>
                        <a:buNone/>
                      </a:pPr>
                      <a:r>
                        <a:rPr lang="en-US" sz="2400"/>
                        <a:t>Z</a:t>
                      </a:r>
                      <a:endParaRPr sz="2400"/>
                    </a:p>
                  </a:txBody>
                  <a:tcPr marT="45725" marB="45725" marR="91450" marL="91450">
                    <a:solidFill>
                      <a:srgbClr val="FFC000"/>
                    </a:solidFill>
                  </a:tcPr>
                </a:tc>
              </a:tr>
              <a:tr h="370850">
                <a:tc>
                  <a:txBody>
                    <a:bodyPr/>
                    <a:lstStyle/>
                    <a:p>
                      <a:pPr indent="0" lvl="0" marL="0" marR="0" rtl="0" algn="ctr">
                        <a:spcBef>
                          <a:spcPts val="0"/>
                        </a:spcBef>
                        <a:spcAft>
                          <a:spcPts val="0"/>
                        </a:spcAft>
                        <a:buNone/>
                      </a:pPr>
                      <a:r>
                        <a:rPr lang="en-US" sz="2400"/>
                        <a:t>0</a:t>
                      </a:r>
                      <a:endParaRPr sz="2400"/>
                    </a:p>
                  </a:txBody>
                  <a:tcPr marT="45725" marB="45725" marR="91450" marL="91450">
                    <a:solidFill>
                      <a:srgbClr val="9CC2E5"/>
                    </a:solidFill>
                  </a:tcPr>
                </a:tc>
                <a:tc>
                  <a:txBody>
                    <a:bodyPr/>
                    <a:lstStyle/>
                    <a:p>
                      <a:pPr indent="0" lvl="0" marL="0" marR="0" rtl="0" algn="ctr">
                        <a:spcBef>
                          <a:spcPts val="0"/>
                        </a:spcBef>
                        <a:spcAft>
                          <a:spcPts val="0"/>
                        </a:spcAft>
                        <a:buNone/>
                      </a:pPr>
                      <a:r>
                        <a:rPr lang="en-US" sz="2400"/>
                        <a:t>0</a:t>
                      </a:r>
                      <a:endParaRPr sz="2400"/>
                    </a:p>
                  </a:txBody>
                  <a:tcPr marT="45725" marB="45725" marR="91450" marL="91450">
                    <a:solidFill>
                      <a:srgbClr val="9CC2E5"/>
                    </a:solidFill>
                  </a:tcPr>
                </a:tc>
                <a:tc>
                  <a:txBody>
                    <a:bodyPr/>
                    <a:lstStyle/>
                    <a:p>
                      <a:pPr indent="0" lvl="0" marL="0" marR="0" rtl="0" algn="ctr">
                        <a:spcBef>
                          <a:spcPts val="0"/>
                        </a:spcBef>
                        <a:spcAft>
                          <a:spcPts val="0"/>
                        </a:spcAft>
                        <a:buNone/>
                      </a:pPr>
                      <a:r>
                        <a:rPr lang="en-US" sz="2400"/>
                        <a:t>0</a:t>
                      </a:r>
                      <a:endParaRPr sz="2400"/>
                    </a:p>
                  </a:txBody>
                  <a:tcPr marT="45725" marB="45725" marR="91450" marL="91450">
                    <a:solidFill>
                      <a:srgbClr val="F4B081"/>
                    </a:solidFill>
                  </a:tcPr>
                </a:tc>
                <a:tc>
                  <a:txBody>
                    <a:bodyPr/>
                    <a:lstStyle/>
                    <a:p>
                      <a:pPr indent="0" lvl="0" marL="0" marR="0" rtl="0" algn="ctr">
                        <a:spcBef>
                          <a:spcPts val="0"/>
                        </a:spcBef>
                        <a:spcAft>
                          <a:spcPts val="0"/>
                        </a:spcAft>
                        <a:buNone/>
                      </a:pPr>
                      <a:r>
                        <a:t/>
                      </a:r>
                      <a:endParaRPr sz="2400"/>
                    </a:p>
                  </a:txBody>
                  <a:tcPr marT="45725" marB="45725" marR="91450" marL="91450">
                    <a:solidFill>
                      <a:srgbClr val="FFD966"/>
                    </a:solidFill>
                  </a:tcPr>
                </a:tc>
                <a:tc>
                  <a:txBody>
                    <a:bodyPr/>
                    <a:lstStyle/>
                    <a:p>
                      <a:pPr indent="0" lvl="0" marL="0" marR="0" rtl="0" algn="ctr">
                        <a:spcBef>
                          <a:spcPts val="0"/>
                        </a:spcBef>
                        <a:spcAft>
                          <a:spcPts val="0"/>
                        </a:spcAft>
                        <a:buNone/>
                      </a:pPr>
                      <a:r>
                        <a:t/>
                      </a:r>
                      <a:endParaRPr sz="2400"/>
                    </a:p>
                  </a:txBody>
                  <a:tcPr marT="45725" marB="45725" marR="91450" marL="91450">
                    <a:solidFill>
                      <a:srgbClr val="FFD966"/>
                    </a:solidFill>
                  </a:tcPr>
                </a:tc>
                <a:tc>
                  <a:txBody>
                    <a:bodyPr/>
                    <a:lstStyle/>
                    <a:p>
                      <a:pPr indent="0" lvl="0" marL="0" marR="0" rtl="0" algn="ctr">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ctr">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ctr">
                        <a:spcBef>
                          <a:spcPts val="0"/>
                        </a:spcBef>
                        <a:spcAft>
                          <a:spcPts val="0"/>
                        </a:spcAft>
                        <a:buNone/>
                      </a:pPr>
                      <a:r>
                        <a:t/>
                      </a:r>
                      <a:endParaRPr sz="2400"/>
                    </a:p>
                  </a:txBody>
                  <a:tcPr marT="45725" marB="45725" marR="91450" marL="91450">
                    <a:solidFill>
                      <a:srgbClr val="FFC000"/>
                    </a:solidFill>
                  </a:tcPr>
                </a:tc>
              </a:tr>
              <a:tr h="370850">
                <a:tc>
                  <a:txBody>
                    <a:bodyPr/>
                    <a:lstStyle/>
                    <a:p>
                      <a:pPr indent="0" lvl="0" marL="0" marR="0" rtl="0" algn="ctr">
                        <a:spcBef>
                          <a:spcPts val="0"/>
                        </a:spcBef>
                        <a:spcAft>
                          <a:spcPts val="0"/>
                        </a:spcAft>
                        <a:buNone/>
                      </a:pPr>
                      <a:r>
                        <a:rPr lang="en-US" sz="2400"/>
                        <a:t>0</a:t>
                      </a:r>
                      <a:endParaRPr sz="2400"/>
                    </a:p>
                  </a:txBody>
                  <a:tcPr marT="45725" marB="45725" marR="91450" marL="91450">
                    <a:solidFill>
                      <a:srgbClr val="9CC2E5"/>
                    </a:solidFill>
                  </a:tcPr>
                </a:tc>
                <a:tc>
                  <a:txBody>
                    <a:bodyPr/>
                    <a:lstStyle/>
                    <a:p>
                      <a:pPr indent="0" lvl="0" marL="0" marR="0" rtl="0" algn="ctr">
                        <a:spcBef>
                          <a:spcPts val="0"/>
                        </a:spcBef>
                        <a:spcAft>
                          <a:spcPts val="0"/>
                        </a:spcAft>
                        <a:buNone/>
                      </a:pPr>
                      <a:r>
                        <a:rPr lang="en-US" sz="2400"/>
                        <a:t>0</a:t>
                      </a:r>
                      <a:endParaRPr sz="2400"/>
                    </a:p>
                  </a:txBody>
                  <a:tcPr marT="45725" marB="45725" marR="91450" marL="91450">
                    <a:solidFill>
                      <a:srgbClr val="9CC2E5"/>
                    </a:solidFill>
                  </a:tcPr>
                </a:tc>
                <a:tc>
                  <a:txBody>
                    <a:bodyPr/>
                    <a:lstStyle/>
                    <a:p>
                      <a:pPr indent="0" lvl="0" marL="0" marR="0" rtl="0" algn="ctr">
                        <a:spcBef>
                          <a:spcPts val="0"/>
                        </a:spcBef>
                        <a:spcAft>
                          <a:spcPts val="0"/>
                        </a:spcAft>
                        <a:buNone/>
                      </a:pPr>
                      <a:r>
                        <a:rPr lang="en-US" sz="2400"/>
                        <a:t>1</a:t>
                      </a:r>
                      <a:endParaRPr sz="2400"/>
                    </a:p>
                  </a:txBody>
                  <a:tcPr marT="45725" marB="45725" marR="91450" marL="91450">
                    <a:solidFill>
                      <a:srgbClr val="F4B081"/>
                    </a:solidFill>
                  </a:tcPr>
                </a:tc>
                <a:tc>
                  <a:txBody>
                    <a:bodyPr/>
                    <a:lstStyle/>
                    <a:p>
                      <a:pPr indent="0" lvl="0" marL="0" marR="0" rtl="0" algn="ctr">
                        <a:spcBef>
                          <a:spcPts val="0"/>
                        </a:spcBef>
                        <a:spcAft>
                          <a:spcPts val="0"/>
                        </a:spcAft>
                        <a:buNone/>
                      </a:pPr>
                      <a:r>
                        <a:t/>
                      </a:r>
                      <a:endParaRPr sz="2400"/>
                    </a:p>
                  </a:txBody>
                  <a:tcPr marT="45725" marB="45725" marR="91450" marL="91450">
                    <a:solidFill>
                      <a:srgbClr val="FFD966"/>
                    </a:solidFill>
                  </a:tcPr>
                </a:tc>
                <a:tc>
                  <a:txBody>
                    <a:bodyPr/>
                    <a:lstStyle/>
                    <a:p>
                      <a:pPr indent="0" lvl="0" marL="0" marR="0" rtl="0" algn="ctr">
                        <a:spcBef>
                          <a:spcPts val="0"/>
                        </a:spcBef>
                        <a:spcAft>
                          <a:spcPts val="0"/>
                        </a:spcAft>
                        <a:buNone/>
                      </a:pPr>
                      <a:r>
                        <a:t/>
                      </a:r>
                      <a:endParaRPr sz="2400"/>
                    </a:p>
                  </a:txBody>
                  <a:tcPr marT="45725" marB="45725" marR="91450" marL="91450">
                    <a:solidFill>
                      <a:srgbClr val="FFD966"/>
                    </a:solidFill>
                  </a:tcPr>
                </a:tc>
                <a:tc>
                  <a:txBody>
                    <a:bodyPr/>
                    <a:lstStyle/>
                    <a:p>
                      <a:pPr indent="0" lvl="0" marL="0" marR="0" rtl="0" algn="ctr">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ctr">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ctr">
                        <a:spcBef>
                          <a:spcPts val="0"/>
                        </a:spcBef>
                        <a:spcAft>
                          <a:spcPts val="0"/>
                        </a:spcAft>
                        <a:buNone/>
                      </a:pPr>
                      <a:r>
                        <a:t/>
                      </a:r>
                      <a:endParaRPr sz="2400"/>
                    </a:p>
                  </a:txBody>
                  <a:tcPr marT="45725" marB="45725" marR="91450" marL="91450">
                    <a:solidFill>
                      <a:srgbClr val="FFC000"/>
                    </a:solidFill>
                  </a:tcPr>
                </a:tc>
              </a:tr>
              <a:tr h="370850">
                <a:tc>
                  <a:txBody>
                    <a:bodyPr/>
                    <a:lstStyle/>
                    <a:p>
                      <a:pPr indent="0" lvl="0" marL="0" marR="0" rtl="0" algn="ctr">
                        <a:spcBef>
                          <a:spcPts val="0"/>
                        </a:spcBef>
                        <a:spcAft>
                          <a:spcPts val="0"/>
                        </a:spcAft>
                        <a:buNone/>
                      </a:pPr>
                      <a:r>
                        <a:rPr lang="en-US" sz="2400"/>
                        <a:t>0</a:t>
                      </a:r>
                      <a:endParaRPr sz="2400"/>
                    </a:p>
                  </a:txBody>
                  <a:tcPr marT="45725" marB="45725" marR="91450" marL="91450">
                    <a:solidFill>
                      <a:srgbClr val="9CC2E5"/>
                    </a:solidFill>
                  </a:tcPr>
                </a:tc>
                <a:tc>
                  <a:txBody>
                    <a:bodyPr/>
                    <a:lstStyle/>
                    <a:p>
                      <a:pPr indent="0" lvl="0" marL="0" marR="0" rtl="0" algn="ctr">
                        <a:spcBef>
                          <a:spcPts val="0"/>
                        </a:spcBef>
                        <a:spcAft>
                          <a:spcPts val="0"/>
                        </a:spcAft>
                        <a:buNone/>
                      </a:pPr>
                      <a:r>
                        <a:rPr lang="en-US" sz="2400"/>
                        <a:t>1</a:t>
                      </a:r>
                      <a:endParaRPr sz="2400"/>
                    </a:p>
                  </a:txBody>
                  <a:tcPr marT="45725" marB="45725" marR="91450" marL="91450">
                    <a:solidFill>
                      <a:srgbClr val="9CC2E5"/>
                    </a:solidFill>
                  </a:tcPr>
                </a:tc>
                <a:tc>
                  <a:txBody>
                    <a:bodyPr/>
                    <a:lstStyle/>
                    <a:p>
                      <a:pPr indent="0" lvl="0" marL="0" marR="0" rtl="0" algn="ctr">
                        <a:spcBef>
                          <a:spcPts val="0"/>
                        </a:spcBef>
                        <a:spcAft>
                          <a:spcPts val="0"/>
                        </a:spcAft>
                        <a:buNone/>
                      </a:pPr>
                      <a:r>
                        <a:rPr lang="en-US" sz="2400"/>
                        <a:t>0</a:t>
                      </a:r>
                      <a:endParaRPr sz="2400"/>
                    </a:p>
                  </a:txBody>
                  <a:tcPr marT="45725" marB="45725" marR="91450" marL="91450">
                    <a:solidFill>
                      <a:srgbClr val="F4B081"/>
                    </a:solidFill>
                  </a:tcPr>
                </a:tc>
                <a:tc>
                  <a:txBody>
                    <a:bodyPr/>
                    <a:lstStyle/>
                    <a:p>
                      <a:pPr indent="0" lvl="0" marL="0" marR="0" rtl="0" algn="ctr">
                        <a:spcBef>
                          <a:spcPts val="0"/>
                        </a:spcBef>
                        <a:spcAft>
                          <a:spcPts val="0"/>
                        </a:spcAft>
                        <a:buNone/>
                      </a:pPr>
                      <a:r>
                        <a:t/>
                      </a:r>
                      <a:endParaRPr sz="2400"/>
                    </a:p>
                  </a:txBody>
                  <a:tcPr marT="45725" marB="45725" marR="91450" marL="91450">
                    <a:solidFill>
                      <a:srgbClr val="FFD966"/>
                    </a:solidFill>
                  </a:tcPr>
                </a:tc>
                <a:tc>
                  <a:txBody>
                    <a:bodyPr/>
                    <a:lstStyle/>
                    <a:p>
                      <a:pPr indent="0" lvl="0" marL="0" marR="0" rtl="0" algn="ctr">
                        <a:spcBef>
                          <a:spcPts val="0"/>
                        </a:spcBef>
                        <a:spcAft>
                          <a:spcPts val="0"/>
                        </a:spcAft>
                        <a:buNone/>
                      </a:pPr>
                      <a:r>
                        <a:t/>
                      </a:r>
                      <a:endParaRPr sz="2400"/>
                    </a:p>
                  </a:txBody>
                  <a:tcPr marT="45725" marB="45725" marR="91450" marL="91450">
                    <a:solidFill>
                      <a:srgbClr val="FFD966"/>
                    </a:solidFill>
                  </a:tcPr>
                </a:tc>
                <a:tc>
                  <a:txBody>
                    <a:bodyPr/>
                    <a:lstStyle/>
                    <a:p>
                      <a:pPr indent="0" lvl="0" marL="0" marR="0" rtl="0" algn="ctr">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ctr">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ctr">
                        <a:spcBef>
                          <a:spcPts val="0"/>
                        </a:spcBef>
                        <a:spcAft>
                          <a:spcPts val="0"/>
                        </a:spcAft>
                        <a:buNone/>
                      </a:pPr>
                      <a:r>
                        <a:t/>
                      </a:r>
                      <a:endParaRPr sz="2400"/>
                    </a:p>
                  </a:txBody>
                  <a:tcPr marT="45725" marB="45725" marR="91450" marL="91450">
                    <a:solidFill>
                      <a:srgbClr val="FFC000"/>
                    </a:solidFill>
                  </a:tcPr>
                </a:tc>
              </a:tr>
              <a:tr h="370850">
                <a:tc>
                  <a:txBody>
                    <a:bodyPr/>
                    <a:lstStyle/>
                    <a:p>
                      <a:pPr indent="0" lvl="0" marL="0" marR="0" rtl="0" algn="ctr">
                        <a:spcBef>
                          <a:spcPts val="0"/>
                        </a:spcBef>
                        <a:spcAft>
                          <a:spcPts val="0"/>
                        </a:spcAft>
                        <a:buNone/>
                      </a:pPr>
                      <a:r>
                        <a:rPr lang="en-US" sz="2400"/>
                        <a:t>0</a:t>
                      </a:r>
                      <a:endParaRPr sz="2400"/>
                    </a:p>
                  </a:txBody>
                  <a:tcPr marT="45725" marB="45725" marR="91450" marL="91450">
                    <a:solidFill>
                      <a:srgbClr val="9CC2E5"/>
                    </a:solidFill>
                  </a:tcPr>
                </a:tc>
                <a:tc>
                  <a:txBody>
                    <a:bodyPr/>
                    <a:lstStyle/>
                    <a:p>
                      <a:pPr indent="0" lvl="0" marL="0" marR="0" rtl="0" algn="ctr">
                        <a:spcBef>
                          <a:spcPts val="0"/>
                        </a:spcBef>
                        <a:spcAft>
                          <a:spcPts val="0"/>
                        </a:spcAft>
                        <a:buNone/>
                      </a:pPr>
                      <a:r>
                        <a:rPr lang="en-US" sz="2400"/>
                        <a:t>1</a:t>
                      </a:r>
                      <a:endParaRPr sz="2400"/>
                    </a:p>
                  </a:txBody>
                  <a:tcPr marT="45725" marB="45725" marR="91450" marL="91450">
                    <a:solidFill>
                      <a:srgbClr val="9CC2E5"/>
                    </a:solidFill>
                  </a:tcPr>
                </a:tc>
                <a:tc>
                  <a:txBody>
                    <a:bodyPr/>
                    <a:lstStyle/>
                    <a:p>
                      <a:pPr indent="0" lvl="0" marL="0" marR="0" rtl="0" algn="ctr">
                        <a:spcBef>
                          <a:spcPts val="0"/>
                        </a:spcBef>
                        <a:spcAft>
                          <a:spcPts val="0"/>
                        </a:spcAft>
                        <a:buNone/>
                      </a:pPr>
                      <a:r>
                        <a:rPr lang="en-US" sz="2400"/>
                        <a:t>1</a:t>
                      </a:r>
                      <a:endParaRPr sz="2400"/>
                    </a:p>
                  </a:txBody>
                  <a:tcPr marT="45725" marB="45725" marR="91450" marL="91450">
                    <a:solidFill>
                      <a:srgbClr val="F4B081"/>
                    </a:solidFill>
                  </a:tcPr>
                </a:tc>
                <a:tc>
                  <a:txBody>
                    <a:bodyPr/>
                    <a:lstStyle/>
                    <a:p>
                      <a:pPr indent="0" lvl="0" marL="0" marR="0" rtl="0" algn="ctr">
                        <a:spcBef>
                          <a:spcPts val="0"/>
                        </a:spcBef>
                        <a:spcAft>
                          <a:spcPts val="0"/>
                        </a:spcAft>
                        <a:buNone/>
                      </a:pPr>
                      <a:r>
                        <a:t/>
                      </a:r>
                      <a:endParaRPr sz="2400"/>
                    </a:p>
                  </a:txBody>
                  <a:tcPr marT="45725" marB="45725" marR="91450" marL="91450">
                    <a:solidFill>
                      <a:srgbClr val="FFD966"/>
                    </a:solidFill>
                  </a:tcPr>
                </a:tc>
                <a:tc>
                  <a:txBody>
                    <a:bodyPr/>
                    <a:lstStyle/>
                    <a:p>
                      <a:pPr indent="0" lvl="0" marL="0" marR="0" rtl="0" algn="ctr">
                        <a:spcBef>
                          <a:spcPts val="0"/>
                        </a:spcBef>
                        <a:spcAft>
                          <a:spcPts val="0"/>
                        </a:spcAft>
                        <a:buNone/>
                      </a:pPr>
                      <a:r>
                        <a:t/>
                      </a:r>
                      <a:endParaRPr sz="2400"/>
                    </a:p>
                  </a:txBody>
                  <a:tcPr marT="45725" marB="45725" marR="91450" marL="91450">
                    <a:solidFill>
                      <a:srgbClr val="FFD966"/>
                    </a:solidFill>
                  </a:tcPr>
                </a:tc>
                <a:tc>
                  <a:txBody>
                    <a:bodyPr/>
                    <a:lstStyle/>
                    <a:p>
                      <a:pPr indent="0" lvl="0" marL="0" marR="0" rtl="0" algn="ctr">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ctr">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ctr">
                        <a:spcBef>
                          <a:spcPts val="0"/>
                        </a:spcBef>
                        <a:spcAft>
                          <a:spcPts val="0"/>
                        </a:spcAft>
                        <a:buNone/>
                      </a:pPr>
                      <a:r>
                        <a:t/>
                      </a:r>
                      <a:endParaRPr sz="2400"/>
                    </a:p>
                  </a:txBody>
                  <a:tcPr marT="45725" marB="45725" marR="91450" marL="91450">
                    <a:solidFill>
                      <a:srgbClr val="FFC000"/>
                    </a:solidFill>
                  </a:tcPr>
                </a:tc>
              </a:tr>
              <a:tr h="370850">
                <a:tc>
                  <a:txBody>
                    <a:bodyPr/>
                    <a:lstStyle/>
                    <a:p>
                      <a:pPr indent="0" lvl="0" marL="0" marR="0" rtl="0" algn="ctr">
                        <a:spcBef>
                          <a:spcPts val="0"/>
                        </a:spcBef>
                        <a:spcAft>
                          <a:spcPts val="0"/>
                        </a:spcAft>
                        <a:buNone/>
                      </a:pPr>
                      <a:r>
                        <a:rPr lang="en-US" sz="2400"/>
                        <a:t>1</a:t>
                      </a:r>
                      <a:endParaRPr sz="2400"/>
                    </a:p>
                  </a:txBody>
                  <a:tcPr marT="45725" marB="45725" marR="91450" marL="91450">
                    <a:solidFill>
                      <a:srgbClr val="9CC2E5"/>
                    </a:solidFill>
                  </a:tcPr>
                </a:tc>
                <a:tc>
                  <a:txBody>
                    <a:bodyPr/>
                    <a:lstStyle/>
                    <a:p>
                      <a:pPr indent="0" lvl="0" marL="0" marR="0" rtl="0" algn="ctr">
                        <a:spcBef>
                          <a:spcPts val="0"/>
                        </a:spcBef>
                        <a:spcAft>
                          <a:spcPts val="0"/>
                        </a:spcAft>
                        <a:buNone/>
                      </a:pPr>
                      <a:r>
                        <a:rPr lang="en-US" sz="2400"/>
                        <a:t>0</a:t>
                      </a:r>
                      <a:endParaRPr sz="2400"/>
                    </a:p>
                  </a:txBody>
                  <a:tcPr marT="45725" marB="45725" marR="91450" marL="91450">
                    <a:solidFill>
                      <a:srgbClr val="9CC2E5"/>
                    </a:solidFill>
                  </a:tcPr>
                </a:tc>
                <a:tc>
                  <a:txBody>
                    <a:bodyPr/>
                    <a:lstStyle/>
                    <a:p>
                      <a:pPr indent="0" lvl="0" marL="0" marR="0" rtl="0" algn="ctr">
                        <a:spcBef>
                          <a:spcPts val="0"/>
                        </a:spcBef>
                        <a:spcAft>
                          <a:spcPts val="0"/>
                        </a:spcAft>
                        <a:buNone/>
                      </a:pPr>
                      <a:r>
                        <a:rPr lang="en-US" sz="2400"/>
                        <a:t>0</a:t>
                      </a:r>
                      <a:endParaRPr sz="2400"/>
                    </a:p>
                  </a:txBody>
                  <a:tcPr marT="45725" marB="45725" marR="91450" marL="91450">
                    <a:solidFill>
                      <a:srgbClr val="F4B081"/>
                    </a:solidFill>
                  </a:tcPr>
                </a:tc>
                <a:tc>
                  <a:txBody>
                    <a:bodyPr/>
                    <a:lstStyle/>
                    <a:p>
                      <a:pPr indent="0" lvl="0" marL="0" marR="0" rtl="0" algn="ctr">
                        <a:spcBef>
                          <a:spcPts val="0"/>
                        </a:spcBef>
                        <a:spcAft>
                          <a:spcPts val="0"/>
                        </a:spcAft>
                        <a:buNone/>
                      </a:pPr>
                      <a:r>
                        <a:t/>
                      </a:r>
                      <a:endParaRPr sz="2400"/>
                    </a:p>
                  </a:txBody>
                  <a:tcPr marT="45725" marB="45725" marR="91450" marL="91450">
                    <a:solidFill>
                      <a:srgbClr val="FFD966"/>
                    </a:solidFill>
                  </a:tcPr>
                </a:tc>
                <a:tc>
                  <a:txBody>
                    <a:bodyPr/>
                    <a:lstStyle/>
                    <a:p>
                      <a:pPr indent="0" lvl="0" marL="0" marR="0" rtl="0" algn="ctr">
                        <a:spcBef>
                          <a:spcPts val="0"/>
                        </a:spcBef>
                        <a:spcAft>
                          <a:spcPts val="0"/>
                        </a:spcAft>
                        <a:buNone/>
                      </a:pPr>
                      <a:r>
                        <a:t/>
                      </a:r>
                      <a:endParaRPr sz="2400"/>
                    </a:p>
                  </a:txBody>
                  <a:tcPr marT="45725" marB="45725" marR="91450" marL="91450">
                    <a:solidFill>
                      <a:srgbClr val="FFD966"/>
                    </a:solidFill>
                  </a:tcPr>
                </a:tc>
                <a:tc>
                  <a:txBody>
                    <a:bodyPr/>
                    <a:lstStyle/>
                    <a:p>
                      <a:pPr indent="0" lvl="0" marL="0" marR="0" rtl="0" algn="ctr">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ctr">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ctr">
                        <a:spcBef>
                          <a:spcPts val="0"/>
                        </a:spcBef>
                        <a:spcAft>
                          <a:spcPts val="0"/>
                        </a:spcAft>
                        <a:buNone/>
                      </a:pPr>
                      <a:r>
                        <a:t/>
                      </a:r>
                      <a:endParaRPr sz="2400"/>
                    </a:p>
                  </a:txBody>
                  <a:tcPr marT="45725" marB="45725" marR="91450" marL="91450">
                    <a:solidFill>
                      <a:srgbClr val="FFC000"/>
                    </a:solidFill>
                  </a:tcPr>
                </a:tc>
              </a:tr>
              <a:tr h="370850">
                <a:tc>
                  <a:txBody>
                    <a:bodyPr/>
                    <a:lstStyle/>
                    <a:p>
                      <a:pPr indent="0" lvl="0" marL="0" marR="0" rtl="0" algn="ctr">
                        <a:spcBef>
                          <a:spcPts val="0"/>
                        </a:spcBef>
                        <a:spcAft>
                          <a:spcPts val="0"/>
                        </a:spcAft>
                        <a:buNone/>
                      </a:pPr>
                      <a:r>
                        <a:rPr lang="en-US" sz="2400"/>
                        <a:t>1</a:t>
                      </a:r>
                      <a:endParaRPr sz="2400"/>
                    </a:p>
                  </a:txBody>
                  <a:tcPr marT="45725" marB="45725" marR="91450" marL="91450">
                    <a:solidFill>
                      <a:srgbClr val="9CC2E5"/>
                    </a:solidFill>
                  </a:tcPr>
                </a:tc>
                <a:tc>
                  <a:txBody>
                    <a:bodyPr/>
                    <a:lstStyle/>
                    <a:p>
                      <a:pPr indent="0" lvl="0" marL="0" marR="0" rtl="0" algn="ctr">
                        <a:spcBef>
                          <a:spcPts val="0"/>
                        </a:spcBef>
                        <a:spcAft>
                          <a:spcPts val="0"/>
                        </a:spcAft>
                        <a:buNone/>
                      </a:pPr>
                      <a:r>
                        <a:rPr lang="en-US" sz="2400"/>
                        <a:t>0</a:t>
                      </a:r>
                      <a:endParaRPr sz="2400"/>
                    </a:p>
                  </a:txBody>
                  <a:tcPr marT="45725" marB="45725" marR="91450" marL="91450">
                    <a:solidFill>
                      <a:srgbClr val="9CC2E5"/>
                    </a:solidFill>
                  </a:tcPr>
                </a:tc>
                <a:tc>
                  <a:txBody>
                    <a:bodyPr/>
                    <a:lstStyle/>
                    <a:p>
                      <a:pPr indent="0" lvl="0" marL="0" marR="0" rtl="0" algn="ctr">
                        <a:spcBef>
                          <a:spcPts val="0"/>
                        </a:spcBef>
                        <a:spcAft>
                          <a:spcPts val="0"/>
                        </a:spcAft>
                        <a:buNone/>
                      </a:pPr>
                      <a:r>
                        <a:rPr lang="en-US" sz="2400"/>
                        <a:t>1</a:t>
                      </a:r>
                      <a:endParaRPr sz="2400"/>
                    </a:p>
                  </a:txBody>
                  <a:tcPr marT="45725" marB="45725" marR="91450" marL="91450">
                    <a:solidFill>
                      <a:srgbClr val="F4B081"/>
                    </a:solidFill>
                  </a:tcPr>
                </a:tc>
                <a:tc>
                  <a:txBody>
                    <a:bodyPr/>
                    <a:lstStyle/>
                    <a:p>
                      <a:pPr indent="0" lvl="0" marL="0" marR="0" rtl="0" algn="ctr">
                        <a:spcBef>
                          <a:spcPts val="0"/>
                        </a:spcBef>
                        <a:spcAft>
                          <a:spcPts val="0"/>
                        </a:spcAft>
                        <a:buNone/>
                      </a:pPr>
                      <a:r>
                        <a:t/>
                      </a:r>
                      <a:endParaRPr sz="2400"/>
                    </a:p>
                  </a:txBody>
                  <a:tcPr marT="45725" marB="45725" marR="91450" marL="91450">
                    <a:solidFill>
                      <a:srgbClr val="FFD966"/>
                    </a:solidFill>
                  </a:tcPr>
                </a:tc>
                <a:tc>
                  <a:txBody>
                    <a:bodyPr/>
                    <a:lstStyle/>
                    <a:p>
                      <a:pPr indent="0" lvl="0" marL="0" marR="0" rtl="0" algn="ctr">
                        <a:spcBef>
                          <a:spcPts val="0"/>
                        </a:spcBef>
                        <a:spcAft>
                          <a:spcPts val="0"/>
                        </a:spcAft>
                        <a:buNone/>
                      </a:pPr>
                      <a:r>
                        <a:t/>
                      </a:r>
                      <a:endParaRPr sz="2400"/>
                    </a:p>
                  </a:txBody>
                  <a:tcPr marT="45725" marB="45725" marR="91450" marL="91450">
                    <a:solidFill>
                      <a:srgbClr val="FFD966"/>
                    </a:solidFill>
                  </a:tcPr>
                </a:tc>
                <a:tc>
                  <a:txBody>
                    <a:bodyPr/>
                    <a:lstStyle/>
                    <a:p>
                      <a:pPr indent="0" lvl="0" marL="0" marR="0" rtl="0" algn="ctr">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ctr">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ctr">
                        <a:spcBef>
                          <a:spcPts val="0"/>
                        </a:spcBef>
                        <a:spcAft>
                          <a:spcPts val="0"/>
                        </a:spcAft>
                        <a:buNone/>
                      </a:pPr>
                      <a:r>
                        <a:t/>
                      </a:r>
                      <a:endParaRPr sz="2400"/>
                    </a:p>
                  </a:txBody>
                  <a:tcPr marT="45725" marB="45725" marR="91450" marL="91450">
                    <a:solidFill>
                      <a:srgbClr val="FFC000"/>
                    </a:solidFill>
                  </a:tcPr>
                </a:tc>
              </a:tr>
              <a:tr h="370850">
                <a:tc>
                  <a:txBody>
                    <a:bodyPr/>
                    <a:lstStyle/>
                    <a:p>
                      <a:pPr indent="0" lvl="0" marL="0" marR="0" rtl="0" algn="ctr">
                        <a:spcBef>
                          <a:spcPts val="0"/>
                        </a:spcBef>
                        <a:spcAft>
                          <a:spcPts val="0"/>
                        </a:spcAft>
                        <a:buNone/>
                      </a:pPr>
                      <a:r>
                        <a:rPr lang="en-US" sz="2400"/>
                        <a:t>1</a:t>
                      </a:r>
                      <a:endParaRPr sz="2400"/>
                    </a:p>
                  </a:txBody>
                  <a:tcPr marT="45725" marB="45725" marR="91450" marL="91450">
                    <a:solidFill>
                      <a:srgbClr val="9CC2E5"/>
                    </a:solidFill>
                  </a:tcPr>
                </a:tc>
                <a:tc>
                  <a:txBody>
                    <a:bodyPr/>
                    <a:lstStyle/>
                    <a:p>
                      <a:pPr indent="0" lvl="0" marL="0" marR="0" rtl="0" algn="ctr">
                        <a:spcBef>
                          <a:spcPts val="0"/>
                        </a:spcBef>
                        <a:spcAft>
                          <a:spcPts val="0"/>
                        </a:spcAft>
                        <a:buNone/>
                      </a:pPr>
                      <a:r>
                        <a:rPr lang="en-US" sz="2400"/>
                        <a:t>1</a:t>
                      </a:r>
                      <a:endParaRPr sz="2400"/>
                    </a:p>
                  </a:txBody>
                  <a:tcPr marT="45725" marB="45725" marR="91450" marL="91450">
                    <a:solidFill>
                      <a:srgbClr val="9CC2E5"/>
                    </a:solidFill>
                  </a:tcPr>
                </a:tc>
                <a:tc>
                  <a:txBody>
                    <a:bodyPr/>
                    <a:lstStyle/>
                    <a:p>
                      <a:pPr indent="0" lvl="0" marL="0" marR="0" rtl="0" algn="ctr">
                        <a:spcBef>
                          <a:spcPts val="0"/>
                        </a:spcBef>
                        <a:spcAft>
                          <a:spcPts val="0"/>
                        </a:spcAft>
                        <a:buNone/>
                      </a:pPr>
                      <a:r>
                        <a:rPr lang="en-US" sz="2400"/>
                        <a:t>0</a:t>
                      </a:r>
                      <a:endParaRPr sz="2400"/>
                    </a:p>
                  </a:txBody>
                  <a:tcPr marT="45725" marB="45725" marR="91450" marL="91450">
                    <a:solidFill>
                      <a:srgbClr val="F4B081"/>
                    </a:solidFill>
                  </a:tcPr>
                </a:tc>
                <a:tc>
                  <a:txBody>
                    <a:bodyPr/>
                    <a:lstStyle/>
                    <a:p>
                      <a:pPr indent="0" lvl="0" marL="0" marR="0" rtl="0" algn="ctr">
                        <a:spcBef>
                          <a:spcPts val="0"/>
                        </a:spcBef>
                        <a:spcAft>
                          <a:spcPts val="0"/>
                        </a:spcAft>
                        <a:buNone/>
                      </a:pPr>
                      <a:r>
                        <a:t/>
                      </a:r>
                      <a:endParaRPr sz="2400"/>
                    </a:p>
                  </a:txBody>
                  <a:tcPr marT="45725" marB="45725" marR="91450" marL="91450">
                    <a:solidFill>
                      <a:srgbClr val="FFD966"/>
                    </a:solidFill>
                  </a:tcPr>
                </a:tc>
                <a:tc>
                  <a:txBody>
                    <a:bodyPr/>
                    <a:lstStyle/>
                    <a:p>
                      <a:pPr indent="0" lvl="0" marL="0" marR="0" rtl="0" algn="ctr">
                        <a:spcBef>
                          <a:spcPts val="0"/>
                        </a:spcBef>
                        <a:spcAft>
                          <a:spcPts val="0"/>
                        </a:spcAft>
                        <a:buNone/>
                      </a:pPr>
                      <a:r>
                        <a:t/>
                      </a:r>
                      <a:endParaRPr sz="2400"/>
                    </a:p>
                  </a:txBody>
                  <a:tcPr marT="45725" marB="45725" marR="91450" marL="91450">
                    <a:solidFill>
                      <a:srgbClr val="FFD966"/>
                    </a:solidFill>
                  </a:tcPr>
                </a:tc>
                <a:tc>
                  <a:txBody>
                    <a:bodyPr/>
                    <a:lstStyle/>
                    <a:p>
                      <a:pPr indent="0" lvl="0" marL="0" marR="0" rtl="0" algn="ctr">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ctr">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ctr">
                        <a:spcBef>
                          <a:spcPts val="0"/>
                        </a:spcBef>
                        <a:spcAft>
                          <a:spcPts val="0"/>
                        </a:spcAft>
                        <a:buNone/>
                      </a:pPr>
                      <a:r>
                        <a:t/>
                      </a:r>
                      <a:endParaRPr sz="2400"/>
                    </a:p>
                  </a:txBody>
                  <a:tcPr marT="45725" marB="45725" marR="91450" marL="91450">
                    <a:solidFill>
                      <a:srgbClr val="FFC000"/>
                    </a:solidFill>
                  </a:tcPr>
                </a:tc>
              </a:tr>
              <a:tr h="370850">
                <a:tc>
                  <a:txBody>
                    <a:bodyPr/>
                    <a:lstStyle/>
                    <a:p>
                      <a:pPr indent="0" lvl="0" marL="0" marR="0" rtl="0" algn="ctr">
                        <a:spcBef>
                          <a:spcPts val="0"/>
                        </a:spcBef>
                        <a:spcAft>
                          <a:spcPts val="0"/>
                        </a:spcAft>
                        <a:buNone/>
                      </a:pPr>
                      <a:r>
                        <a:rPr lang="en-US" sz="2400"/>
                        <a:t>1</a:t>
                      </a:r>
                      <a:endParaRPr sz="2400"/>
                    </a:p>
                  </a:txBody>
                  <a:tcPr marT="45725" marB="45725" marR="91450" marL="91450">
                    <a:solidFill>
                      <a:srgbClr val="9CC2E5"/>
                    </a:solidFill>
                  </a:tcPr>
                </a:tc>
                <a:tc>
                  <a:txBody>
                    <a:bodyPr/>
                    <a:lstStyle/>
                    <a:p>
                      <a:pPr indent="0" lvl="0" marL="0" marR="0" rtl="0" algn="ctr">
                        <a:spcBef>
                          <a:spcPts val="0"/>
                        </a:spcBef>
                        <a:spcAft>
                          <a:spcPts val="0"/>
                        </a:spcAft>
                        <a:buNone/>
                      </a:pPr>
                      <a:r>
                        <a:rPr lang="en-US" sz="2400"/>
                        <a:t>1</a:t>
                      </a:r>
                      <a:endParaRPr sz="2400"/>
                    </a:p>
                  </a:txBody>
                  <a:tcPr marT="45725" marB="45725" marR="91450" marL="91450">
                    <a:solidFill>
                      <a:srgbClr val="9CC2E5"/>
                    </a:solidFill>
                  </a:tcPr>
                </a:tc>
                <a:tc>
                  <a:txBody>
                    <a:bodyPr/>
                    <a:lstStyle/>
                    <a:p>
                      <a:pPr indent="0" lvl="0" marL="0" marR="0" rtl="0" algn="ctr">
                        <a:spcBef>
                          <a:spcPts val="0"/>
                        </a:spcBef>
                        <a:spcAft>
                          <a:spcPts val="0"/>
                        </a:spcAft>
                        <a:buNone/>
                      </a:pPr>
                      <a:r>
                        <a:rPr lang="en-US" sz="2400"/>
                        <a:t>1</a:t>
                      </a:r>
                      <a:endParaRPr sz="2400"/>
                    </a:p>
                  </a:txBody>
                  <a:tcPr marT="45725" marB="45725" marR="91450" marL="91450">
                    <a:solidFill>
                      <a:srgbClr val="F4B081"/>
                    </a:solidFill>
                  </a:tcPr>
                </a:tc>
                <a:tc>
                  <a:txBody>
                    <a:bodyPr/>
                    <a:lstStyle/>
                    <a:p>
                      <a:pPr indent="0" lvl="0" marL="0" marR="0" rtl="0" algn="ctr">
                        <a:spcBef>
                          <a:spcPts val="0"/>
                        </a:spcBef>
                        <a:spcAft>
                          <a:spcPts val="0"/>
                        </a:spcAft>
                        <a:buNone/>
                      </a:pPr>
                      <a:r>
                        <a:t/>
                      </a:r>
                      <a:endParaRPr sz="2400"/>
                    </a:p>
                  </a:txBody>
                  <a:tcPr marT="45725" marB="45725" marR="91450" marL="91450">
                    <a:solidFill>
                      <a:srgbClr val="FFD966"/>
                    </a:solidFill>
                  </a:tcPr>
                </a:tc>
                <a:tc>
                  <a:txBody>
                    <a:bodyPr/>
                    <a:lstStyle/>
                    <a:p>
                      <a:pPr indent="0" lvl="0" marL="0" marR="0" rtl="0" algn="ctr">
                        <a:spcBef>
                          <a:spcPts val="0"/>
                        </a:spcBef>
                        <a:spcAft>
                          <a:spcPts val="0"/>
                        </a:spcAft>
                        <a:buNone/>
                      </a:pPr>
                      <a:r>
                        <a:t/>
                      </a:r>
                      <a:endParaRPr sz="2400"/>
                    </a:p>
                  </a:txBody>
                  <a:tcPr marT="45725" marB="45725" marR="91450" marL="91450">
                    <a:solidFill>
                      <a:srgbClr val="FFD966"/>
                    </a:solidFill>
                  </a:tcPr>
                </a:tc>
                <a:tc>
                  <a:txBody>
                    <a:bodyPr/>
                    <a:lstStyle/>
                    <a:p>
                      <a:pPr indent="0" lvl="0" marL="0" marR="0" rtl="0" algn="ctr">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ctr">
                        <a:spcBef>
                          <a:spcPts val="0"/>
                        </a:spcBef>
                        <a:spcAft>
                          <a:spcPts val="0"/>
                        </a:spcAft>
                        <a:buNone/>
                      </a:pPr>
                      <a:r>
                        <a:t/>
                      </a:r>
                      <a:endParaRPr sz="2400"/>
                    </a:p>
                  </a:txBody>
                  <a:tcPr marT="45725" marB="45725" marR="91450" marL="91450">
                    <a:solidFill>
                      <a:srgbClr val="92D050"/>
                    </a:solidFill>
                  </a:tcPr>
                </a:tc>
                <a:tc>
                  <a:txBody>
                    <a:bodyPr/>
                    <a:lstStyle/>
                    <a:p>
                      <a:pPr indent="0" lvl="0" marL="0" marR="0" rtl="0" algn="ctr">
                        <a:spcBef>
                          <a:spcPts val="0"/>
                        </a:spcBef>
                        <a:spcAft>
                          <a:spcPts val="0"/>
                        </a:spcAft>
                        <a:buNone/>
                      </a:pPr>
                      <a:r>
                        <a:t/>
                      </a:r>
                      <a:endParaRPr sz="2400"/>
                    </a:p>
                  </a:txBody>
                  <a:tcPr marT="45725" marB="45725" marR="91450" marL="91450">
                    <a:solidFill>
                      <a:srgbClr val="FFC000"/>
                    </a:solidFill>
                  </a:tcPr>
                </a:tc>
              </a:tr>
            </a:tbl>
          </a:graphicData>
        </a:graphic>
      </p:graphicFrame>
      <p:graphicFrame>
        <p:nvGraphicFramePr>
          <p:cNvPr id="1992" name="Google Shape;1992;p128"/>
          <p:cNvGraphicFramePr/>
          <p:nvPr/>
        </p:nvGraphicFramePr>
        <p:xfrm>
          <a:off x="197459" y="964551"/>
          <a:ext cx="3000000" cy="3000000"/>
        </p:xfrm>
        <a:graphic>
          <a:graphicData uri="http://schemas.openxmlformats.org/drawingml/2006/table">
            <a:tbl>
              <a:tblPr bandRow="1" firstRow="1">
                <a:noFill/>
                <a:tableStyleId>{31745F2F-B989-41C6-952C-ED52B88E52F6}</a:tableStyleId>
              </a:tblPr>
              <a:tblGrid>
                <a:gridCol w="732000"/>
                <a:gridCol w="689800"/>
                <a:gridCol w="689800"/>
                <a:gridCol w="753975"/>
                <a:gridCol w="705850"/>
              </a:tblGrid>
              <a:tr h="466175">
                <a:tc rowSpan="2">
                  <a:txBody>
                    <a:bodyPr/>
                    <a:lstStyle/>
                    <a:p>
                      <a:pPr indent="0" lvl="0" marL="0" marR="0" rtl="0" algn="ctr">
                        <a:spcBef>
                          <a:spcPts val="0"/>
                        </a:spcBef>
                        <a:spcAft>
                          <a:spcPts val="0"/>
                        </a:spcAft>
                        <a:buNone/>
                      </a:pPr>
                      <a:r>
                        <a:rPr lang="en-US" sz="2000"/>
                        <a:t>Present</a:t>
                      </a:r>
                      <a:endParaRPr/>
                    </a:p>
                    <a:p>
                      <a:pPr indent="0" lvl="0" marL="0" marR="0" rtl="0" algn="ctr">
                        <a:spcBef>
                          <a:spcPts val="0"/>
                        </a:spcBef>
                        <a:spcAft>
                          <a:spcPts val="0"/>
                        </a:spcAft>
                        <a:buNone/>
                      </a:pPr>
                      <a:r>
                        <a:rPr lang="en-US" sz="2000"/>
                        <a:t>state</a:t>
                      </a:r>
                      <a:endParaRPr sz="2000"/>
                    </a:p>
                  </a:txBody>
                  <a:tcPr marT="45725" marB="45725" marR="91450" marL="91450">
                    <a:solidFill>
                      <a:schemeClr val="accent1"/>
                    </a:solidFill>
                  </a:tcPr>
                </a:tc>
                <a:tc gridSpan="2">
                  <a:txBody>
                    <a:bodyPr/>
                    <a:lstStyle/>
                    <a:p>
                      <a:pPr indent="0" lvl="0" marL="0" marR="0" rtl="0" algn="ctr">
                        <a:spcBef>
                          <a:spcPts val="0"/>
                        </a:spcBef>
                        <a:spcAft>
                          <a:spcPts val="0"/>
                        </a:spcAft>
                        <a:buNone/>
                      </a:pPr>
                      <a:r>
                        <a:rPr lang="en-US" sz="2000"/>
                        <a:t>Next State</a:t>
                      </a:r>
                      <a:endParaRPr sz="2000"/>
                    </a:p>
                  </a:txBody>
                  <a:tcPr marT="45725" marB="45725" marR="91450" marL="91450">
                    <a:solidFill>
                      <a:schemeClr val="accent1"/>
                    </a:solidFill>
                  </a:tcPr>
                </a:tc>
                <a:tc hMerge="1"/>
                <a:tc gridSpan="2">
                  <a:txBody>
                    <a:bodyPr/>
                    <a:lstStyle/>
                    <a:p>
                      <a:pPr indent="0" lvl="0" marL="0" marR="0" rtl="0" algn="ctr">
                        <a:spcBef>
                          <a:spcPts val="0"/>
                        </a:spcBef>
                        <a:spcAft>
                          <a:spcPts val="0"/>
                        </a:spcAft>
                        <a:buNone/>
                      </a:pPr>
                      <a:r>
                        <a:rPr lang="en-US" sz="2000"/>
                        <a:t>Output</a:t>
                      </a:r>
                      <a:endParaRPr sz="2000"/>
                    </a:p>
                  </a:txBody>
                  <a:tcPr marT="45725" marB="45725" marR="91450" marL="91450">
                    <a:solidFill>
                      <a:schemeClr val="accent1"/>
                    </a:solidFill>
                  </a:tcPr>
                </a:tc>
                <a:tc hMerge="1"/>
              </a:tr>
              <a:tr h="722550">
                <a:tc vMerge="1"/>
                <a:tc>
                  <a:txBody>
                    <a:bodyPr/>
                    <a:lstStyle/>
                    <a:p>
                      <a:pPr indent="0" lvl="0" marL="0" marR="0" rtl="0" algn="ctr">
                        <a:spcBef>
                          <a:spcPts val="0"/>
                        </a:spcBef>
                        <a:spcAft>
                          <a:spcPts val="0"/>
                        </a:spcAft>
                        <a:buNone/>
                      </a:pPr>
                      <a:r>
                        <a:rPr lang="en-US" sz="2000"/>
                        <a:t>X = 0</a:t>
                      </a:r>
                      <a:endParaRPr sz="2000"/>
                    </a:p>
                  </a:txBody>
                  <a:tcPr marT="45725" marB="45725" marR="91450" marL="91450">
                    <a:solidFill>
                      <a:srgbClr val="FFC000"/>
                    </a:solidFill>
                  </a:tcPr>
                </a:tc>
                <a:tc>
                  <a:txBody>
                    <a:bodyPr/>
                    <a:lstStyle/>
                    <a:p>
                      <a:pPr indent="0" lvl="0" marL="0" marR="0" rtl="0" algn="ctr">
                        <a:spcBef>
                          <a:spcPts val="0"/>
                        </a:spcBef>
                        <a:spcAft>
                          <a:spcPts val="0"/>
                        </a:spcAft>
                        <a:buNone/>
                      </a:pPr>
                      <a:r>
                        <a:rPr lang="en-US" sz="2000"/>
                        <a:t>X = 1</a:t>
                      </a:r>
                      <a:endParaRPr sz="2000"/>
                    </a:p>
                  </a:txBody>
                  <a:tcPr marT="45725" marB="45725" marR="91450" marL="91450">
                    <a:solidFill>
                      <a:srgbClr val="FFC000"/>
                    </a:solidFill>
                  </a:tcPr>
                </a:tc>
                <a:tc>
                  <a:txBody>
                    <a:bodyPr/>
                    <a:lstStyle/>
                    <a:p>
                      <a:pPr indent="0" lvl="0" marL="0" marR="0" rtl="0" algn="ctr">
                        <a:spcBef>
                          <a:spcPts val="0"/>
                        </a:spcBef>
                        <a:spcAft>
                          <a:spcPts val="0"/>
                        </a:spcAft>
                        <a:buNone/>
                      </a:pPr>
                      <a:r>
                        <a:rPr lang="en-US" sz="2000"/>
                        <a:t>X = 0</a:t>
                      </a:r>
                      <a:endParaRPr sz="2000"/>
                    </a:p>
                  </a:txBody>
                  <a:tcPr marT="45725" marB="45725" marR="91450" marL="91450">
                    <a:solidFill>
                      <a:srgbClr val="92D050"/>
                    </a:solidFill>
                  </a:tcPr>
                </a:tc>
                <a:tc>
                  <a:txBody>
                    <a:bodyPr/>
                    <a:lstStyle/>
                    <a:p>
                      <a:pPr indent="0" lvl="0" marL="0" marR="0" rtl="0" algn="ctr">
                        <a:spcBef>
                          <a:spcPts val="0"/>
                        </a:spcBef>
                        <a:spcAft>
                          <a:spcPts val="0"/>
                        </a:spcAft>
                        <a:buNone/>
                      </a:pPr>
                      <a:r>
                        <a:rPr lang="en-US" sz="2000"/>
                        <a:t>X = 1</a:t>
                      </a:r>
                      <a:endParaRPr sz="2000"/>
                    </a:p>
                  </a:txBody>
                  <a:tcPr marT="45725" marB="45725" marR="91450" marL="91450">
                    <a:solidFill>
                      <a:srgbClr val="92D050"/>
                    </a:solidFill>
                  </a:tcPr>
                </a:tc>
              </a:tr>
              <a:tr h="518150">
                <a:tc>
                  <a:txBody>
                    <a:bodyPr/>
                    <a:lstStyle/>
                    <a:p>
                      <a:pPr indent="0" lvl="0" marL="0" marR="0" rtl="0" algn="ctr">
                        <a:spcBef>
                          <a:spcPts val="0"/>
                        </a:spcBef>
                        <a:spcAft>
                          <a:spcPts val="0"/>
                        </a:spcAft>
                        <a:buNone/>
                      </a:pPr>
                      <a:r>
                        <a:rPr lang="en-US" sz="2000"/>
                        <a:t>00</a:t>
                      </a:r>
                      <a:endParaRPr sz="2000"/>
                    </a:p>
                  </a:txBody>
                  <a:tcPr marT="45725" marB="45725" marR="91450" marL="91450">
                    <a:solidFill>
                      <a:schemeClr val="accent1"/>
                    </a:solidFill>
                  </a:tcPr>
                </a:tc>
                <a:tc>
                  <a:txBody>
                    <a:bodyPr/>
                    <a:lstStyle/>
                    <a:p>
                      <a:pPr indent="0" lvl="0" marL="0" marR="0" rtl="0" algn="l">
                        <a:spcBef>
                          <a:spcPts val="0"/>
                        </a:spcBef>
                        <a:spcAft>
                          <a:spcPts val="0"/>
                        </a:spcAft>
                        <a:buNone/>
                      </a:pPr>
                      <a:r>
                        <a:rPr lang="en-US" sz="2000"/>
                        <a:t>00</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01</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0</a:t>
                      </a:r>
                      <a:endParaRPr sz="2000"/>
                    </a:p>
                  </a:txBody>
                  <a:tcPr marT="45725" marB="45725" marR="91450" marL="91450">
                    <a:solidFill>
                      <a:srgbClr val="92D050"/>
                    </a:solidFill>
                  </a:tcPr>
                </a:tc>
                <a:tc>
                  <a:txBody>
                    <a:bodyPr/>
                    <a:lstStyle/>
                    <a:p>
                      <a:pPr indent="0" lvl="0" marL="0" marR="0" rtl="0" algn="l">
                        <a:spcBef>
                          <a:spcPts val="0"/>
                        </a:spcBef>
                        <a:spcAft>
                          <a:spcPts val="0"/>
                        </a:spcAft>
                        <a:buNone/>
                      </a:pPr>
                      <a:r>
                        <a:rPr lang="en-US" sz="2000"/>
                        <a:t>0</a:t>
                      </a:r>
                      <a:endParaRPr sz="2000"/>
                    </a:p>
                  </a:txBody>
                  <a:tcPr marT="45725" marB="45725" marR="91450" marL="91450">
                    <a:solidFill>
                      <a:srgbClr val="92D050"/>
                    </a:solidFill>
                  </a:tcPr>
                </a:tc>
              </a:tr>
              <a:tr h="518150">
                <a:tc>
                  <a:txBody>
                    <a:bodyPr/>
                    <a:lstStyle/>
                    <a:p>
                      <a:pPr indent="0" lvl="0" marL="0" marR="0" rtl="0" algn="ctr">
                        <a:spcBef>
                          <a:spcPts val="0"/>
                        </a:spcBef>
                        <a:spcAft>
                          <a:spcPts val="0"/>
                        </a:spcAft>
                        <a:buNone/>
                      </a:pPr>
                      <a:r>
                        <a:rPr lang="en-US" sz="2000"/>
                        <a:t>01</a:t>
                      </a:r>
                      <a:endParaRPr sz="2000"/>
                    </a:p>
                  </a:txBody>
                  <a:tcPr marT="45725" marB="45725" marR="91450" marL="91450">
                    <a:solidFill>
                      <a:schemeClr val="accent1"/>
                    </a:solidFill>
                  </a:tcPr>
                </a:tc>
                <a:tc>
                  <a:txBody>
                    <a:bodyPr/>
                    <a:lstStyle/>
                    <a:p>
                      <a:pPr indent="0" lvl="0" marL="0" marR="0" rtl="0" algn="l">
                        <a:spcBef>
                          <a:spcPts val="0"/>
                        </a:spcBef>
                        <a:spcAft>
                          <a:spcPts val="0"/>
                        </a:spcAft>
                        <a:buNone/>
                      </a:pPr>
                      <a:r>
                        <a:rPr lang="en-US" sz="2000"/>
                        <a:t>00</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11</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0</a:t>
                      </a:r>
                      <a:endParaRPr sz="2000"/>
                    </a:p>
                  </a:txBody>
                  <a:tcPr marT="45725" marB="45725" marR="91450" marL="91450">
                    <a:solidFill>
                      <a:srgbClr val="92D050"/>
                    </a:solidFill>
                  </a:tcPr>
                </a:tc>
                <a:tc>
                  <a:txBody>
                    <a:bodyPr/>
                    <a:lstStyle/>
                    <a:p>
                      <a:pPr indent="0" lvl="0" marL="0" marR="0" rtl="0" algn="l">
                        <a:spcBef>
                          <a:spcPts val="0"/>
                        </a:spcBef>
                        <a:spcAft>
                          <a:spcPts val="0"/>
                        </a:spcAft>
                        <a:buNone/>
                      </a:pPr>
                      <a:r>
                        <a:rPr lang="en-US" sz="2000"/>
                        <a:t>0</a:t>
                      </a:r>
                      <a:endParaRPr sz="2000"/>
                    </a:p>
                  </a:txBody>
                  <a:tcPr marT="45725" marB="45725" marR="91450" marL="91450">
                    <a:solidFill>
                      <a:srgbClr val="92D050"/>
                    </a:solidFill>
                  </a:tcPr>
                </a:tc>
              </a:tr>
              <a:tr h="518150">
                <a:tc>
                  <a:txBody>
                    <a:bodyPr/>
                    <a:lstStyle/>
                    <a:p>
                      <a:pPr indent="0" lvl="0" marL="0" marR="0" rtl="0" algn="ctr">
                        <a:spcBef>
                          <a:spcPts val="0"/>
                        </a:spcBef>
                        <a:spcAft>
                          <a:spcPts val="0"/>
                        </a:spcAft>
                        <a:buNone/>
                      </a:pPr>
                      <a:r>
                        <a:rPr lang="en-US" sz="2000"/>
                        <a:t>11</a:t>
                      </a:r>
                      <a:endParaRPr sz="2000"/>
                    </a:p>
                  </a:txBody>
                  <a:tcPr marT="45725" marB="45725" marR="91450" marL="91450">
                    <a:solidFill>
                      <a:schemeClr val="accent1"/>
                    </a:solidFill>
                  </a:tcPr>
                </a:tc>
                <a:tc>
                  <a:txBody>
                    <a:bodyPr/>
                    <a:lstStyle/>
                    <a:p>
                      <a:pPr indent="0" lvl="0" marL="0" marR="0" rtl="0" algn="l">
                        <a:spcBef>
                          <a:spcPts val="0"/>
                        </a:spcBef>
                        <a:spcAft>
                          <a:spcPts val="0"/>
                        </a:spcAft>
                        <a:buNone/>
                      </a:pPr>
                      <a:r>
                        <a:rPr lang="en-US" sz="2000"/>
                        <a:t>10</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11</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0</a:t>
                      </a:r>
                      <a:endParaRPr sz="2000"/>
                    </a:p>
                  </a:txBody>
                  <a:tcPr marT="45725" marB="45725" marR="91450" marL="91450">
                    <a:solidFill>
                      <a:srgbClr val="92D050"/>
                    </a:solidFill>
                  </a:tcPr>
                </a:tc>
                <a:tc>
                  <a:txBody>
                    <a:bodyPr/>
                    <a:lstStyle/>
                    <a:p>
                      <a:pPr indent="0" lvl="0" marL="0" marR="0" rtl="0" algn="l">
                        <a:spcBef>
                          <a:spcPts val="0"/>
                        </a:spcBef>
                        <a:spcAft>
                          <a:spcPts val="0"/>
                        </a:spcAft>
                        <a:buNone/>
                      </a:pPr>
                      <a:r>
                        <a:rPr lang="en-US" sz="2000"/>
                        <a:t>0</a:t>
                      </a:r>
                      <a:endParaRPr sz="2000"/>
                    </a:p>
                  </a:txBody>
                  <a:tcPr marT="45725" marB="45725" marR="91450" marL="91450">
                    <a:solidFill>
                      <a:srgbClr val="92D050"/>
                    </a:solidFill>
                  </a:tcPr>
                </a:tc>
              </a:tr>
              <a:tr h="518150">
                <a:tc>
                  <a:txBody>
                    <a:bodyPr/>
                    <a:lstStyle/>
                    <a:p>
                      <a:pPr indent="0" lvl="0" marL="0" marR="0" rtl="0" algn="ctr">
                        <a:spcBef>
                          <a:spcPts val="0"/>
                        </a:spcBef>
                        <a:spcAft>
                          <a:spcPts val="0"/>
                        </a:spcAft>
                        <a:buNone/>
                      </a:pPr>
                      <a:r>
                        <a:rPr lang="en-US" sz="2000"/>
                        <a:t>10</a:t>
                      </a:r>
                      <a:endParaRPr sz="2000"/>
                    </a:p>
                  </a:txBody>
                  <a:tcPr marT="45725" marB="45725" marR="91450" marL="91450">
                    <a:solidFill>
                      <a:schemeClr val="accent1"/>
                    </a:solidFill>
                  </a:tcPr>
                </a:tc>
                <a:tc>
                  <a:txBody>
                    <a:bodyPr/>
                    <a:lstStyle/>
                    <a:p>
                      <a:pPr indent="0" lvl="0" marL="0" marR="0" rtl="0" algn="l">
                        <a:spcBef>
                          <a:spcPts val="0"/>
                        </a:spcBef>
                        <a:spcAft>
                          <a:spcPts val="0"/>
                        </a:spcAft>
                        <a:buNone/>
                      </a:pPr>
                      <a:r>
                        <a:rPr lang="en-US" sz="2000"/>
                        <a:t>00</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01</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0</a:t>
                      </a:r>
                      <a:endParaRPr sz="2000"/>
                    </a:p>
                  </a:txBody>
                  <a:tcPr marT="45725" marB="45725" marR="91450" marL="91450">
                    <a:solidFill>
                      <a:srgbClr val="92D050"/>
                    </a:solidFill>
                  </a:tcPr>
                </a:tc>
                <a:tc>
                  <a:txBody>
                    <a:bodyPr/>
                    <a:lstStyle/>
                    <a:p>
                      <a:pPr indent="0" lvl="0" marL="0" marR="0" rtl="0" algn="l">
                        <a:spcBef>
                          <a:spcPts val="0"/>
                        </a:spcBef>
                        <a:spcAft>
                          <a:spcPts val="0"/>
                        </a:spcAft>
                        <a:buNone/>
                      </a:pPr>
                      <a:r>
                        <a:rPr lang="en-US" sz="2000"/>
                        <a:t>1</a:t>
                      </a:r>
                      <a:endParaRPr sz="2000"/>
                    </a:p>
                  </a:txBody>
                  <a:tcPr marT="45725" marB="45725" marR="91450" marL="91450">
                    <a:solidFill>
                      <a:srgbClr val="92D050"/>
                    </a:solidFill>
                  </a:tcPr>
                </a:tc>
              </a:tr>
            </a:tbl>
          </a:graphicData>
        </a:graphic>
      </p:graphicFrame>
      <p:graphicFrame>
        <p:nvGraphicFramePr>
          <p:cNvPr id="1993" name="Google Shape;1993;p128"/>
          <p:cNvGraphicFramePr/>
          <p:nvPr/>
        </p:nvGraphicFramePr>
        <p:xfrm>
          <a:off x="197459" y="964552"/>
          <a:ext cx="3000000" cy="3000000"/>
        </p:xfrm>
        <a:graphic>
          <a:graphicData uri="http://schemas.openxmlformats.org/drawingml/2006/table">
            <a:tbl>
              <a:tblPr bandRow="1" firstRow="1">
                <a:noFill/>
                <a:tableStyleId>{31745F2F-B989-41C6-952C-ED52B88E52F6}</a:tableStyleId>
              </a:tblPr>
              <a:tblGrid>
                <a:gridCol w="732000"/>
                <a:gridCol w="689800"/>
                <a:gridCol w="689800"/>
                <a:gridCol w="753975"/>
                <a:gridCol w="705850"/>
              </a:tblGrid>
              <a:tr h="448675">
                <a:tc rowSpan="2">
                  <a:txBody>
                    <a:bodyPr/>
                    <a:lstStyle/>
                    <a:p>
                      <a:pPr indent="0" lvl="0" marL="0" marR="0" rtl="0" algn="ctr">
                        <a:spcBef>
                          <a:spcPts val="0"/>
                        </a:spcBef>
                        <a:spcAft>
                          <a:spcPts val="0"/>
                        </a:spcAft>
                        <a:buNone/>
                      </a:pPr>
                      <a:r>
                        <a:rPr lang="en-US" sz="2000"/>
                        <a:t>Present</a:t>
                      </a:r>
                      <a:endParaRPr/>
                    </a:p>
                    <a:p>
                      <a:pPr indent="0" lvl="0" marL="0" marR="0" rtl="0" algn="ctr">
                        <a:spcBef>
                          <a:spcPts val="0"/>
                        </a:spcBef>
                        <a:spcAft>
                          <a:spcPts val="0"/>
                        </a:spcAft>
                        <a:buNone/>
                      </a:pPr>
                      <a:r>
                        <a:rPr lang="en-US" sz="2000"/>
                        <a:t>State</a:t>
                      </a:r>
                      <a:endParaRPr/>
                    </a:p>
                    <a:p>
                      <a:pPr indent="0" lvl="0" marL="0" marR="0" rtl="0" algn="ctr">
                        <a:spcBef>
                          <a:spcPts val="800"/>
                        </a:spcBef>
                        <a:spcAft>
                          <a:spcPts val="0"/>
                        </a:spcAft>
                        <a:buNone/>
                      </a:pPr>
                      <a:r>
                        <a:rPr b="1" lang="en-US" sz="1400">
                          <a:solidFill>
                            <a:srgbClr val="FF0000"/>
                          </a:solidFill>
                        </a:rPr>
                        <a:t>QA QB</a:t>
                      </a:r>
                      <a:endParaRPr b="1" sz="1400">
                        <a:solidFill>
                          <a:srgbClr val="FF0000"/>
                        </a:solidFill>
                      </a:endParaRPr>
                    </a:p>
                  </a:txBody>
                  <a:tcPr marT="45725" marB="45725" marR="91450" marL="91450">
                    <a:solidFill>
                      <a:schemeClr val="accent1"/>
                    </a:solidFill>
                  </a:tcPr>
                </a:tc>
                <a:tc gridSpan="2">
                  <a:txBody>
                    <a:bodyPr/>
                    <a:lstStyle/>
                    <a:p>
                      <a:pPr indent="0" lvl="0" marL="0" marR="0" rtl="0" algn="ctr">
                        <a:spcBef>
                          <a:spcPts val="0"/>
                        </a:spcBef>
                        <a:spcAft>
                          <a:spcPts val="0"/>
                        </a:spcAft>
                        <a:buNone/>
                      </a:pPr>
                      <a:r>
                        <a:rPr lang="en-US" sz="2000"/>
                        <a:t>Next State</a:t>
                      </a:r>
                      <a:endParaRPr sz="2000"/>
                    </a:p>
                  </a:txBody>
                  <a:tcPr marT="45725" marB="45725" marR="91450" marL="91450">
                    <a:solidFill>
                      <a:schemeClr val="accent1"/>
                    </a:solidFill>
                  </a:tcPr>
                </a:tc>
                <a:tc hMerge="1"/>
                <a:tc gridSpan="2">
                  <a:txBody>
                    <a:bodyPr/>
                    <a:lstStyle/>
                    <a:p>
                      <a:pPr indent="0" lvl="0" marL="0" marR="0" rtl="0" algn="ctr">
                        <a:spcBef>
                          <a:spcPts val="0"/>
                        </a:spcBef>
                        <a:spcAft>
                          <a:spcPts val="0"/>
                        </a:spcAft>
                        <a:buNone/>
                      </a:pPr>
                      <a:r>
                        <a:rPr lang="en-US" sz="2000"/>
                        <a:t>Output Z</a:t>
                      </a:r>
                      <a:endParaRPr sz="2000"/>
                    </a:p>
                  </a:txBody>
                  <a:tcPr marT="45725" marB="45725" marR="91450" marL="91450">
                    <a:solidFill>
                      <a:schemeClr val="accent1"/>
                    </a:solidFill>
                  </a:tcPr>
                </a:tc>
                <a:tc hMerge="1"/>
              </a:tr>
              <a:tr h="788800">
                <a:tc vMerge="1"/>
                <a:tc>
                  <a:txBody>
                    <a:bodyPr/>
                    <a:lstStyle/>
                    <a:p>
                      <a:pPr indent="0" lvl="0" marL="0" marR="0" rtl="0" algn="ctr">
                        <a:spcBef>
                          <a:spcPts val="0"/>
                        </a:spcBef>
                        <a:spcAft>
                          <a:spcPts val="0"/>
                        </a:spcAft>
                        <a:buNone/>
                      </a:pPr>
                      <a:r>
                        <a:rPr lang="en-US" sz="2000"/>
                        <a:t>X = 0</a:t>
                      </a:r>
                      <a:endParaRPr sz="2000"/>
                    </a:p>
                    <a:p>
                      <a:pPr indent="0" lvl="0" marL="0" marR="0" rtl="0" algn="ctr">
                        <a:spcBef>
                          <a:spcPts val="0"/>
                        </a:spcBef>
                        <a:spcAft>
                          <a:spcPts val="0"/>
                        </a:spcAft>
                        <a:buNone/>
                      </a:pPr>
                      <a:r>
                        <a:t/>
                      </a:r>
                      <a:endParaRPr sz="2000"/>
                    </a:p>
                    <a:p>
                      <a:pPr indent="0" lvl="0" marL="0" marR="0" rtl="0" algn="ctr">
                        <a:spcBef>
                          <a:spcPts val="0"/>
                        </a:spcBef>
                        <a:spcAft>
                          <a:spcPts val="0"/>
                        </a:spcAft>
                        <a:buNone/>
                      </a:pPr>
                      <a:r>
                        <a:rPr b="1" lang="en-US" sz="1400">
                          <a:solidFill>
                            <a:srgbClr val="FF0000"/>
                          </a:solidFill>
                        </a:rPr>
                        <a:t>QA QB</a:t>
                      </a:r>
                      <a:endParaRPr/>
                    </a:p>
                  </a:txBody>
                  <a:tcPr marT="45725" marB="45725" marR="91450" marL="91450">
                    <a:solidFill>
                      <a:srgbClr val="FFC000"/>
                    </a:solidFill>
                  </a:tcPr>
                </a:tc>
                <a:tc>
                  <a:txBody>
                    <a:bodyPr/>
                    <a:lstStyle/>
                    <a:p>
                      <a:pPr indent="0" lvl="0" marL="0" marR="0" rtl="0" algn="ctr">
                        <a:spcBef>
                          <a:spcPts val="0"/>
                        </a:spcBef>
                        <a:spcAft>
                          <a:spcPts val="0"/>
                        </a:spcAft>
                        <a:buNone/>
                      </a:pPr>
                      <a:r>
                        <a:rPr lang="en-US" sz="2000"/>
                        <a:t>X = 1</a:t>
                      </a:r>
                      <a:endParaRPr/>
                    </a:p>
                    <a:p>
                      <a:pPr indent="0" lvl="0" marL="0" marR="0" rtl="0" algn="ctr">
                        <a:lnSpc>
                          <a:spcPct val="100000"/>
                        </a:lnSpc>
                        <a:spcBef>
                          <a:spcPts val="0"/>
                        </a:spcBef>
                        <a:spcAft>
                          <a:spcPts val="0"/>
                        </a:spcAft>
                        <a:buClr>
                          <a:schemeClr val="dk1"/>
                        </a:buClr>
                        <a:buSzPts val="2000"/>
                        <a:buFont typeface="Calibri"/>
                        <a:buNone/>
                      </a:pPr>
                      <a:r>
                        <a:t/>
                      </a:r>
                      <a:endParaRPr sz="2000"/>
                    </a:p>
                    <a:p>
                      <a:pPr indent="0" lvl="0" marL="0" marR="0" rtl="0" algn="ctr">
                        <a:lnSpc>
                          <a:spcPct val="100000"/>
                        </a:lnSpc>
                        <a:spcBef>
                          <a:spcPts val="0"/>
                        </a:spcBef>
                        <a:spcAft>
                          <a:spcPts val="0"/>
                        </a:spcAft>
                        <a:buClr>
                          <a:srgbClr val="FF0000"/>
                        </a:buClr>
                        <a:buSzPts val="1400"/>
                        <a:buFont typeface="Calibri"/>
                        <a:buNone/>
                      </a:pPr>
                      <a:r>
                        <a:rPr b="1" lang="en-US" sz="1400">
                          <a:solidFill>
                            <a:srgbClr val="FF0000"/>
                          </a:solidFill>
                        </a:rPr>
                        <a:t>QA QB</a:t>
                      </a:r>
                      <a:endParaRPr b="1" sz="1400">
                        <a:solidFill>
                          <a:srgbClr val="FF0000"/>
                        </a:solidFill>
                      </a:endParaRPr>
                    </a:p>
                  </a:txBody>
                  <a:tcPr marT="45725" marB="45725" marR="91450" marL="91450">
                    <a:solidFill>
                      <a:srgbClr val="FFC000"/>
                    </a:solidFill>
                  </a:tcPr>
                </a:tc>
                <a:tc>
                  <a:txBody>
                    <a:bodyPr/>
                    <a:lstStyle/>
                    <a:p>
                      <a:pPr indent="0" lvl="0" marL="0" marR="0" rtl="0" algn="ctr">
                        <a:lnSpc>
                          <a:spcPct val="100000"/>
                        </a:lnSpc>
                        <a:spcBef>
                          <a:spcPts val="0"/>
                        </a:spcBef>
                        <a:spcAft>
                          <a:spcPts val="0"/>
                        </a:spcAft>
                        <a:buClr>
                          <a:schemeClr val="dk1"/>
                        </a:buClr>
                        <a:buSzPts val="2000"/>
                        <a:buFont typeface="Calibri"/>
                        <a:buNone/>
                      </a:pPr>
                      <a:r>
                        <a:rPr lang="en-US" sz="2000"/>
                        <a:t>X = 0</a:t>
                      </a:r>
                      <a:endParaRPr/>
                    </a:p>
                    <a:p>
                      <a:pPr indent="0" lvl="0" marL="0" marR="0" rtl="0" algn="ctr">
                        <a:spcBef>
                          <a:spcPts val="1800"/>
                        </a:spcBef>
                        <a:spcAft>
                          <a:spcPts val="0"/>
                        </a:spcAft>
                        <a:buNone/>
                      </a:pPr>
                      <a:r>
                        <a:rPr b="1" lang="en-US" sz="1800">
                          <a:solidFill>
                            <a:srgbClr val="FF0000"/>
                          </a:solidFill>
                        </a:rPr>
                        <a:t>Z</a:t>
                      </a:r>
                      <a:endParaRPr b="1" sz="1800">
                        <a:solidFill>
                          <a:srgbClr val="FF0000"/>
                        </a:solidFill>
                      </a:endParaRPr>
                    </a:p>
                  </a:txBody>
                  <a:tcPr marT="45725" marB="45725" marR="91450" marL="91450">
                    <a:solidFill>
                      <a:srgbClr val="92D050"/>
                    </a:solidFill>
                  </a:tcPr>
                </a:tc>
                <a:tc>
                  <a:txBody>
                    <a:bodyPr/>
                    <a:lstStyle/>
                    <a:p>
                      <a:pPr indent="0" lvl="0" marL="0" marR="0" rtl="0" algn="ctr">
                        <a:lnSpc>
                          <a:spcPct val="100000"/>
                        </a:lnSpc>
                        <a:spcBef>
                          <a:spcPts val="0"/>
                        </a:spcBef>
                        <a:spcAft>
                          <a:spcPts val="0"/>
                        </a:spcAft>
                        <a:buClr>
                          <a:schemeClr val="dk1"/>
                        </a:buClr>
                        <a:buSzPts val="2000"/>
                        <a:buFont typeface="Calibri"/>
                        <a:buNone/>
                      </a:pPr>
                      <a:r>
                        <a:rPr lang="en-US" sz="2000"/>
                        <a:t>X = 1</a:t>
                      </a:r>
                      <a:endParaRPr/>
                    </a:p>
                    <a:p>
                      <a:pPr indent="0" lvl="0" marL="0" marR="0" rtl="0" algn="ctr">
                        <a:spcBef>
                          <a:spcPts val="1800"/>
                        </a:spcBef>
                        <a:spcAft>
                          <a:spcPts val="0"/>
                        </a:spcAft>
                        <a:buNone/>
                      </a:pPr>
                      <a:r>
                        <a:rPr b="1" lang="en-US" sz="2000">
                          <a:solidFill>
                            <a:srgbClr val="FF0000"/>
                          </a:solidFill>
                        </a:rPr>
                        <a:t>Z</a:t>
                      </a:r>
                      <a:endParaRPr b="1" sz="2000">
                        <a:solidFill>
                          <a:srgbClr val="FF0000"/>
                        </a:solidFill>
                      </a:endParaRPr>
                    </a:p>
                  </a:txBody>
                  <a:tcPr marT="45725" marB="45725" marR="91450" marL="91450">
                    <a:solidFill>
                      <a:srgbClr val="92D050"/>
                    </a:solidFill>
                  </a:tcPr>
                </a:tc>
              </a:tr>
              <a:tr h="498700">
                <a:tc>
                  <a:txBody>
                    <a:bodyPr/>
                    <a:lstStyle/>
                    <a:p>
                      <a:pPr indent="0" lvl="0" marL="0" marR="0" rtl="0" algn="ctr">
                        <a:spcBef>
                          <a:spcPts val="0"/>
                        </a:spcBef>
                        <a:spcAft>
                          <a:spcPts val="0"/>
                        </a:spcAft>
                        <a:buNone/>
                      </a:pPr>
                      <a:r>
                        <a:rPr lang="en-US" sz="2000"/>
                        <a:t>0 0</a:t>
                      </a:r>
                      <a:endParaRPr sz="2000"/>
                    </a:p>
                  </a:txBody>
                  <a:tcPr marT="45725" marB="45725" marR="91450" marL="91450">
                    <a:solidFill>
                      <a:schemeClr val="accent1"/>
                    </a:solidFill>
                  </a:tcPr>
                </a:tc>
                <a:tc>
                  <a:txBody>
                    <a:bodyPr/>
                    <a:lstStyle/>
                    <a:p>
                      <a:pPr indent="0" lvl="0" marL="0" marR="0" rtl="0" algn="l">
                        <a:spcBef>
                          <a:spcPts val="0"/>
                        </a:spcBef>
                        <a:spcAft>
                          <a:spcPts val="0"/>
                        </a:spcAft>
                        <a:buNone/>
                      </a:pPr>
                      <a:r>
                        <a:rPr lang="en-US" sz="2000"/>
                        <a:t>0 0</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0 1</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0</a:t>
                      </a:r>
                      <a:endParaRPr sz="2000"/>
                    </a:p>
                  </a:txBody>
                  <a:tcPr marT="45725" marB="45725" marR="91450" marL="91450">
                    <a:solidFill>
                      <a:srgbClr val="92D050"/>
                    </a:solidFill>
                  </a:tcPr>
                </a:tc>
                <a:tc>
                  <a:txBody>
                    <a:bodyPr/>
                    <a:lstStyle/>
                    <a:p>
                      <a:pPr indent="0" lvl="0" marL="0" marR="0" rtl="0" algn="l">
                        <a:spcBef>
                          <a:spcPts val="0"/>
                        </a:spcBef>
                        <a:spcAft>
                          <a:spcPts val="0"/>
                        </a:spcAft>
                        <a:buNone/>
                      </a:pPr>
                      <a:r>
                        <a:rPr lang="en-US" sz="2000"/>
                        <a:t>0</a:t>
                      </a:r>
                      <a:endParaRPr sz="2000"/>
                    </a:p>
                  </a:txBody>
                  <a:tcPr marT="45725" marB="45725" marR="91450" marL="91450">
                    <a:solidFill>
                      <a:srgbClr val="92D050"/>
                    </a:solidFill>
                  </a:tcPr>
                </a:tc>
              </a:tr>
              <a:tr h="498700">
                <a:tc>
                  <a:txBody>
                    <a:bodyPr/>
                    <a:lstStyle/>
                    <a:p>
                      <a:pPr indent="0" lvl="0" marL="0" marR="0" rtl="0" algn="ctr">
                        <a:spcBef>
                          <a:spcPts val="0"/>
                        </a:spcBef>
                        <a:spcAft>
                          <a:spcPts val="0"/>
                        </a:spcAft>
                        <a:buNone/>
                      </a:pPr>
                      <a:r>
                        <a:rPr lang="en-US" sz="2000"/>
                        <a:t>0 1</a:t>
                      </a:r>
                      <a:endParaRPr sz="2000"/>
                    </a:p>
                  </a:txBody>
                  <a:tcPr marT="45725" marB="45725" marR="91450" marL="91450">
                    <a:solidFill>
                      <a:schemeClr val="accent1"/>
                    </a:solidFill>
                  </a:tcPr>
                </a:tc>
                <a:tc>
                  <a:txBody>
                    <a:bodyPr/>
                    <a:lstStyle/>
                    <a:p>
                      <a:pPr indent="0" lvl="0" marL="0" marR="0" rtl="0" algn="l">
                        <a:spcBef>
                          <a:spcPts val="0"/>
                        </a:spcBef>
                        <a:spcAft>
                          <a:spcPts val="0"/>
                        </a:spcAft>
                        <a:buNone/>
                      </a:pPr>
                      <a:r>
                        <a:rPr lang="en-US" sz="2000"/>
                        <a:t>0 0</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1 1</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0</a:t>
                      </a:r>
                      <a:endParaRPr sz="2000"/>
                    </a:p>
                  </a:txBody>
                  <a:tcPr marT="45725" marB="45725" marR="91450" marL="91450">
                    <a:solidFill>
                      <a:srgbClr val="92D050"/>
                    </a:solidFill>
                  </a:tcPr>
                </a:tc>
                <a:tc>
                  <a:txBody>
                    <a:bodyPr/>
                    <a:lstStyle/>
                    <a:p>
                      <a:pPr indent="0" lvl="0" marL="0" marR="0" rtl="0" algn="l">
                        <a:spcBef>
                          <a:spcPts val="0"/>
                        </a:spcBef>
                        <a:spcAft>
                          <a:spcPts val="0"/>
                        </a:spcAft>
                        <a:buNone/>
                      </a:pPr>
                      <a:r>
                        <a:rPr lang="en-US" sz="2000"/>
                        <a:t>0</a:t>
                      </a:r>
                      <a:endParaRPr sz="2000"/>
                    </a:p>
                  </a:txBody>
                  <a:tcPr marT="45725" marB="45725" marR="91450" marL="91450">
                    <a:solidFill>
                      <a:srgbClr val="92D050"/>
                    </a:solidFill>
                  </a:tcPr>
                </a:tc>
              </a:tr>
              <a:tr h="498700">
                <a:tc>
                  <a:txBody>
                    <a:bodyPr/>
                    <a:lstStyle/>
                    <a:p>
                      <a:pPr indent="0" lvl="0" marL="0" marR="0" rtl="0" algn="ctr">
                        <a:spcBef>
                          <a:spcPts val="0"/>
                        </a:spcBef>
                        <a:spcAft>
                          <a:spcPts val="0"/>
                        </a:spcAft>
                        <a:buNone/>
                      </a:pPr>
                      <a:r>
                        <a:rPr lang="en-US" sz="2000"/>
                        <a:t>1 1</a:t>
                      </a:r>
                      <a:endParaRPr sz="2000"/>
                    </a:p>
                  </a:txBody>
                  <a:tcPr marT="45725" marB="45725" marR="91450" marL="91450">
                    <a:solidFill>
                      <a:schemeClr val="accent1"/>
                    </a:solidFill>
                  </a:tcPr>
                </a:tc>
                <a:tc>
                  <a:txBody>
                    <a:bodyPr/>
                    <a:lstStyle/>
                    <a:p>
                      <a:pPr indent="0" lvl="0" marL="0" marR="0" rtl="0" algn="l">
                        <a:spcBef>
                          <a:spcPts val="0"/>
                        </a:spcBef>
                        <a:spcAft>
                          <a:spcPts val="0"/>
                        </a:spcAft>
                        <a:buNone/>
                      </a:pPr>
                      <a:r>
                        <a:rPr lang="en-US" sz="2000"/>
                        <a:t>1 0</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1 1</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0</a:t>
                      </a:r>
                      <a:endParaRPr sz="2000"/>
                    </a:p>
                  </a:txBody>
                  <a:tcPr marT="45725" marB="45725" marR="91450" marL="91450">
                    <a:solidFill>
                      <a:srgbClr val="92D050"/>
                    </a:solidFill>
                  </a:tcPr>
                </a:tc>
                <a:tc>
                  <a:txBody>
                    <a:bodyPr/>
                    <a:lstStyle/>
                    <a:p>
                      <a:pPr indent="0" lvl="0" marL="0" marR="0" rtl="0" algn="l">
                        <a:spcBef>
                          <a:spcPts val="0"/>
                        </a:spcBef>
                        <a:spcAft>
                          <a:spcPts val="0"/>
                        </a:spcAft>
                        <a:buNone/>
                      </a:pPr>
                      <a:r>
                        <a:rPr lang="en-US" sz="2000"/>
                        <a:t>0</a:t>
                      </a:r>
                      <a:endParaRPr sz="2000"/>
                    </a:p>
                  </a:txBody>
                  <a:tcPr marT="45725" marB="45725" marR="91450" marL="91450">
                    <a:solidFill>
                      <a:srgbClr val="92D050"/>
                    </a:solidFill>
                  </a:tcPr>
                </a:tc>
              </a:tr>
              <a:tr h="498700">
                <a:tc>
                  <a:txBody>
                    <a:bodyPr/>
                    <a:lstStyle/>
                    <a:p>
                      <a:pPr indent="0" lvl="0" marL="0" marR="0" rtl="0" algn="ctr">
                        <a:spcBef>
                          <a:spcPts val="0"/>
                        </a:spcBef>
                        <a:spcAft>
                          <a:spcPts val="0"/>
                        </a:spcAft>
                        <a:buNone/>
                      </a:pPr>
                      <a:r>
                        <a:rPr lang="en-US" sz="2000"/>
                        <a:t>1 0</a:t>
                      </a:r>
                      <a:endParaRPr sz="2000"/>
                    </a:p>
                  </a:txBody>
                  <a:tcPr marT="45725" marB="45725" marR="91450" marL="91450">
                    <a:solidFill>
                      <a:schemeClr val="accent1"/>
                    </a:solidFill>
                  </a:tcPr>
                </a:tc>
                <a:tc>
                  <a:txBody>
                    <a:bodyPr/>
                    <a:lstStyle/>
                    <a:p>
                      <a:pPr indent="0" lvl="0" marL="0" marR="0" rtl="0" algn="l">
                        <a:spcBef>
                          <a:spcPts val="0"/>
                        </a:spcBef>
                        <a:spcAft>
                          <a:spcPts val="0"/>
                        </a:spcAft>
                        <a:buNone/>
                      </a:pPr>
                      <a:r>
                        <a:rPr lang="en-US" sz="2000"/>
                        <a:t>0 0</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0 1</a:t>
                      </a:r>
                      <a:endParaRPr sz="2000"/>
                    </a:p>
                  </a:txBody>
                  <a:tcPr marT="45725" marB="45725" marR="91450" marL="91450">
                    <a:solidFill>
                      <a:srgbClr val="FFC000"/>
                    </a:solidFill>
                  </a:tcPr>
                </a:tc>
                <a:tc>
                  <a:txBody>
                    <a:bodyPr/>
                    <a:lstStyle/>
                    <a:p>
                      <a:pPr indent="0" lvl="0" marL="0" marR="0" rtl="0" algn="l">
                        <a:spcBef>
                          <a:spcPts val="0"/>
                        </a:spcBef>
                        <a:spcAft>
                          <a:spcPts val="0"/>
                        </a:spcAft>
                        <a:buNone/>
                      </a:pPr>
                      <a:r>
                        <a:rPr lang="en-US" sz="2000"/>
                        <a:t>0</a:t>
                      </a:r>
                      <a:endParaRPr sz="2000"/>
                    </a:p>
                  </a:txBody>
                  <a:tcPr marT="45725" marB="45725" marR="91450" marL="91450">
                    <a:solidFill>
                      <a:srgbClr val="92D050"/>
                    </a:solidFill>
                  </a:tcPr>
                </a:tc>
                <a:tc>
                  <a:txBody>
                    <a:bodyPr/>
                    <a:lstStyle/>
                    <a:p>
                      <a:pPr indent="0" lvl="0" marL="0" marR="0" rtl="0" algn="l">
                        <a:spcBef>
                          <a:spcPts val="0"/>
                        </a:spcBef>
                        <a:spcAft>
                          <a:spcPts val="0"/>
                        </a:spcAft>
                        <a:buNone/>
                      </a:pPr>
                      <a:r>
                        <a:rPr lang="en-US" sz="2000"/>
                        <a:t>1</a:t>
                      </a:r>
                      <a:endParaRPr sz="2000"/>
                    </a:p>
                  </a:txBody>
                  <a:tcPr marT="45725" marB="45725" marR="91450" marL="91450">
                    <a:solidFill>
                      <a:srgbClr val="92D050"/>
                    </a:solidFill>
                  </a:tcPr>
                </a:tc>
              </a:tr>
            </a:tbl>
          </a:graphicData>
        </a:graphic>
      </p:graphicFrame>
      <p:sp>
        <p:nvSpPr>
          <p:cNvPr id="1994" name="Google Shape;1994;p128"/>
          <p:cNvSpPr txBox="1"/>
          <p:nvPr/>
        </p:nvSpPr>
        <p:spPr>
          <a:xfrm>
            <a:off x="6895323" y="2444620"/>
            <a:ext cx="559836" cy="42986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1</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1</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1</a:t>
            </a:r>
            <a:endParaRPr/>
          </a:p>
          <a:p>
            <a:pPr indent="0" lvl="0" marL="0" marR="0" rtl="0" algn="l">
              <a:spcBef>
                <a:spcPts val="800"/>
              </a:spcBef>
              <a:spcAft>
                <a:spcPts val="0"/>
              </a:spcAft>
              <a:buNone/>
            </a:pPr>
            <a:r>
              <a:t/>
            </a:r>
            <a:endParaRPr sz="2800">
              <a:solidFill>
                <a:schemeClr val="dk1"/>
              </a:solidFill>
              <a:latin typeface="Arial"/>
              <a:ea typeface="Arial"/>
              <a:cs typeface="Arial"/>
              <a:sym typeface="Arial"/>
            </a:endParaRPr>
          </a:p>
        </p:txBody>
      </p:sp>
      <p:sp>
        <p:nvSpPr>
          <p:cNvPr id="1995" name="Google Shape;1995;p128"/>
          <p:cNvSpPr txBox="1"/>
          <p:nvPr/>
        </p:nvSpPr>
        <p:spPr>
          <a:xfrm>
            <a:off x="7752961" y="2444620"/>
            <a:ext cx="559837" cy="37651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1</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1</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1</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1</a:t>
            </a:r>
            <a:endParaRPr/>
          </a:p>
        </p:txBody>
      </p:sp>
      <p:pic>
        <p:nvPicPr>
          <p:cNvPr id="1996" name="Google Shape;1996;p128"/>
          <p:cNvPicPr preferRelativeResize="0"/>
          <p:nvPr/>
        </p:nvPicPr>
        <p:blipFill rotWithShape="1">
          <a:blip r:embed="rId4">
            <a:alphaModFix/>
          </a:blip>
          <a:srcRect b="0" l="0" r="0" t="0"/>
          <a:stretch/>
        </p:blipFill>
        <p:spPr>
          <a:xfrm>
            <a:off x="197459" y="4921177"/>
            <a:ext cx="3438525" cy="1704975"/>
          </a:xfrm>
          <a:prstGeom prst="rect">
            <a:avLst/>
          </a:prstGeom>
          <a:noFill/>
          <a:ln>
            <a:noFill/>
          </a:ln>
        </p:spPr>
      </p:pic>
      <p:sp>
        <p:nvSpPr>
          <p:cNvPr id="1997" name="Google Shape;1997;p128"/>
          <p:cNvSpPr txBox="1"/>
          <p:nvPr/>
        </p:nvSpPr>
        <p:spPr>
          <a:xfrm>
            <a:off x="197459" y="4622526"/>
            <a:ext cx="34310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Excitation Table of D flip flop</a:t>
            </a:r>
            <a:endParaRPr sz="1800">
              <a:solidFill>
                <a:schemeClr val="dk1"/>
              </a:solidFill>
              <a:latin typeface="Arial"/>
              <a:ea typeface="Arial"/>
              <a:cs typeface="Arial"/>
              <a:sym typeface="Arial"/>
            </a:endParaRPr>
          </a:p>
        </p:txBody>
      </p:sp>
      <p:sp>
        <p:nvSpPr>
          <p:cNvPr id="1998" name="Google Shape;1998;p128"/>
          <p:cNvSpPr txBox="1"/>
          <p:nvPr/>
        </p:nvSpPr>
        <p:spPr>
          <a:xfrm>
            <a:off x="8727013" y="2472612"/>
            <a:ext cx="608045" cy="44217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1</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1</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1</a:t>
            </a:r>
            <a:endParaRPr/>
          </a:p>
          <a:p>
            <a:pPr indent="0" lvl="0" marL="0" marR="0" rtl="0" algn="l">
              <a:spcBef>
                <a:spcPts val="800"/>
              </a:spcBef>
              <a:spcAft>
                <a:spcPts val="0"/>
              </a:spcAft>
              <a:buNone/>
            </a:pPr>
            <a:r>
              <a:t/>
            </a:r>
            <a:endParaRPr sz="3600">
              <a:solidFill>
                <a:schemeClr val="dk1"/>
              </a:solidFill>
              <a:latin typeface="Arial"/>
              <a:ea typeface="Arial"/>
              <a:cs typeface="Arial"/>
              <a:sym typeface="Arial"/>
            </a:endParaRPr>
          </a:p>
        </p:txBody>
      </p:sp>
      <p:sp>
        <p:nvSpPr>
          <p:cNvPr id="1999" name="Google Shape;1999;p128"/>
          <p:cNvSpPr txBox="1"/>
          <p:nvPr/>
        </p:nvSpPr>
        <p:spPr>
          <a:xfrm>
            <a:off x="9421585" y="2418571"/>
            <a:ext cx="559837" cy="37651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1</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1</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1</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1</a:t>
            </a:r>
            <a:endParaRPr/>
          </a:p>
        </p:txBody>
      </p:sp>
      <p:sp>
        <p:nvSpPr>
          <p:cNvPr id="2000" name="Google Shape;2000;p128"/>
          <p:cNvSpPr txBox="1"/>
          <p:nvPr/>
        </p:nvSpPr>
        <p:spPr>
          <a:xfrm>
            <a:off x="10262398" y="2463281"/>
            <a:ext cx="625151" cy="44217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1</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rPr lang="en-US" sz="2400">
                <a:solidFill>
                  <a:schemeClr val="dk1"/>
                </a:solidFill>
                <a:latin typeface="Arial"/>
                <a:ea typeface="Arial"/>
                <a:cs typeface="Arial"/>
                <a:sym typeface="Arial"/>
              </a:rPr>
              <a:t>0</a:t>
            </a:r>
            <a:endParaRPr/>
          </a:p>
          <a:p>
            <a:pPr indent="0" lvl="0" marL="0" marR="0" rtl="0" algn="l">
              <a:spcBef>
                <a:spcPts val="800"/>
              </a:spcBef>
              <a:spcAft>
                <a:spcPts val="0"/>
              </a:spcAft>
              <a:buNone/>
            </a:pPr>
            <a:r>
              <a:t/>
            </a:r>
            <a:endParaRPr sz="36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12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sp>
        <p:nvSpPr>
          <p:cNvPr id="2006" name="Google Shape;2006;p12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   </a:t>
            </a:r>
            <a:endParaRPr/>
          </a:p>
        </p:txBody>
      </p:sp>
      <p:sp>
        <p:nvSpPr>
          <p:cNvPr id="2007" name="Google Shape;2007;p12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  </a:t>
            </a:r>
            <a:endParaRPr/>
          </a:p>
        </p:txBody>
      </p:sp>
      <p:sp>
        <p:nvSpPr>
          <p:cNvPr id="2008" name="Google Shape;2008;p12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   </a:t>
            </a:r>
            <a:endParaRPr/>
          </a:p>
        </p:txBody>
      </p:sp>
      <p:sp>
        <p:nvSpPr>
          <p:cNvPr id="2009" name="Google Shape;2009;p12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   </a:t>
            </a:r>
            <a:endParaRPr/>
          </a:p>
        </p:txBody>
      </p:sp>
      <p:sp>
        <p:nvSpPr>
          <p:cNvPr id="2010" name="Google Shape;2010;p1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2011" name="Google Shape;2011;p1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12" name="Google Shape;2012;p129"/>
          <p:cNvPicPr preferRelativeResize="0"/>
          <p:nvPr/>
        </p:nvPicPr>
        <p:blipFill rotWithShape="1">
          <a:blip r:embed="rId3">
            <a:alphaModFix/>
          </a:blip>
          <a:srcRect b="0" l="0" r="0" t="0"/>
          <a:stretch/>
        </p:blipFill>
        <p:spPr>
          <a:xfrm>
            <a:off x="2438400" y="791965"/>
            <a:ext cx="7100455" cy="4921151"/>
          </a:xfrm>
          <a:prstGeom prst="rect">
            <a:avLst/>
          </a:prstGeom>
          <a:noFill/>
          <a:ln>
            <a:noFill/>
          </a:ln>
        </p:spPr>
      </p:pic>
      <p:sp>
        <p:nvSpPr>
          <p:cNvPr id="2013" name="Google Shape;2013;p129"/>
          <p:cNvSpPr/>
          <p:nvPr/>
        </p:nvSpPr>
        <p:spPr>
          <a:xfrm>
            <a:off x="2209800" y="4336491"/>
            <a:ext cx="7181656" cy="568018"/>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4" name="Google Shape;2014;p129"/>
          <p:cNvSpPr txBox="1"/>
          <p:nvPr/>
        </p:nvSpPr>
        <p:spPr>
          <a:xfrm>
            <a:off x="1570441" y="-14224"/>
            <a:ext cx="10058400" cy="83385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Sequence detector 1101</a:t>
            </a:r>
            <a:endParaRPr b="1" sz="3200">
              <a:solidFill>
                <a:schemeClr val="dk1"/>
              </a:solidFill>
              <a:latin typeface="Calibri"/>
              <a:ea typeface="Calibri"/>
              <a:cs typeface="Calibri"/>
              <a:sym typeface="Calibri"/>
            </a:endParaRPr>
          </a:p>
        </p:txBody>
      </p:sp>
      <p:pic>
        <p:nvPicPr>
          <p:cNvPr id="2015" name="Google Shape;2015;p129"/>
          <p:cNvPicPr preferRelativeResize="0"/>
          <p:nvPr/>
        </p:nvPicPr>
        <p:blipFill rotWithShape="1">
          <a:blip r:embed="rId4">
            <a:alphaModFix/>
          </a:blip>
          <a:srcRect b="0" l="0" r="0" t="0"/>
          <a:stretch/>
        </p:blipFill>
        <p:spPr>
          <a:xfrm>
            <a:off x="150312" y="-1"/>
            <a:ext cx="730653" cy="73152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3"/>
          <p:cNvSpPr txBox="1"/>
          <p:nvPr>
            <p:ph type="title"/>
          </p:nvPr>
        </p:nvSpPr>
        <p:spPr>
          <a:xfrm>
            <a:off x="1207008" y="201035"/>
            <a:ext cx="9872472" cy="57670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lang="en-US" sz="3200">
                <a:solidFill>
                  <a:schemeClr val="dk1"/>
                </a:solidFill>
                <a:latin typeface="Times New Roman"/>
                <a:ea typeface="Times New Roman"/>
                <a:cs typeface="Times New Roman"/>
                <a:sym typeface="Times New Roman"/>
              </a:rPr>
              <a:t>Comparison of JK and MS JK flip-flop</a:t>
            </a:r>
            <a:endParaRPr/>
          </a:p>
        </p:txBody>
      </p:sp>
      <p:sp>
        <p:nvSpPr>
          <p:cNvPr id="229" name="Google Shape;22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id="230" name="Google Shape;230;p13"/>
          <p:cNvPicPr preferRelativeResize="0"/>
          <p:nvPr/>
        </p:nvPicPr>
        <p:blipFill rotWithShape="1">
          <a:blip r:embed="rId3">
            <a:alphaModFix/>
          </a:blip>
          <a:srcRect b="0" l="0" r="0" t="0"/>
          <a:stretch/>
        </p:blipFill>
        <p:spPr>
          <a:xfrm>
            <a:off x="131063" y="36946"/>
            <a:ext cx="707138" cy="740796"/>
          </a:xfrm>
          <a:prstGeom prst="rect">
            <a:avLst/>
          </a:prstGeom>
          <a:noFill/>
          <a:ln>
            <a:noFill/>
          </a:ln>
        </p:spPr>
      </p:pic>
      <p:sp>
        <p:nvSpPr>
          <p:cNvPr id="231" name="Google Shape;231;p13"/>
          <p:cNvSpPr txBox="1"/>
          <p:nvPr/>
        </p:nvSpPr>
        <p:spPr>
          <a:xfrm>
            <a:off x="1207008" y="1718846"/>
            <a:ext cx="91257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J K Flip Flop                                                                            MS JK Flip Flop</a:t>
            </a:r>
            <a:endParaRPr b="1" sz="1800">
              <a:solidFill>
                <a:schemeClr val="dk1"/>
              </a:solidFill>
              <a:latin typeface="Arial"/>
              <a:ea typeface="Arial"/>
              <a:cs typeface="Arial"/>
              <a:sym typeface="Arial"/>
            </a:endParaRPr>
          </a:p>
        </p:txBody>
      </p:sp>
      <p:pic>
        <p:nvPicPr>
          <p:cNvPr id="232" name="Google Shape;232;p13"/>
          <p:cNvPicPr preferRelativeResize="0"/>
          <p:nvPr/>
        </p:nvPicPr>
        <p:blipFill rotWithShape="1">
          <a:blip r:embed="rId4">
            <a:alphaModFix/>
          </a:blip>
          <a:srcRect b="0" l="0" r="0" t="0"/>
          <a:stretch/>
        </p:blipFill>
        <p:spPr>
          <a:xfrm>
            <a:off x="952500" y="2088178"/>
            <a:ext cx="10401300" cy="4143375"/>
          </a:xfrm>
          <a:prstGeom prst="rect">
            <a:avLst/>
          </a:prstGeom>
          <a:noFill/>
          <a:ln>
            <a:noFill/>
          </a:ln>
        </p:spPr>
      </p:pic>
      <p:sp>
        <p:nvSpPr>
          <p:cNvPr id="233" name="Google Shape;23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1" name="Shape 2021"/>
        <p:cNvGrpSpPr/>
        <p:nvPr/>
      </p:nvGrpSpPr>
      <p:grpSpPr>
        <a:xfrm>
          <a:off x="0" y="0"/>
          <a:ext cx="0" cy="0"/>
          <a:chOff x="0" y="0"/>
          <a:chExt cx="0" cy="0"/>
        </a:xfrm>
      </p:grpSpPr>
      <p:sp>
        <p:nvSpPr>
          <p:cNvPr id="2022" name="Google Shape;2022;p130"/>
          <p:cNvSpPr txBox="1"/>
          <p:nvPr>
            <p:ph type="title"/>
          </p:nvPr>
        </p:nvSpPr>
        <p:spPr>
          <a:xfrm>
            <a:off x="1280159" y="24371"/>
            <a:ext cx="9803355" cy="7986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US" sz="3200"/>
              <a:t>K-maps: Sequence detector 1101</a:t>
            </a:r>
            <a:endParaRPr b="1" sz="3200"/>
          </a:p>
        </p:txBody>
      </p:sp>
      <p:pic>
        <p:nvPicPr>
          <p:cNvPr id="2023" name="Google Shape;2023;p130"/>
          <p:cNvPicPr preferRelativeResize="0"/>
          <p:nvPr>
            <p:ph idx="1" type="body"/>
          </p:nvPr>
        </p:nvPicPr>
        <p:blipFill rotWithShape="1">
          <a:blip r:embed="rId3">
            <a:alphaModFix/>
          </a:blip>
          <a:srcRect b="0" l="0" r="0" t="0"/>
          <a:stretch/>
        </p:blipFill>
        <p:spPr>
          <a:xfrm>
            <a:off x="2614863" y="1727352"/>
            <a:ext cx="9441126" cy="3710922"/>
          </a:xfrm>
          <a:prstGeom prst="rect">
            <a:avLst/>
          </a:prstGeom>
          <a:noFill/>
          <a:ln>
            <a:noFill/>
          </a:ln>
        </p:spPr>
      </p:pic>
      <p:sp>
        <p:nvSpPr>
          <p:cNvPr id="2024" name="Google Shape;2024;p1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2025" name="Google Shape;2025;p1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26" name="Google Shape;2026;p130"/>
          <p:cNvPicPr preferRelativeResize="0"/>
          <p:nvPr/>
        </p:nvPicPr>
        <p:blipFill rotWithShape="1">
          <a:blip r:embed="rId4">
            <a:alphaModFix/>
          </a:blip>
          <a:srcRect b="0" l="0" r="0" t="0"/>
          <a:stretch/>
        </p:blipFill>
        <p:spPr>
          <a:xfrm>
            <a:off x="150313" y="-1"/>
            <a:ext cx="768122" cy="731521"/>
          </a:xfrm>
          <a:prstGeom prst="rect">
            <a:avLst/>
          </a:prstGeom>
          <a:noFill/>
          <a:ln>
            <a:noFill/>
          </a:ln>
        </p:spPr>
      </p:pic>
      <p:pic>
        <p:nvPicPr>
          <p:cNvPr id="2027" name="Google Shape;2027;p130"/>
          <p:cNvPicPr preferRelativeResize="0"/>
          <p:nvPr/>
        </p:nvPicPr>
        <p:blipFill rotWithShape="1">
          <a:blip r:embed="rId5">
            <a:alphaModFix/>
          </a:blip>
          <a:srcRect b="0" l="0" r="0" t="0"/>
          <a:stretch/>
        </p:blipFill>
        <p:spPr>
          <a:xfrm>
            <a:off x="294691" y="1742324"/>
            <a:ext cx="2221602" cy="4289508"/>
          </a:xfrm>
          <a:prstGeom prst="rect">
            <a:avLst/>
          </a:prstGeom>
          <a:noFill/>
          <a:ln>
            <a:noFill/>
          </a:ln>
        </p:spPr>
      </p:pic>
      <p:sp>
        <p:nvSpPr>
          <p:cNvPr id="2028" name="Google Shape;2028;p130"/>
          <p:cNvSpPr/>
          <p:nvPr/>
        </p:nvSpPr>
        <p:spPr>
          <a:xfrm>
            <a:off x="5375564" y="5474938"/>
            <a:ext cx="3006436" cy="918076"/>
          </a:xfrm>
          <a:prstGeom prst="ellipse">
            <a:avLst/>
          </a:prstGeom>
          <a:solidFill>
            <a:schemeClr val="lt1"/>
          </a:solidFill>
          <a:ln cap="flat" cmpd="sng" w="762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FF0000"/>
                </a:solidFill>
                <a:latin typeface="Arial"/>
                <a:ea typeface="Arial"/>
                <a:cs typeface="Arial"/>
                <a:sym typeface="Arial"/>
              </a:rPr>
              <a:t>A=QA and B= QB</a:t>
            </a:r>
            <a:endParaRPr b="1" sz="1800">
              <a:solidFill>
                <a:srgbClr val="FF0000"/>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p1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sp>
        <p:nvSpPr>
          <p:cNvPr id="2034" name="Google Shape;2034;p1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   </a:t>
            </a:r>
            <a:endParaRPr/>
          </a:p>
        </p:txBody>
      </p:sp>
      <p:sp>
        <p:nvSpPr>
          <p:cNvPr id="2035" name="Google Shape;2035;p1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  </a:t>
            </a:r>
            <a:endParaRPr/>
          </a:p>
        </p:txBody>
      </p:sp>
      <p:sp>
        <p:nvSpPr>
          <p:cNvPr id="2036" name="Google Shape;2036;p1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   </a:t>
            </a:r>
            <a:endParaRPr/>
          </a:p>
        </p:txBody>
      </p:sp>
      <p:sp>
        <p:nvSpPr>
          <p:cNvPr id="2037" name="Google Shape;2037;p1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   </a:t>
            </a:r>
            <a:endParaRPr/>
          </a:p>
        </p:txBody>
      </p:sp>
      <p:sp>
        <p:nvSpPr>
          <p:cNvPr id="2038" name="Google Shape;2038;p1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2039" name="Google Shape;2039;p1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40" name="Google Shape;2040;p131"/>
          <p:cNvPicPr preferRelativeResize="0"/>
          <p:nvPr/>
        </p:nvPicPr>
        <p:blipFill rotWithShape="1">
          <a:blip r:embed="rId3">
            <a:alphaModFix/>
          </a:blip>
          <a:srcRect b="0" l="0" r="0" t="0"/>
          <a:stretch/>
        </p:blipFill>
        <p:spPr>
          <a:xfrm>
            <a:off x="2438400" y="791965"/>
            <a:ext cx="7100455" cy="4921151"/>
          </a:xfrm>
          <a:prstGeom prst="rect">
            <a:avLst/>
          </a:prstGeom>
          <a:noFill/>
          <a:ln>
            <a:noFill/>
          </a:ln>
        </p:spPr>
      </p:pic>
      <p:sp>
        <p:nvSpPr>
          <p:cNvPr id="2041" name="Google Shape;2041;p131"/>
          <p:cNvSpPr/>
          <p:nvPr/>
        </p:nvSpPr>
        <p:spPr>
          <a:xfrm>
            <a:off x="2209800" y="4930597"/>
            <a:ext cx="7181656" cy="568018"/>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2" name="Google Shape;2042;p131"/>
          <p:cNvSpPr txBox="1"/>
          <p:nvPr/>
        </p:nvSpPr>
        <p:spPr>
          <a:xfrm>
            <a:off x="1570441" y="-14224"/>
            <a:ext cx="10058400" cy="83385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Sequence detector 1101</a:t>
            </a:r>
            <a:endParaRPr b="1" sz="3200">
              <a:solidFill>
                <a:schemeClr val="dk1"/>
              </a:solidFill>
              <a:latin typeface="Calibri"/>
              <a:ea typeface="Calibri"/>
              <a:cs typeface="Calibri"/>
              <a:sym typeface="Calibri"/>
            </a:endParaRPr>
          </a:p>
        </p:txBody>
      </p:sp>
      <p:pic>
        <p:nvPicPr>
          <p:cNvPr id="2043" name="Google Shape;2043;p131"/>
          <p:cNvPicPr preferRelativeResize="0"/>
          <p:nvPr/>
        </p:nvPicPr>
        <p:blipFill rotWithShape="1">
          <a:blip r:embed="rId4">
            <a:alphaModFix/>
          </a:blip>
          <a:srcRect b="0" l="0" r="0" t="0"/>
          <a:stretch/>
        </p:blipFill>
        <p:spPr>
          <a:xfrm>
            <a:off x="150312" y="-1"/>
            <a:ext cx="730653" cy="73152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132"/>
          <p:cNvSpPr txBox="1"/>
          <p:nvPr>
            <p:ph type="title"/>
          </p:nvPr>
        </p:nvSpPr>
        <p:spPr>
          <a:xfrm>
            <a:off x="1030843" y="0"/>
            <a:ext cx="10058400" cy="9683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r>
              <a:rPr b="1" lang="en-US" sz="3200"/>
              <a:t>Circuit Diagram: Sequence detector 1101</a:t>
            </a:r>
            <a:endParaRPr/>
          </a:p>
        </p:txBody>
      </p:sp>
      <p:pic>
        <p:nvPicPr>
          <p:cNvPr id="2051" name="Google Shape;2051;p132"/>
          <p:cNvPicPr preferRelativeResize="0"/>
          <p:nvPr>
            <p:ph idx="1" type="body"/>
          </p:nvPr>
        </p:nvPicPr>
        <p:blipFill rotWithShape="1">
          <a:blip r:embed="rId3">
            <a:alphaModFix/>
          </a:blip>
          <a:srcRect b="0" l="0" r="0" t="0"/>
          <a:stretch/>
        </p:blipFill>
        <p:spPr>
          <a:xfrm>
            <a:off x="774727" y="3241964"/>
            <a:ext cx="10380636" cy="2974587"/>
          </a:xfrm>
          <a:prstGeom prst="rect">
            <a:avLst/>
          </a:prstGeom>
          <a:noFill/>
          <a:ln>
            <a:noFill/>
          </a:ln>
        </p:spPr>
      </p:pic>
      <p:sp>
        <p:nvSpPr>
          <p:cNvPr id="2052" name="Google Shape;2052;p1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2053" name="Google Shape;2053;p1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54" name="Google Shape;2054;p132"/>
          <p:cNvPicPr preferRelativeResize="0"/>
          <p:nvPr/>
        </p:nvPicPr>
        <p:blipFill rotWithShape="1">
          <a:blip r:embed="rId4">
            <a:alphaModFix/>
          </a:blip>
          <a:srcRect b="0" l="0" r="0" t="0"/>
          <a:stretch/>
        </p:blipFill>
        <p:spPr>
          <a:xfrm>
            <a:off x="150313" y="-1"/>
            <a:ext cx="880530" cy="883921"/>
          </a:xfrm>
          <a:prstGeom prst="rect">
            <a:avLst/>
          </a:prstGeom>
          <a:noFill/>
          <a:ln>
            <a:noFill/>
          </a:ln>
        </p:spPr>
      </p:pic>
      <p:pic>
        <p:nvPicPr>
          <p:cNvPr id="2055" name="Google Shape;2055;p132"/>
          <p:cNvPicPr preferRelativeResize="0"/>
          <p:nvPr/>
        </p:nvPicPr>
        <p:blipFill rotWithShape="1">
          <a:blip r:embed="rId5">
            <a:alphaModFix/>
          </a:blip>
          <a:srcRect b="0" l="0" r="0" t="0"/>
          <a:stretch/>
        </p:blipFill>
        <p:spPr>
          <a:xfrm>
            <a:off x="838199" y="1396212"/>
            <a:ext cx="10317163" cy="1559112"/>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p133"/>
          <p:cNvSpPr txBox="1"/>
          <p:nvPr>
            <p:ph type="title"/>
          </p:nvPr>
        </p:nvSpPr>
        <p:spPr>
          <a:xfrm>
            <a:off x="1315233" y="65588"/>
            <a:ext cx="10038567" cy="69958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US" sz="3200"/>
              <a:t>Comparison of Moore and Mealy Machine</a:t>
            </a:r>
            <a:endParaRPr/>
          </a:p>
        </p:txBody>
      </p:sp>
      <p:sp>
        <p:nvSpPr>
          <p:cNvPr id="2063" name="Google Shape;2063;p1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2064" name="Google Shape;2064;p1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65" name="Google Shape;2065;p133"/>
          <p:cNvPicPr preferRelativeResize="0"/>
          <p:nvPr/>
        </p:nvPicPr>
        <p:blipFill rotWithShape="1">
          <a:blip r:embed="rId3">
            <a:alphaModFix/>
          </a:blip>
          <a:srcRect b="0" l="0" r="0" t="0"/>
          <a:stretch/>
        </p:blipFill>
        <p:spPr>
          <a:xfrm>
            <a:off x="150313" y="0"/>
            <a:ext cx="687887" cy="839244"/>
          </a:xfrm>
          <a:prstGeom prst="rect">
            <a:avLst/>
          </a:prstGeom>
          <a:noFill/>
          <a:ln>
            <a:noFill/>
          </a:ln>
        </p:spPr>
      </p:pic>
      <p:pic>
        <p:nvPicPr>
          <p:cNvPr id="2066" name="Google Shape;2066;p133"/>
          <p:cNvPicPr preferRelativeResize="0"/>
          <p:nvPr/>
        </p:nvPicPr>
        <p:blipFill rotWithShape="1">
          <a:blip r:embed="rId4">
            <a:alphaModFix/>
          </a:blip>
          <a:srcRect b="0" l="0" r="0" t="0"/>
          <a:stretch/>
        </p:blipFill>
        <p:spPr>
          <a:xfrm>
            <a:off x="425594" y="1172873"/>
            <a:ext cx="11534775" cy="466725"/>
          </a:xfrm>
          <a:prstGeom prst="rect">
            <a:avLst/>
          </a:prstGeom>
          <a:noFill/>
          <a:ln cap="flat" cmpd="sng" w="57150">
            <a:solidFill>
              <a:srgbClr val="00B050"/>
            </a:solidFill>
            <a:prstDash val="solid"/>
            <a:round/>
            <a:headEnd len="sm" w="sm" type="none"/>
            <a:tailEnd len="sm" w="sm" type="none"/>
          </a:ln>
        </p:spPr>
      </p:pic>
      <p:pic>
        <p:nvPicPr>
          <p:cNvPr id="2067" name="Google Shape;2067;p133"/>
          <p:cNvPicPr preferRelativeResize="0"/>
          <p:nvPr/>
        </p:nvPicPr>
        <p:blipFill rotWithShape="1">
          <a:blip r:embed="rId5">
            <a:alphaModFix/>
          </a:blip>
          <a:srcRect b="0" l="0" r="0" t="0"/>
          <a:stretch/>
        </p:blipFill>
        <p:spPr>
          <a:xfrm>
            <a:off x="473218" y="1625564"/>
            <a:ext cx="11439525" cy="695325"/>
          </a:xfrm>
          <a:prstGeom prst="rect">
            <a:avLst/>
          </a:prstGeom>
          <a:solidFill>
            <a:srgbClr val="7030A0"/>
          </a:solidFill>
          <a:ln cap="flat" cmpd="sng" w="38100">
            <a:solidFill>
              <a:srgbClr val="FF0000"/>
            </a:solidFill>
            <a:prstDash val="solid"/>
            <a:round/>
            <a:headEnd len="sm" w="sm" type="none"/>
            <a:tailEnd len="sm" w="sm" type="none"/>
          </a:ln>
        </p:spPr>
      </p:pic>
      <p:pic>
        <p:nvPicPr>
          <p:cNvPr id="2068" name="Google Shape;2068;p133"/>
          <p:cNvPicPr preferRelativeResize="0"/>
          <p:nvPr/>
        </p:nvPicPr>
        <p:blipFill rotWithShape="1">
          <a:blip r:embed="rId6">
            <a:alphaModFix/>
          </a:blip>
          <a:srcRect b="0" l="0" r="0" t="0"/>
          <a:stretch/>
        </p:blipFill>
        <p:spPr>
          <a:xfrm>
            <a:off x="377968" y="2320889"/>
            <a:ext cx="11534775" cy="657225"/>
          </a:xfrm>
          <a:prstGeom prst="rect">
            <a:avLst/>
          </a:prstGeom>
          <a:noFill/>
          <a:ln cap="flat" cmpd="sng" w="38100">
            <a:solidFill>
              <a:srgbClr val="7030A0"/>
            </a:solidFill>
            <a:prstDash val="solid"/>
            <a:round/>
            <a:headEnd len="sm" w="sm" type="none"/>
            <a:tailEnd len="sm" w="sm" type="none"/>
          </a:ln>
        </p:spPr>
      </p:pic>
      <p:pic>
        <p:nvPicPr>
          <p:cNvPr id="2069" name="Google Shape;2069;p133"/>
          <p:cNvPicPr preferRelativeResize="0"/>
          <p:nvPr/>
        </p:nvPicPr>
        <p:blipFill rotWithShape="1">
          <a:blip r:embed="rId7">
            <a:alphaModFix/>
          </a:blip>
          <a:srcRect b="0" l="0" r="0" t="0"/>
          <a:stretch/>
        </p:blipFill>
        <p:spPr>
          <a:xfrm>
            <a:off x="397017" y="3002180"/>
            <a:ext cx="11496675" cy="733425"/>
          </a:xfrm>
          <a:prstGeom prst="rect">
            <a:avLst/>
          </a:prstGeom>
          <a:noFill/>
          <a:ln cap="flat" cmpd="sng" w="38100">
            <a:solidFill>
              <a:schemeClr val="accent4"/>
            </a:solidFill>
            <a:prstDash val="solid"/>
            <a:round/>
            <a:headEnd len="sm" w="sm" type="none"/>
            <a:tailEnd len="sm" w="sm" type="none"/>
          </a:ln>
        </p:spPr>
      </p:pic>
      <p:pic>
        <p:nvPicPr>
          <p:cNvPr id="2070" name="Google Shape;2070;p133"/>
          <p:cNvPicPr preferRelativeResize="0"/>
          <p:nvPr/>
        </p:nvPicPr>
        <p:blipFill rotWithShape="1">
          <a:blip r:embed="rId8">
            <a:alphaModFix/>
          </a:blip>
          <a:srcRect b="0" l="0" r="0" t="0"/>
          <a:stretch/>
        </p:blipFill>
        <p:spPr>
          <a:xfrm>
            <a:off x="406544" y="3735605"/>
            <a:ext cx="11553825" cy="923925"/>
          </a:xfrm>
          <a:prstGeom prst="rect">
            <a:avLst/>
          </a:prstGeom>
          <a:noFill/>
          <a:ln cap="flat" cmpd="sng" w="38100">
            <a:solidFill>
              <a:srgbClr val="0070C0"/>
            </a:solidFill>
            <a:prstDash val="solid"/>
            <a:round/>
            <a:headEnd len="sm" w="sm" type="none"/>
            <a:tailEnd len="sm" w="sm" type="none"/>
          </a:ln>
        </p:spPr>
      </p:pic>
      <p:pic>
        <p:nvPicPr>
          <p:cNvPr id="2071" name="Google Shape;2071;p133"/>
          <p:cNvPicPr preferRelativeResize="0"/>
          <p:nvPr/>
        </p:nvPicPr>
        <p:blipFill rotWithShape="1">
          <a:blip r:embed="rId9">
            <a:alphaModFix/>
          </a:blip>
          <a:srcRect b="0" l="0" r="0" t="0"/>
          <a:stretch/>
        </p:blipFill>
        <p:spPr>
          <a:xfrm>
            <a:off x="377968" y="4659530"/>
            <a:ext cx="11477625" cy="333375"/>
          </a:xfrm>
          <a:prstGeom prst="rect">
            <a:avLst/>
          </a:prstGeom>
          <a:noFill/>
          <a:ln cap="flat" cmpd="sng" w="38100">
            <a:solidFill>
              <a:srgbClr val="C00000"/>
            </a:solidFill>
            <a:prstDash val="solid"/>
            <a:round/>
            <a:headEnd len="sm" w="sm" type="none"/>
            <a:tailEnd len="sm" w="sm" type="none"/>
          </a:ln>
        </p:spPr>
      </p:pic>
      <p:pic>
        <p:nvPicPr>
          <p:cNvPr id="2072" name="Google Shape;2072;p133"/>
          <p:cNvPicPr preferRelativeResize="0"/>
          <p:nvPr/>
        </p:nvPicPr>
        <p:blipFill rotWithShape="1">
          <a:blip r:embed="rId10">
            <a:alphaModFix/>
          </a:blip>
          <a:srcRect b="0" l="0" r="0" t="0"/>
          <a:stretch/>
        </p:blipFill>
        <p:spPr>
          <a:xfrm>
            <a:off x="376237" y="4910896"/>
            <a:ext cx="11439525" cy="1019175"/>
          </a:xfrm>
          <a:prstGeom prst="rect">
            <a:avLst/>
          </a:prstGeom>
          <a:noFill/>
          <a:ln cap="flat" cmpd="sng" w="38100">
            <a:solidFill>
              <a:srgbClr val="00B050"/>
            </a:solidFill>
            <a:prstDash val="solid"/>
            <a:round/>
            <a:headEnd len="sm" w="sm" type="none"/>
            <a:tailEnd len="sm" w="sm" type="none"/>
          </a:ln>
        </p:spPr>
      </p:pic>
      <p:cxnSp>
        <p:nvCxnSpPr>
          <p:cNvPr id="2073" name="Google Shape;2073;p133"/>
          <p:cNvCxnSpPr>
            <a:endCxn id="2072" idx="2"/>
          </p:cNvCxnSpPr>
          <p:nvPr/>
        </p:nvCxnSpPr>
        <p:spPr>
          <a:xfrm flipH="1">
            <a:off x="6096000" y="1288471"/>
            <a:ext cx="20700" cy="4641600"/>
          </a:xfrm>
          <a:prstGeom prst="straightConnector1">
            <a:avLst/>
          </a:prstGeom>
          <a:noFill/>
          <a:ln cap="flat" cmpd="sng" w="38100">
            <a:solidFill>
              <a:srgbClr val="FFC000"/>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9"/>
                                        </p:tgtEl>
                                        <p:attrNameLst>
                                          <p:attrName>style.visibility</p:attrName>
                                        </p:attrNameLst>
                                      </p:cBhvr>
                                      <p:to>
                                        <p:strVal val="visible"/>
                                      </p:to>
                                    </p:set>
                                    <p:animEffect filter="fade" transition="in">
                                      <p:cBhvr>
                                        <p:cTn dur="1000"/>
                                        <p:tgtEl>
                                          <p:spTgt spid="20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0"/>
                                        </p:tgtEl>
                                        <p:attrNameLst>
                                          <p:attrName>style.visibility</p:attrName>
                                        </p:attrNameLst>
                                      </p:cBhvr>
                                      <p:to>
                                        <p:strVal val="visible"/>
                                      </p:to>
                                    </p:set>
                                    <p:animEffect filter="fade" transition="in">
                                      <p:cBhvr>
                                        <p:cTn dur="1000"/>
                                        <p:tgtEl>
                                          <p:spTgt spid="20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1"/>
                                        </p:tgtEl>
                                        <p:attrNameLst>
                                          <p:attrName>style.visibility</p:attrName>
                                        </p:attrNameLst>
                                      </p:cBhvr>
                                      <p:to>
                                        <p:strVal val="visible"/>
                                      </p:to>
                                    </p:set>
                                    <p:animEffect filter="fade" transition="in">
                                      <p:cBhvr>
                                        <p:cTn dur="1000"/>
                                        <p:tgtEl>
                                          <p:spTgt spid="20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2"/>
                                        </p:tgtEl>
                                        <p:attrNameLst>
                                          <p:attrName>style.visibility</p:attrName>
                                        </p:attrNameLst>
                                      </p:cBhvr>
                                      <p:to>
                                        <p:strVal val="visible"/>
                                      </p:to>
                                    </p:set>
                                    <p:animEffect filter="fade" transition="in">
                                      <p:cBhvr>
                                        <p:cTn dur="1000"/>
                                        <p:tgtEl>
                                          <p:spTgt spid="20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4"/>
          <p:cNvSpPr txBox="1"/>
          <p:nvPr>
            <p:ph type="title"/>
          </p:nvPr>
        </p:nvSpPr>
        <p:spPr>
          <a:xfrm>
            <a:off x="1376149" y="105991"/>
            <a:ext cx="9626814" cy="54517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40"/>
              <a:buFont typeface="Trebuchet MS"/>
              <a:buNone/>
            </a:pPr>
            <a:r>
              <a:rPr b="0" i="0" lang="en-US" sz="3200" u="none" cap="none" strike="noStrike">
                <a:latin typeface="Times New Roman"/>
                <a:ea typeface="Times New Roman"/>
                <a:cs typeface="Times New Roman"/>
                <a:sym typeface="Times New Roman"/>
              </a:rPr>
              <a:t>Flip Flops (An SR Flip-flop with Preset and Clear)</a:t>
            </a:r>
            <a:endParaRPr b="0" i="0" sz="3200" u="none" cap="none" strike="noStrike">
              <a:latin typeface="Times New Roman"/>
              <a:ea typeface="Times New Roman"/>
              <a:cs typeface="Times New Roman"/>
              <a:sym typeface="Times New Roman"/>
            </a:endParaRPr>
          </a:p>
        </p:txBody>
      </p:sp>
      <p:pic>
        <p:nvPicPr>
          <p:cNvPr descr="Image result for preset and clear in sequential circuits" id="241" name="Google Shape;241;p14"/>
          <p:cNvPicPr preferRelativeResize="0"/>
          <p:nvPr>
            <p:ph idx="1" type="body"/>
          </p:nvPr>
        </p:nvPicPr>
        <p:blipFill rotWithShape="1">
          <a:blip r:embed="rId3">
            <a:alphaModFix/>
          </a:blip>
          <a:srcRect b="0" l="0" r="0" t="0"/>
          <a:stretch/>
        </p:blipFill>
        <p:spPr>
          <a:xfrm>
            <a:off x="1951630" y="1052945"/>
            <a:ext cx="7983939" cy="2086039"/>
          </a:xfrm>
          <a:prstGeom prst="rect">
            <a:avLst/>
          </a:prstGeom>
          <a:noFill/>
          <a:ln>
            <a:noFill/>
          </a:ln>
        </p:spPr>
      </p:pic>
      <p:sp>
        <p:nvSpPr>
          <p:cNvPr id="242" name="Google Shape;242;p14"/>
          <p:cNvSpPr txBox="1"/>
          <p:nvPr>
            <p:ph idx="10" type="dt"/>
          </p:nvPr>
        </p:nvSpPr>
        <p:spPr>
          <a:xfrm>
            <a:off x="838200" y="6356350"/>
            <a:ext cx="990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11/3/2022</a:t>
            </a:r>
            <a:endParaRPr b="1" i="0" sz="1200" u="none" cap="none" strike="noStrike">
              <a:solidFill>
                <a:schemeClr val="dk1"/>
              </a:solidFill>
              <a:latin typeface="Arial"/>
              <a:ea typeface="Arial"/>
              <a:cs typeface="Arial"/>
              <a:sym typeface="Arial"/>
            </a:endParaRPr>
          </a:p>
        </p:txBody>
      </p:sp>
      <p:sp>
        <p:nvSpPr>
          <p:cNvPr id="243" name="Google Shape;24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900"/>
              <a:buFont typeface="Arial"/>
              <a:buNone/>
            </a:pPr>
            <a:fld id="{00000000-1234-1234-1234-123412341234}" type="slidenum">
              <a:rPr b="0" i="0" lang="en-US" sz="900" u="none" cap="none" strike="noStrike">
                <a:solidFill>
                  <a:schemeClr val="accent1"/>
                </a:solidFill>
                <a:latin typeface="Arial"/>
                <a:ea typeface="Arial"/>
                <a:cs typeface="Arial"/>
                <a:sym typeface="Arial"/>
              </a:rPr>
              <a:t>‹#›</a:t>
            </a:fld>
            <a:endParaRPr b="0" i="0" sz="900" u="none" cap="none" strike="noStrike">
              <a:solidFill>
                <a:schemeClr val="accent1"/>
              </a:solidFill>
              <a:latin typeface="Arial"/>
              <a:ea typeface="Arial"/>
              <a:cs typeface="Arial"/>
              <a:sym typeface="Arial"/>
            </a:endParaRPr>
          </a:p>
        </p:txBody>
      </p:sp>
      <p:graphicFrame>
        <p:nvGraphicFramePr>
          <p:cNvPr id="244" name="Google Shape;244;p14"/>
          <p:cNvGraphicFramePr/>
          <p:nvPr/>
        </p:nvGraphicFramePr>
        <p:xfrm>
          <a:off x="1624085" y="3452883"/>
          <a:ext cx="3000000" cy="3000000"/>
        </p:xfrm>
        <a:graphic>
          <a:graphicData uri="http://schemas.openxmlformats.org/drawingml/2006/table">
            <a:tbl>
              <a:tblPr>
                <a:noFill/>
                <a:tableStyleId>{A03334CA-6ADD-49B6-B7B5-ABEF79E31212}</a:tableStyleId>
              </a:tblPr>
              <a:tblGrid>
                <a:gridCol w="1386900"/>
                <a:gridCol w="1499350"/>
                <a:gridCol w="1324450"/>
                <a:gridCol w="1466400"/>
                <a:gridCol w="3344050"/>
              </a:tblGrid>
              <a:tr h="610750">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t>PRE</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t>Clr</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t>C</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t>Q</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t>Operation Performed</a:t>
                      </a:r>
                      <a:endParaRPr sz="2400" u="none" cap="none" strike="noStrike"/>
                    </a:p>
                  </a:txBody>
                  <a:tcPr marT="45725" marB="45725" marR="91450" marL="91450"/>
                </a:tc>
              </a:tr>
              <a:tr h="610750">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t>1</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t>1</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t>1</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t>Qn+1(SR)</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t>Normal SR Flip flop</a:t>
                      </a:r>
                      <a:endParaRPr sz="2400" u="none" cap="none" strike="noStrike"/>
                    </a:p>
                  </a:txBody>
                  <a:tcPr marT="45725" marB="45725" marR="91450" marL="91450"/>
                </a:tc>
              </a:tr>
              <a:tr h="610750">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t>1</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t>0</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t>0</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t>0</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t>Clear(reset)</a:t>
                      </a:r>
                      <a:endParaRPr sz="2400" u="none" cap="none" strike="noStrike"/>
                    </a:p>
                  </a:txBody>
                  <a:tcPr marT="45725" marB="45725" marR="91450" marL="91450"/>
                </a:tc>
              </a:tr>
              <a:tr h="610750">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t>0</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t>1</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t>0</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t>1</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t>Preset(Set)</a:t>
                      </a:r>
                      <a:endParaRPr sz="2400" u="none" cap="none" strike="noStrike"/>
                    </a:p>
                  </a:txBody>
                  <a:tcPr marT="45725" marB="45725" marR="91450" marL="91450"/>
                </a:tc>
              </a:tr>
            </a:tbl>
          </a:graphicData>
        </a:graphic>
      </p:graphicFrame>
      <p:pic>
        <p:nvPicPr>
          <p:cNvPr id="245" name="Google Shape;245;p14"/>
          <p:cNvPicPr preferRelativeResize="0"/>
          <p:nvPr/>
        </p:nvPicPr>
        <p:blipFill rotWithShape="1">
          <a:blip r:embed="rId4">
            <a:alphaModFix/>
          </a:blip>
          <a:srcRect b="0" l="0" r="0" t="0"/>
          <a:stretch/>
        </p:blipFill>
        <p:spPr>
          <a:xfrm>
            <a:off x="139653" y="1"/>
            <a:ext cx="698548" cy="6511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5"/>
          <p:cNvSpPr txBox="1"/>
          <p:nvPr>
            <p:ph type="title"/>
          </p:nvPr>
        </p:nvSpPr>
        <p:spPr>
          <a:xfrm>
            <a:off x="1311000" y="124397"/>
            <a:ext cx="6842400" cy="66538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Calibri"/>
              <a:buNone/>
            </a:pPr>
            <a:r>
              <a:rPr lang="en-US" sz="3959"/>
              <a:t> </a:t>
            </a:r>
            <a:r>
              <a:rPr lang="en-US" sz="3200">
                <a:latin typeface="Times New Roman"/>
                <a:ea typeface="Times New Roman"/>
                <a:cs typeface="Times New Roman"/>
                <a:sym typeface="Times New Roman"/>
              </a:rPr>
              <a:t>Usage of MS-JK Flip Flop: IC 7476</a:t>
            </a:r>
            <a:endParaRPr sz="3200">
              <a:latin typeface="Times New Roman"/>
              <a:ea typeface="Times New Roman"/>
              <a:cs typeface="Times New Roman"/>
              <a:sym typeface="Times New Roman"/>
            </a:endParaRPr>
          </a:p>
        </p:txBody>
      </p:sp>
      <p:sp>
        <p:nvSpPr>
          <p:cNvPr id="251" name="Google Shape;251;p15"/>
          <p:cNvSpPr txBox="1"/>
          <p:nvPr>
            <p:ph idx="1" type="body"/>
          </p:nvPr>
        </p:nvSpPr>
        <p:spPr>
          <a:xfrm>
            <a:off x="983673" y="1191490"/>
            <a:ext cx="6541008" cy="487153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200"/>
              </a:spcBef>
              <a:spcAft>
                <a:spcPts val="0"/>
              </a:spcAft>
              <a:buClr>
                <a:schemeClr val="dk1"/>
              </a:buClr>
              <a:buSzPts val="2800"/>
              <a:buChar char="•"/>
            </a:pPr>
            <a:r>
              <a:rPr lang="en-US">
                <a:solidFill>
                  <a:srgbClr val="0070C0"/>
                </a:solidFill>
                <a:latin typeface="Times New Roman"/>
                <a:ea typeface="Times New Roman"/>
                <a:cs typeface="Times New Roman"/>
                <a:sym typeface="Times New Roman"/>
              </a:rPr>
              <a:t>7476 uses the entire pulse to transfer data from J &amp; K data inputs to Q &amp; Q’ outputs.</a:t>
            </a:r>
            <a:endParaRPr>
              <a:solidFill>
                <a:srgbClr val="0070C0"/>
              </a:solidFill>
              <a:latin typeface="Times New Roman"/>
              <a:ea typeface="Times New Roman"/>
              <a:cs typeface="Times New Roman"/>
              <a:sym typeface="Times New Roman"/>
            </a:endParaRPr>
          </a:p>
          <a:p>
            <a:pPr indent="-228600" lvl="0" marL="228600" rtl="0" algn="l">
              <a:lnSpc>
                <a:spcPct val="90000"/>
              </a:lnSpc>
              <a:spcBef>
                <a:spcPts val="1800"/>
              </a:spcBef>
              <a:spcAft>
                <a:spcPts val="0"/>
              </a:spcAft>
              <a:buClr>
                <a:schemeClr val="dk1"/>
              </a:buClr>
              <a:buSzPts val="2400"/>
              <a:buChar char="•"/>
            </a:pPr>
            <a:r>
              <a:rPr lang="en-US">
                <a:solidFill>
                  <a:srgbClr val="FF0000"/>
                </a:solidFill>
                <a:latin typeface="Times New Roman"/>
                <a:ea typeface="Times New Roman"/>
                <a:cs typeface="Times New Roman"/>
                <a:sym typeface="Times New Roman"/>
              </a:rPr>
              <a:t>It is a Universal Flip Flop.  It has all features of other FF.</a:t>
            </a:r>
            <a:endParaRPr>
              <a:solidFill>
                <a:srgbClr val="FF0000"/>
              </a:solidFill>
              <a:latin typeface="Times New Roman"/>
              <a:ea typeface="Times New Roman"/>
              <a:cs typeface="Times New Roman"/>
              <a:sym typeface="Times New Roman"/>
            </a:endParaRPr>
          </a:p>
          <a:p>
            <a:pPr indent="-228600" lvl="0" marL="228600" rtl="0" algn="l">
              <a:lnSpc>
                <a:spcPct val="90000"/>
              </a:lnSpc>
              <a:spcBef>
                <a:spcPts val="1800"/>
              </a:spcBef>
              <a:spcAft>
                <a:spcPts val="0"/>
              </a:spcAft>
              <a:buClr>
                <a:schemeClr val="dk1"/>
              </a:buClr>
              <a:buSzPts val="2400"/>
              <a:buChar char="•"/>
            </a:pPr>
            <a:r>
              <a:rPr lang="en-US">
                <a:solidFill>
                  <a:srgbClr val="0070C0"/>
                </a:solidFill>
                <a:latin typeface="Times New Roman"/>
                <a:ea typeface="Times New Roman"/>
                <a:cs typeface="Times New Roman"/>
                <a:sym typeface="Times New Roman"/>
              </a:rPr>
              <a:t>When being used only in the toggle mode, commonly called a T Flip Flop.</a:t>
            </a:r>
            <a:endParaRPr>
              <a:solidFill>
                <a:srgbClr val="0070C0"/>
              </a:solidFill>
              <a:latin typeface="Times New Roman"/>
              <a:ea typeface="Times New Roman"/>
              <a:cs typeface="Times New Roman"/>
              <a:sym typeface="Times New Roman"/>
            </a:endParaRPr>
          </a:p>
          <a:p>
            <a:pPr indent="-228600" lvl="0" marL="228600" rtl="0" algn="l">
              <a:lnSpc>
                <a:spcPct val="90000"/>
              </a:lnSpc>
              <a:spcBef>
                <a:spcPts val="1800"/>
              </a:spcBef>
              <a:spcAft>
                <a:spcPts val="0"/>
              </a:spcAft>
              <a:buClr>
                <a:schemeClr val="dk1"/>
              </a:buClr>
              <a:buSzPts val="2400"/>
              <a:buChar char="•"/>
            </a:pPr>
            <a:r>
              <a:rPr lang="en-US">
                <a:solidFill>
                  <a:srgbClr val="FF0000"/>
                </a:solidFill>
                <a:latin typeface="Times New Roman"/>
                <a:ea typeface="Times New Roman"/>
                <a:cs typeface="Times New Roman"/>
                <a:sym typeface="Times New Roman"/>
              </a:rPr>
              <a:t>CMOS examples: 74HC76, 74AC109, 4027.</a:t>
            </a:r>
            <a:endParaRPr>
              <a:solidFill>
                <a:srgbClr val="FF0000"/>
              </a:solidFill>
              <a:latin typeface="Times New Roman"/>
              <a:ea typeface="Times New Roman"/>
              <a:cs typeface="Times New Roman"/>
              <a:sym typeface="Times New Roman"/>
            </a:endParaRPr>
          </a:p>
          <a:p>
            <a:pPr indent="-228600" lvl="0" marL="228600" rtl="0" algn="l">
              <a:lnSpc>
                <a:spcPct val="90000"/>
              </a:lnSpc>
              <a:spcBef>
                <a:spcPts val="1800"/>
              </a:spcBef>
              <a:spcAft>
                <a:spcPts val="0"/>
              </a:spcAft>
              <a:buClr>
                <a:schemeClr val="dk1"/>
              </a:buClr>
              <a:buSzPts val="2400"/>
              <a:buChar char="•"/>
            </a:pPr>
            <a:r>
              <a:rPr lang="en-US">
                <a:solidFill>
                  <a:srgbClr val="0070C0"/>
                </a:solidFill>
                <a:latin typeface="Times New Roman"/>
                <a:ea typeface="Times New Roman"/>
                <a:cs typeface="Times New Roman"/>
                <a:sym typeface="Times New Roman"/>
              </a:rPr>
              <a:t>Most commonly used as counters.</a:t>
            </a:r>
            <a:endParaRPr>
              <a:solidFill>
                <a:srgbClr val="0070C0"/>
              </a:solidFill>
              <a:latin typeface="Times New Roman"/>
              <a:ea typeface="Times New Roman"/>
              <a:cs typeface="Times New Roman"/>
              <a:sym typeface="Times New Roman"/>
            </a:endParaRPr>
          </a:p>
          <a:p>
            <a:pPr indent="-76200" lvl="0" marL="228600" rtl="0" algn="l">
              <a:lnSpc>
                <a:spcPct val="90000"/>
              </a:lnSpc>
              <a:spcBef>
                <a:spcPts val="1600"/>
              </a:spcBef>
              <a:spcAft>
                <a:spcPts val="0"/>
              </a:spcAft>
              <a:buClr>
                <a:schemeClr val="dk1"/>
              </a:buClr>
              <a:buSzPts val="2400"/>
              <a:buNone/>
            </a:pPr>
            <a:r>
              <a:t/>
            </a:r>
            <a:endParaRPr>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sz="3200">
              <a:latin typeface="Times New Roman"/>
              <a:ea typeface="Times New Roman"/>
              <a:cs typeface="Times New Roman"/>
              <a:sym typeface="Times New Roman"/>
            </a:endParaRPr>
          </a:p>
        </p:txBody>
      </p:sp>
      <p:sp>
        <p:nvSpPr>
          <p:cNvPr id="252" name="Google Shape;25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b="1" lang="en-US">
                <a:solidFill>
                  <a:schemeClr val="dk1"/>
                </a:solidFill>
              </a:rPr>
              <a:t>11/3/2022</a:t>
            </a:r>
            <a:endParaRPr b="1">
              <a:solidFill>
                <a:schemeClr val="dk1"/>
              </a:solidFill>
            </a:endParaRPr>
          </a:p>
        </p:txBody>
      </p:sp>
      <p:sp>
        <p:nvSpPr>
          <p:cNvPr id="253" name="Google Shape;25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200"/>
              <a:buFont typeface="Arial"/>
              <a:buNone/>
            </a:pPr>
            <a:fld id="{00000000-1234-1234-1234-123412341234}" type="slidenum">
              <a:rPr lang="en-US"/>
              <a:t>‹#›</a:t>
            </a:fld>
            <a:endParaRPr/>
          </a:p>
        </p:txBody>
      </p:sp>
      <p:pic>
        <p:nvPicPr>
          <p:cNvPr id="254" name="Google Shape;254;p15"/>
          <p:cNvPicPr preferRelativeResize="0"/>
          <p:nvPr/>
        </p:nvPicPr>
        <p:blipFill rotWithShape="1">
          <a:blip r:embed="rId3">
            <a:alphaModFix/>
          </a:blip>
          <a:srcRect b="0" l="0" r="0" t="0"/>
          <a:stretch/>
        </p:blipFill>
        <p:spPr>
          <a:xfrm>
            <a:off x="139652" y="59281"/>
            <a:ext cx="844021" cy="665018"/>
          </a:xfrm>
          <a:prstGeom prst="rect">
            <a:avLst/>
          </a:prstGeom>
          <a:noFill/>
          <a:ln>
            <a:noFill/>
          </a:ln>
        </p:spPr>
      </p:pic>
      <p:pic>
        <p:nvPicPr>
          <p:cNvPr id="255" name="Google Shape;255;p15"/>
          <p:cNvPicPr preferRelativeResize="0"/>
          <p:nvPr/>
        </p:nvPicPr>
        <p:blipFill rotWithShape="1">
          <a:blip r:embed="rId4">
            <a:alphaModFix/>
          </a:blip>
          <a:srcRect b="0" l="0" r="0" t="0"/>
          <a:stretch/>
        </p:blipFill>
        <p:spPr>
          <a:xfrm>
            <a:off x="7779639" y="1191490"/>
            <a:ext cx="4057650" cy="43589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6"/>
          <p:cNvSpPr txBox="1"/>
          <p:nvPr>
            <p:ph idx="10" type="dt"/>
          </p:nvPr>
        </p:nvSpPr>
        <p:spPr>
          <a:xfrm>
            <a:off x="838200" y="6356350"/>
            <a:ext cx="1004248"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11/3/2022</a:t>
            </a:r>
            <a:endParaRPr b="1" i="0" sz="1200" u="none" cap="none" strike="noStrike">
              <a:solidFill>
                <a:schemeClr val="dk1"/>
              </a:solidFill>
              <a:latin typeface="Arial"/>
              <a:ea typeface="Arial"/>
              <a:cs typeface="Arial"/>
              <a:sym typeface="Arial"/>
            </a:endParaRPr>
          </a:p>
        </p:txBody>
      </p:sp>
      <p:sp>
        <p:nvSpPr>
          <p:cNvPr id="263" name="Google Shape;26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900"/>
              <a:buFont typeface="Arial"/>
              <a:buNone/>
            </a:pPr>
            <a:fld id="{00000000-1234-1234-1234-123412341234}" type="slidenum">
              <a:rPr b="0" i="0" lang="en-US" sz="900" u="none" cap="none" strike="noStrike">
                <a:solidFill>
                  <a:schemeClr val="accent1"/>
                </a:solidFill>
                <a:latin typeface="Arial"/>
                <a:ea typeface="Arial"/>
                <a:cs typeface="Arial"/>
                <a:sym typeface="Arial"/>
              </a:rPr>
              <a:t>‹#›</a:t>
            </a:fld>
            <a:endParaRPr b="0" i="0" sz="900" u="none" cap="none" strike="noStrike">
              <a:solidFill>
                <a:schemeClr val="accent1"/>
              </a:solidFill>
              <a:latin typeface="Arial"/>
              <a:ea typeface="Arial"/>
              <a:cs typeface="Arial"/>
              <a:sym typeface="Arial"/>
            </a:endParaRPr>
          </a:p>
        </p:txBody>
      </p:sp>
      <p:sp>
        <p:nvSpPr>
          <p:cNvPr id="264" name="Google Shape;264;p16"/>
          <p:cNvSpPr txBox="1"/>
          <p:nvPr>
            <p:ph idx="4294967295" type="title"/>
          </p:nvPr>
        </p:nvSpPr>
        <p:spPr>
          <a:xfrm>
            <a:off x="2671919" y="59038"/>
            <a:ext cx="6477000" cy="7498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600"/>
              <a:buFont typeface="Trebuchet MS"/>
              <a:buNone/>
            </a:pPr>
            <a:r>
              <a:rPr b="0" i="0" lang="en-US" sz="3200" u="none" cap="none" strike="noStrike">
                <a:solidFill>
                  <a:schemeClr val="dk1"/>
                </a:solidFill>
                <a:latin typeface="Times New Roman"/>
                <a:ea typeface="Times New Roman"/>
                <a:cs typeface="Times New Roman"/>
                <a:sym typeface="Times New Roman"/>
              </a:rPr>
              <a:t>D Flip Flop: Truth Table and Symbol</a:t>
            </a:r>
            <a:endParaRPr b="0" i="0" sz="3200" u="none" cap="none" strike="noStrike">
              <a:solidFill>
                <a:schemeClr val="dk1"/>
              </a:solidFill>
              <a:latin typeface="Times New Roman"/>
              <a:ea typeface="Times New Roman"/>
              <a:cs typeface="Times New Roman"/>
              <a:sym typeface="Times New Roman"/>
            </a:endParaRPr>
          </a:p>
        </p:txBody>
      </p:sp>
      <p:pic>
        <p:nvPicPr>
          <p:cNvPr id="265" name="Google Shape;265;p16"/>
          <p:cNvPicPr preferRelativeResize="0"/>
          <p:nvPr/>
        </p:nvPicPr>
        <p:blipFill rotWithShape="1">
          <a:blip r:embed="rId3">
            <a:alphaModFix/>
          </a:blip>
          <a:srcRect b="0" l="0" r="0" t="0"/>
          <a:stretch/>
        </p:blipFill>
        <p:spPr>
          <a:xfrm>
            <a:off x="170174" y="59038"/>
            <a:ext cx="901893" cy="904887"/>
          </a:xfrm>
          <a:prstGeom prst="rect">
            <a:avLst/>
          </a:prstGeom>
          <a:noFill/>
          <a:ln>
            <a:noFill/>
          </a:ln>
        </p:spPr>
      </p:pic>
      <p:pic>
        <p:nvPicPr>
          <p:cNvPr id="266" name="Google Shape;266;p16"/>
          <p:cNvPicPr preferRelativeResize="0"/>
          <p:nvPr/>
        </p:nvPicPr>
        <p:blipFill rotWithShape="1">
          <a:blip r:embed="rId4">
            <a:alphaModFix/>
          </a:blip>
          <a:srcRect b="0" l="0" r="0" t="0"/>
          <a:stretch/>
        </p:blipFill>
        <p:spPr>
          <a:xfrm>
            <a:off x="7512939" y="808930"/>
            <a:ext cx="4591050" cy="3048000"/>
          </a:xfrm>
          <a:prstGeom prst="rect">
            <a:avLst/>
          </a:prstGeom>
          <a:noFill/>
          <a:ln>
            <a:noFill/>
          </a:ln>
        </p:spPr>
      </p:pic>
      <p:pic>
        <p:nvPicPr>
          <p:cNvPr id="267" name="Google Shape;267;p16"/>
          <p:cNvPicPr preferRelativeResize="0"/>
          <p:nvPr/>
        </p:nvPicPr>
        <p:blipFill rotWithShape="1">
          <a:blip r:embed="rId5">
            <a:alphaModFix/>
          </a:blip>
          <a:srcRect b="0" l="0" r="0" t="0"/>
          <a:stretch/>
        </p:blipFill>
        <p:spPr>
          <a:xfrm>
            <a:off x="414545" y="963925"/>
            <a:ext cx="4677884" cy="3068209"/>
          </a:xfrm>
          <a:prstGeom prst="rect">
            <a:avLst/>
          </a:prstGeom>
          <a:noFill/>
          <a:ln>
            <a:noFill/>
          </a:ln>
        </p:spPr>
      </p:pic>
      <p:pic>
        <p:nvPicPr>
          <p:cNvPr id="268" name="Google Shape;268;p16"/>
          <p:cNvPicPr preferRelativeResize="0"/>
          <p:nvPr/>
        </p:nvPicPr>
        <p:blipFill rotWithShape="1">
          <a:blip r:embed="rId6">
            <a:alphaModFix/>
          </a:blip>
          <a:srcRect b="0" l="0" r="0" t="0"/>
          <a:stretch/>
        </p:blipFill>
        <p:spPr>
          <a:xfrm>
            <a:off x="5276088" y="3724118"/>
            <a:ext cx="3401567" cy="26761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7"/>
          <p:cNvSpPr txBox="1"/>
          <p:nvPr>
            <p:ph idx="10" type="dt"/>
          </p:nvPr>
        </p:nvSpPr>
        <p:spPr>
          <a:xfrm>
            <a:off x="838200" y="6356350"/>
            <a:ext cx="85412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11/3/2022</a:t>
            </a:r>
            <a:endParaRPr b="1" i="0" sz="1200" u="none" cap="none" strike="noStrike">
              <a:solidFill>
                <a:schemeClr val="dk1"/>
              </a:solidFill>
              <a:latin typeface="Arial"/>
              <a:ea typeface="Arial"/>
              <a:cs typeface="Arial"/>
              <a:sym typeface="Arial"/>
            </a:endParaRPr>
          </a:p>
        </p:txBody>
      </p:sp>
      <p:sp>
        <p:nvSpPr>
          <p:cNvPr id="276" name="Google Shape;27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900"/>
              <a:buFont typeface="Arial"/>
              <a:buNone/>
            </a:pPr>
            <a:fld id="{00000000-1234-1234-1234-123412341234}" type="slidenum">
              <a:rPr b="0" i="0" lang="en-US" sz="900" u="none" cap="none" strike="noStrike">
                <a:solidFill>
                  <a:schemeClr val="accent1"/>
                </a:solidFill>
                <a:latin typeface="Arial"/>
                <a:ea typeface="Arial"/>
                <a:cs typeface="Arial"/>
                <a:sym typeface="Arial"/>
              </a:rPr>
              <a:t>‹#›</a:t>
            </a:fld>
            <a:endParaRPr b="0" i="0" sz="900" u="none" cap="none" strike="noStrike">
              <a:solidFill>
                <a:schemeClr val="accent1"/>
              </a:solidFill>
              <a:latin typeface="Arial"/>
              <a:ea typeface="Arial"/>
              <a:cs typeface="Arial"/>
              <a:sym typeface="Arial"/>
            </a:endParaRPr>
          </a:p>
        </p:txBody>
      </p:sp>
      <p:sp>
        <p:nvSpPr>
          <p:cNvPr id="277" name="Google Shape;277;p17"/>
          <p:cNvSpPr txBox="1"/>
          <p:nvPr>
            <p:ph idx="4294967295" type="title"/>
          </p:nvPr>
        </p:nvSpPr>
        <p:spPr>
          <a:xfrm>
            <a:off x="1526580" y="137655"/>
            <a:ext cx="7720084" cy="77718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600"/>
              <a:buFont typeface="Trebuchet MS"/>
              <a:buNone/>
            </a:pPr>
            <a:r>
              <a:rPr b="0" i="0" lang="en-US" sz="3200" u="none" cap="none" strike="noStrike">
                <a:solidFill>
                  <a:schemeClr val="dk1"/>
                </a:solidFill>
                <a:latin typeface="Times New Roman"/>
                <a:ea typeface="Times New Roman"/>
                <a:cs typeface="Times New Roman"/>
                <a:sym typeface="Times New Roman"/>
              </a:rPr>
              <a:t>T Flip Flop: Truth Table and Symbol</a:t>
            </a:r>
            <a:endParaRPr b="0" i="0" sz="3200" u="none" cap="none" strike="noStrike">
              <a:solidFill>
                <a:schemeClr val="dk1"/>
              </a:solidFill>
              <a:latin typeface="Times New Roman"/>
              <a:ea typeface="Times New Roman"/>
              <a:cs typeface="Times New Roman"/>
              <a:sym typeface="Times New Roman"/>
            </a:endParaRPr>
          </a:p>
        </p:txBody>
      </p:sp>
      <p:pic>
        <p:nvPicPr>
          <p:cNvPr id="278" name="Google Shape;278;p17"/>
          <p:cNvPicPr preferRelativeResize="0"/>
          <p:nvPr/>
        </p:nvPicPr>
        <p:blipFill rotWithShape="1">
          <a:blip r:embed="rId3">
            <a:alphaModFix/>
          </a:blip>
          <a:srcRect b="0" l="0" r="0" t="0"/>
          <a:stretch/>
        </p:blipFill>
        <p:spPr>
          <a:xfrm>
            <a:off x="91161" y="0"/>
            <a:ext cx="747039" cy="713866"/>
          </a:xfrm>
          <a:prstGeom prst="rect">
            <a:avLst/>
          </a:prstGeom>
          <a:noFill/>
          <a:ln>
            <a:noFill/>
          </a:ln>
        </p:spPr>
      </p:pic>
      <p:pic>
        <p:nvPicPr>
          <p:cNvPr descr="T flip flop circuit diagram and truth table à¦à¦° à¦à¦¬à¦¿à¦° à¦«à¦²à¦¾à¦«à¦²" id="279" name="Google Shape;279;p17"/>
          <p:cNvPicPr preferRelativeResize="0"/>
          <p:nvPr/>
        </p:nvPicPr>
        <p:blipFill rotWithShape="1">
          <a:blip r:embed="rId4">
            <a:alphaModFix/>
          </a:blip>
          <a:srcRect b="0" l="0" r="0" t="0"/>
          <a:stretch/>
        </p:blipFill>
        <p:spPr>
          <a:xfrm>
            <a:off x="1096963" y="1583139"/>
            <a:ext cx="4089185" cy="4135273"/>
          </a:xfrm>
          <a:prstGeom prst="rect">
            <a:avLst/>
          </a:prstGeom>
          <a:noFill/>
          <a:ln>
            <a:noFill/>
          </a:ln>
        </p:spPr>
      </p:pic>
      <p:pic>
        <p:nvPicPr>
          <p:cNvPr descr="T flip flop circuit diagram and truth table à¦à¦° à¦à¦¬à¦¿à¦° à¦«à¦²à¦¾à¦«à¦²" id="280" name="Google Shape;280;p17"/>
          <p:cNvPicPr preferRelativeResize="0"/>
          <p:nvPr/>
        </p:nvPicPr>
        <p:blipFill rotWithShape="1">
          <a:blip r:embed="rId5">
            <a:alphaModFix/>
          </a:blip>
          <a:srcRect b="0" l="0" r="0" t="0"/>
          <a:stretch/>
        </p:blipFill>
        <p:spPr>
          <a:xfrm>
            <a:off x="6882940" y="4242569"/>
            <a:ext cx="4727448" cy="1739512"/>
          </a:xfrm>
          <a:prstGeom prst="rect">
            <a:avLst/>
          </a:prstGeom>
          <a:noFill/>
          <a:ln>
            <a:noFill/>
          </a:ln>
        </p:spPr>
      </p:pic>
      <p:pic>
        <p:nvPicPr>
          <p:cNvPr id="281" name="Google Shape;281;p17"/>
          <p:cNvPicPr preferRelativeResize="0"/>
          <p:nvPr/>
        </p:nvPicPr>
        <p:blipFill rotWithShape="1">
          <a:blip r:embed="rId6">
            <a:alphaModFix/>
          </a:blip>
          <a:srcRect b="0" l="0" r="0" t="0"/>
          <a:stretch/>
        </p:blipFill>
        <p:spPr>
          <a:xfrm>
            <a:off x="6210603" y="1117486"/>
            <a:ext cx="5399785" cy="29698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8"/>
          <p:cNvSpPr txBox="1"/>
          <p:nvPr>
            <p:ph type="title"/>
          </p:nvPr>
        </p:nvSpPr>
        <p:spPr>
          <a:xfrm>
            <a:off x="1439863" y="143740"/>
            <a:ext cx="10058400" cy="104775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600"/>
              <a:buFont typeface="Trebuchet MS"/>
              <a:buNone/>
            </a:pPr>
            <a:r>
              <a:rPr b="1" i="0" lang="en-US" sz="3200" u="none" cap="none" strike="noStrike">
                <a:latin typeface="Times New Roman"/>
                <a:ea typeface="Times New Roman"/>
                <a:cs typeface="Times New Roman"/>
                <a:sym typeface="Times New Roman"/>
              </a:rPr>
              <a:t>Study of IC7476(DUAL J-K FLIP-FLOPS WITH PRESET AND CLEAR)</a:t>
            </a:r>
            <a:endParaRPr b="1" i="0" sz="3200" u="none" cap="none" strike="noStrike">
              <a:latin typeface="Times New Roman"/>
              <a:ea typeface="Times New Roman"/>
              <a:cs typeface="Times New Roman"/>
              <a:sym typeface="Times New Roman"/>
            </a:endParaRPr>
          </a:p>
        </p:txBody>
      </p:sp>
      <p:sp>
        <p:nvSpPr>
          <p:cNvPr id="289" name="Google Shape;289;p18"/>
          <p:cNvSpPr txBox="1"/>
          <p:nvPr>
            <p:ph idx="1" type="body"/>
          </p:nvPr>
        </p:nvSpPr>
        <p:spPr>
          <a:xfrm>
            <a:off x="1166235" y="1298447"/>
            <a:ext cx="10058400" cy="4551489"/>
          </a:xfrm>
          <a:prstGeom prst="rect">
            <a:avLst/>
          </a:prstGeom>
          <a:noFill/>
          <a:ln>
            <a:noFill/>
          </a:ln>
        </p:spPr>
        <p:txBody>
          <a:bodyPr anchorCtr="0" anchor="t" bIns="45700" lIns="91425" spcFirstLastPara="1" rIns="91425" wrap="square" tIns="45700">
            <a:noAutofit/>
          </a:bodyPr>
          <a:lstStyle/>
          <a:p>
            <a:pPr indent="-297180" lvl="0" marL="342900" marR="0" rtl="0" algn="l">
              <a:lnSpc>
                <a:spcPct val="90000"/>
              </a:lnSpc>
              <a:spcBef>
                <a:spcPts val="0"/>
              </a:spcBef>
              <a:spcAft>
                <a:spcPts val="0"/>
              </a:spcAft>
              <a:buClr>
                <a:schemeClr val="accent1"/>
              </a:buClr>
              <a:buSzPts val="720"/>
              <a:buFont typeface="Arial"/>
              <a:buNone/>
            </a:pPr>
            <a:r>
              <a:t/>
            </a:r>
            <a:endParaRPr b="0" i="0" sz="900" u="none" cap="none" strike="noStrike">
              <a:solidFill>
                <a:srgbClr val="3F3F3F"/>
              </a:solidFill>
              <a:latin typeface="Trebuchet MS"/>
              <a:ea typeface="Trebuchet MS"/>
              <a:cs typeface="Trebuchet MS"/>
              <a:sym typeface="Trebuchet MS"/>
            </a:endParaRPr>
          </a:p>
        </p:txBody>
      </p:sp>
      <p:sp>
        <p:nvSpPr>
          <p:cNvPr id="290" name="Google Shape;290;p18"/>
          <p:cNvSpPr txBox="1"/>
          <p:nvPr>
            <p:ph idx="10" type="dt"/>
          </p:nvPr>
        </p:nvSpPr>
        <p:spPr>
          <a:xfrm>
            <a:off x="838200" y="6356350"/>
            <a:ext cx="895066"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r>
              <a:rPr b="1" i="0" lang="en-US" u="none" cap="none" strike="noStrike">
                <a:solidFill>
                  <a:schemeClr val="dk1"/>
                </a:solidFill>
                <a:latin typeface="Arial"/>
                <a:ea typeface="Arial"/>
                <a:cs typeface="Arial"/>
                <a:sym typeface="Arial"/>
              </a:rPr>
              <a:t>11/3/2022</a:t>
            </a:r>
            <a:endParaRPr b="1" i="0" u="none" cap="none" strike="noStrike">
              <a:solidFill>
                <a:schemeClr val="dk1"/>
              </a:solidFill>
              <a:latin typeface="Arial"/>
              <a:ea typeface="Arial"/>
              <a:cs typeface="Arial"/>
              <a:sym typeface="Arial"/>
            </a:endParaRPr>
          </a:p>
        </p:txBody>
      </p:sp>
      <p:sp>
        <p:nvSpPr>
          <p:cNvPr id="291" name="Google Shape;291;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90C226"/>
              </a:buClr>
              <a:buSzPts val="900"/>
              <a:buFont typeface="Arial"/>
              <a:buNone/>
            </a:pPr>
            <a:fld id="{00000000-1234-1234-1234-123412341234}" type="slidenum">
              <a:rPr b="0" i="0" lang="en-US" sz="900" u="none" cap="none" strike="noStrike">
                <a:solidFill>
                  <a:srgbClr val="90C226"/>
                </a:solidFill>
                <a:latin typeface="Arial"/>
                <a:ea typeface="Arial"/>
                <a:cs typeface="Arial"/>
                <a:sym typeface="Arial"/>
              </a:rPr>
              <a:t>‹#›</a:t>
            </a:fld>
            <a:endParaRPr b="0" i="0" sz="900" u="none" cap="none" strike="noStrike">
              <a:solidFill>
                <a:srgbClr val="90C226"/>
              </a:solidFill>
              <a:latin typeface="Arial"/>
              <a:ea typeface="Arial"/>
              <a:cs typeface="Arial"/>
              <a:sym typeface="Arial"/>
            </a:endParaRPr>
          </a:p>
        </p:txBody>
      </p:sp>
      <p:pic>
        <p:nvPicPr>
          <p:cNvPr id="292" name="Google Shape;292;p18"/>
          <p:cNvPicPr preferRelativeResize="0"/>
          <p:nvPr/>
        </p:nvPicPr>
        <p:blipFill rotWithShape="1">
          <a:blip r:embed="rId3">
            <a:alphaModFix/>
          </a:blip>
          <a:srcRect b="0" l="0" r="0" t="0"/>
          <a:stretch/>
        </p:blipFill>
        <p:spPr>
          <a:xfrm>
            <a:off x="452785" y="1298447"/>
            <a:ext cx="4197096" cy="4551489"/>
          </a:xfrm>
          <a:prstGeom prst="rect">
            <a:avLst/>
          </a:prstGeom>
          <a:noFill/>
          <a:ln>
            <a:noFill/>
          </a:ln>
        </p:spPr>
      </p:pic>
      <p:pic>
        <p:nvPicPr>
          <p:cNvPr id="293" name="Google Shape;293;p18"/>
          <p:cNvPicPr preferRelativeResize="0"/>
          <p:nvPr/>
        </p:nvPicPr>
        <p:blipFill rotWithShape="1">
          <a:blip r:embed="rId4">
            <a:alphaModFix/>
          </a:blip>
          <a:srcRect b="0" l="0" r="0" t="0"/>
          <a:stretch/>
        </p:blipFill>
        <p:spPr>
          <a:xfrm>
            <a:off x="5735782" y="1339594"/>
            <a:ext cx="5211762" cy="4469193"/>
          </a:xfrm>
          <a:prstGeom prst="rect">
            <a:avLst/>
          </a:prstGeom>
          <a:noFill/>
          <a:ln>
            <a:noFill/>
          </a:ln>
        </p:spPr>
      </p:pic>
      <p:pic>
        <p:nvPicPr>
          <p:cNvPr id="294" name="Google Shape;294;p18"/>
          <p:cNvPicPr preferRelativeResize="0"/>
          <p:nvPr/>
        </p:nvPicPr>
        <p:blipFill rotWithShape="1">
          <a:blip r:embed="rId5">
            <a:alphaModFix/>
          </a:blip>
          <a:srcRect b="0" l="0" r="0" t="0"/>
          <a:stretch/>
        </p:blipFill>
        <p:spPr>
          <a:xfrm>
            <a:off x="67371" y="140353"/>
            <a:ext cx="770829" cy="71862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9"/>
          <p:cNvSpPr txBox="1"/>
          <p:nvPr>
            <p:ph idx="10" type="dt"/>
          </p:nvPr>
        </p:nvSpPr>
        <p:spPr>
          <a:xfrm>
            <a:off x="838200" y="6356350"/>
            <a:ext cx="85412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imes New Roman"/>
              <a:buNone/>
            </a:pPr>
            <a:r>
              <a:rPr b="1" i="0" lang="en-US" sz="1200" u="none" cap="none" strike="noStrike">
                <a:solidFill>
                  <a:schemeClr val="dk1"/>
                </a:solidFill>
                <a:latin typeface="Times New Roman"/>
                <a:ea typeface="Times New Roman"/>
                <a:cs typeface="Times New Roman"/>
                <a:sym typeface="Times New Roman"/>
              </a:rPr>
              <a:t>11/3/2022</a:t>
            </a:r>
            <a:endParaRPr b="1" i="0" sz="1200" u="none" cap="none" strike="noStrike">
              <a:solidFill>
                <a:schemeClr val="dk1"/>
              </a:solidFill>
              <a:latin typeface="Times New Roman"/>
              <a:ea typeface="Times New Roman"/>
              <a:cs typeface="Times New Roman"/>
              <a:sym typeface="Times New Roman"/>
            </a:endParaRPr>
          </a:p>
        </p:txBody>
      </p:sp>
      <p:sp>
        <p:nvSpPr>
          <p:cNvPr id="300" name="Google Shape;30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900"/>
              <a:buFont typeface="Arial"/>
              <a:buNone/>
            </a:pPr>
            <a:fld id="{00000000-1234-1234-1234-123412341234}" type="slidenum">
              <a:rPr b="0" i="0" lang="en-US" sz="900" u="none" cap="none" strike="noStrike">
                <a:solidFill>
                  <a:schemeClr val="accent1"/>
                </a:solidFill>
                <a:latin typeface="Arial"/>
                <a:ea typeface="Arial"/>
                <a:cs typeface="Arial"/>
                <a:sym typeface="Arial"/>
              </a:rPr>
              <a:t>‹#›</a:t>
            </a:fld>
            <a:endParaRPr b="0" i="0" sz="900" u="none" cap="none" strike="noStrike">
              <a:solidFill>
                <a:schemeClr val="accent1"/>
              </a:solidFill>
              <a:latin typeface="Arial"/>
              <a:ea typeface="Arial"/>
              <a:cs typeface="Arial"/>
              <a:sym typeface="Arial"/>
            </a:endParaRPr>
          </a:p>
        </p:txBody>
      </p:sp>
      <p:sp>
        <p:nvSpPr>
          <p:cNvPr id="301" name="Google Shape;301;p19"/>
          <p:cNvSpPr/>
          <p:nvPr/>
        </p:nvSpPr>
        <p:spPr>
          <a:xfrm>
            <a:off x="2729552" y="423083"/>
            <a:ext cx="9272725" cy="93610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302" name="Google Shape;302;p19"/>
          <p:cNvSpPr/>
          <p:nvPr/>
        </p:nvSpPr>
        <p:spPr>
          <a:xfrm>
            <a:off x="1328600" y="130175"/>
            <a:ext cx="5909481" cy="76840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Study of  IC 7476 </a:t>
            </a:r>
            <a:endParaRPr b="0" i="0" sz="3200" u="none" cap="none" strike="noStrike">
              <a:solidFill>
                <a:schemeClr val="dk1"/>
              </a:solidFill>
              <a:latin typeface="Times New Roman"/>
              <a:ea typeface="Times New Roman"/>
              <a:cs typeface="Times New Roman"/>
              <a:sym typeface="Times New Roman"/>
            </a:endParaRPr>
          </a:p>
        </p:txBody>
      </p:sp>
      <p:pic>
        <p:nvPicPr>
          <p:cNvPr id="303" name="Google Shape;303;p19"/>
          <p:cNvPicPr preferRelativeResize="0"/>
          <p:nvPr/>
        </p:nvPicPr>
        <p:blipFill rotWithShape="1">
          <a:blip r:embed="rId3">
            <a:alphaModFix/>
          </a:blip>
          <a:srcRect b="0" l="0" r="0" t="0"/>
          <a:stretch/>
        </p:blipFill>
        <p:spPr>
          <a:xfrm>
            <a:off x="177178" y="96973"/>
            <a:ext cx="901893" cy="904887"/>
          </a:xfrm>
          <a:prstGeom prst="rect">
            <a:avLst/>
          </a:prstGeom>
          <a:noFill/>
          <a:ln>
            <a:noFill/>
          </a:ln>
        </p:spPr>
      </p:pic>
      <p:pic>
        <p:nvPicPr>
          <p:cNvPr id="304" name="Google Shape;304;p19"/>
          <p:cNvPicPr preferRelativeResize="0"/>
          <p:nvPr/>
        </p:nvPicPr>
        <p:blipFill rotWithShape="1">
          <a:blip r:embed="rId4">
            <a:alphaModFix/>
          </a:blip>
          <a:srcRect b="0" l="0" r="0" t="0"/>
          <a:stretch/>
        </p:blipFill>
        <p:spPr>
          <a:xfrm>
            <a:off x="1514476" y="985839"/>
            <a:ext cx="9286874" cy="53705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
          <p:cNvSpPr txBox="1"/>
          <p:nvPr>
            <p:ph type="title"/>
          </p:nvPr>
        </p:nvSpPr>
        <p:spPr>
          <a:xfrm>
            <a:off x="1218782" y="205104"/>
            <a:ext cx="9312058"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b="1" lang="en-US" sz="3200"/>
              <a:t>Syllabus: Module 3</a:t>
            </a:r>
            <a:endParaRPr/>
          </a:p>
        </p:txBody>
      </p:sp>
      <p:sp>
        <p:nvSpPr>
          <p:cNvPr id="105" name="Google Shape;105;p2"/>
          <p:cNvSpPr txBox="1"/>
          <p:nvPr>
            <p:ph idx="1" type="body"/>
          </p:nvPr>
        </p:nvSpPr>
        <p:spPr>
          <a:xfrm>
            <a:off x="1018309" y="1049770"/>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None/>
            </a:pPr>
            <a:r>
              <a:rPr b="1" lang="en-US" sz="3200"/>
              <a:t>Sequential Logic Design:</a:t>
            </a:r>
            <a:endParaRPr sz="3200"/>
          </a:p>
          <a:p>
            <a:pPr indent="0" lvl="0" marL="0" rtl="0" algn="just">
              <a:lnSpc>
                <a:spcPct val="90000"/>
              </a:lnSpc>
              <a:spcBef>
                <a:spcPts val="1000"/>
              </a:spcBef>
              <a:spcAft>
                <a:spcPts val="0"/>
              </a:spcAft>
              <a:buClr>
                <a:schemeClr val="dk1"/>
              </a:buClr>
              <a:buSzPts val="3200"/>
              <a:buNone/>
            </a:pPr>
            <a:r>
              <a:rPr lang="en-US" sz="3200"/>
              <a:t>1-bit Memory Cell, Flip flops, Conversion of flip flops, Design of ripple counters and synchronous counters, Modulus of the counter, Sequence generator, Lock out condition. Shift registers, Applications of Shift registers (ring and twisted ring counters), Moore and Mealy Models- State diagram, State Tables and  Design Procedure, Sequence detector.</a:t>
            </a:r>
            <a:endParaRPr sz="3200"/>
          </a:p>
        </p:txBody>
      </p:sp>
      <p:sp>
        <p:nvSpPr>
          <p:cNvPr id="106" name="Google Shape;106;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07" name="Google Shape;107;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8" name="Google Shape;108;p2"/>
          <p:cNvPicPr preferRelativeResize="0"/>
          <p:nvPr/>
        </p:nvPicPr>
        <p:blipFill rotWithShape="1">
          <a:blip r:embed="rId3">
            <a:alphaModFix/>
          </a:blip>
          <a:srcRect b="0" l="0" r="0" t="0"/>
          <a:stretch/>
        </p:blipFill>
        <p:spPr>
          <a:xfrm>
            <a:off x="51343" y="45084"/>
            <a:ext cx="825107" cy="79416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0"/>
          <p:cNvSpPr txBox="1"/>
          <p:nvPr>
            <p:ph type="title"/>
          </p:nvPr>
        </p:nvSpPr>
        <p:spPr>
          <a:xfrm>
            <a:off x="1233055" y="81783"/>
            <a:ext cx="7639166" cy="64599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40"/>
              <a:buFont typeface="Trebuchet MS"/>
              <a:buNone/>
            </a:pPr>
            <a:r>
              <a:rPr b="0" i="0" lang="en-US" sz="3200" u="none" cap="none" strike="noStrike">
                <a:latin typeface="Times New Roman"/>
                <a:ea typeface="Times New Roman"/>
                <a:cs typeface="Times New Roman"/>
                <a:sym typeface="Times New Roman"/>
              </a:rPr>
              <a:t>Introduction to Flip-Flop Excitation Table</a:t>
            </a:r>
            <a:endParaRPr sz="3200">
              <a:latin typeface="Times New Roman"/>
              <a:ea typeface="Times New Roman"/>
              <a:cs typeface="Times New Roman"/>
              <a:sym typeface="Times New Roman"/>
            </a:endParaRPr>
          </a:p>
        </p:txBody>
      </p:sp>
      <p:sp>
        <p:nvSpPr>
          <p:cNvPr id="310" name="Google Shape;310;p20"/>
          <p:cNvSpPr txBox="1"/>
          <p:nvPr>
            <p:ph idx="1" type="body"/>
          </p:nvPr>
        </p:nvSpPr>
        <p:spPr>
          <a:xfrm>
            <a:off x="1233055" y="1184351"/>
            <a:ext cx="9654021" cy="4828522"/>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1"/>
              </a:buClr>
              <a:buSzPts val="1920"/>
              <a:buFont typeface="Noto Sans Symbols"/>
              <a:buChar char="▶"/>
            </a:pPr>
            <a:r>
              <a:rPr b="0" i="0" lang="en-US" u="none" cap="none" strike="noStrike">
                <a:solidFill>
                  <a:srgbClr val="3F3F3F"/>
                </a:solidFill>
                <a:latin typeface="Times New Roman"/>
                <a:ea typeface="Times New Roman"/>
                <a:cs typeface="Times New Roman"/>
                <a:sym typeface="Times New Roman"/>
              </a:rPr>
              <a:t>We have described flip-flop behavior by using a </a:t>
            </a:r>
            <a:r>
              <a:rPr lang="en-US">
                <a:solidFill>
                  <a:srgbClr val="3F3F3F"/>
                </a:solidFill>
                <a:latin typeface="Times New Roman"/>
                <a:ea typeface="Times New Roman"/>
                <a:cs typeface="Times New Roman"/>
                <a:sym typeface="Times New Roman"/>
              </a:rPr>
              <a:t>characterizes</a:t>
            </a:r>
            <a:r>
              <a:rPr b="0" i="0" lang="en-US" u="none" cap="none" strike="noStrike">
                <a:solidFill>
                  <a:srgbClr val="3F3F3F"/>
                </a:solidFill>
                <a:latin typeface="Times New Roman"/>
                <a:ea typeface="Times New Roman"/>
                <a:cs typeface="Times New Roman"/>
                <a:sym typeface="Times New Roman"/>
              </a:rPr>
              <a:t> table which gives the new state as a function of the present state and inputs.</a:t>
            </a:r>
            <a:endParaRPr/>
          </a:p>
          <a:p>
            <a:pPr indent="-220980" lvl="0" marL="342900" marR="0" rtl="0" algn="l">
              <a:lnSpc>
                <a:spcPct val="90000"/>
              </a:lnSpc>
              <a:spcBef>
                <a:spcPts val="0"/>
              </a:spcBef>
              <a:spcAft>
                <a:spcPts val="0"/>
              </a:spcAft>
              <a:buClr>
                <a:schemeClr val="accent1"/>
              </a:buClr>
              <a:buSzPts val="1920"/>
              <a:buFont typeface="Noto Sans Symbols"/>
              <a:buNone/>
            </a:pPr>
            <a:r>
              <a:t/>
            </a:r>
            <a:endParaRPr>
              <a:latin typeface="Times New Roman"/>
              <a:ea typeface="Times New Roman"/>
              <a:cs typeface="Times New Roman"/>
              <a:sym typeface="Times New Roman"/>
            </a:endParaRPr>
          </a:p>
          <a:p>
            <a:pPr indent="-342900" lvl="0" marL="342900" marR="0" rtl="0" algn="l">
              <a:lnSpc>
                <a:spcPct val="90000"/>
              </a:lnSpc>
              <a:spcBef>
                <a:spcPts val="0"/>
              </a:spcBef>
              <a:spcAft>
                <a:spcPts val="0"/>
              </a:spcAft>
              <a:buClr>
                <a:schemeClr val="accent1"/>
              </a:buClr>
              <a:buSzPts val="1920"/>
              <a:buFont typeface="Noto Sans Symbols"/>
              <a:buChar char="▶"/>
            </a:pPr>
            <a:r>
              <a:rPr lang="en-US">
                <a:solidFill>
                  <a:srgbClr val="3F3F3F"/>
                </a:solidFill>
                <a:latin typeface="Times New Roman"/>
                <a:ea typeface="Times New Roman"/>
                <a:cs typeface="Times New Roman"/>
                <a:sym typeface="Times New Roman"/>
              </a:rPr>
              <a:t>W</a:t>
            </a:r>
            <a:r>
              <a:rPr b="0" i="0" lang="en-US" u="none" cap="none" strike="noStrike">
                <a:solidFill>
                  <a:srgbClr val="3F3F3F"/>
                </a:solidFill>
                <a:latin typeface="Times New Roman"/>
                <a:ea typeface="Times New Roman"/>
                <a:cs typeface="Times New Roman"/>
                <a:sym typeface="Times New Roman"/>
              </a:rPr>
              <a:t>hat we need if we know the state and inputs and was to determine the new state.</a:t>
            </a:r>
            <a:endParaRPr/>
          </a:p>
          <a:p>
            <a:pPr indent="-220980" lvl="0" marL="342900" marR="0" rtl="0" algn="l">
              <a:lnSpc>
                <a:spcPct val="90000"/>
              </a:lnSpc>
              <a:spcBef>
                <a:spcPts val="0"/>
              </a:spcBef>
              <a:spcAft>
                <a:spcPts val="0"/>
              </a:spcAft>
              <a:buClr>
                <a:schemeClr val="accent1"/>
              </a:buClr>
              <a:buSzPts val="1920"/>
              <a:buFont typeface="Noto Sans Symbols"/>
              <a:buNone/>
            </a:pPr>
            <a:r>
              <a:t/>
            </a:r>
            <a:endParaRPr>
              <a:latin typeface="Times New Roman"/>
              <a:ea typeface="Times New Roman"/>
              <a:cs typeface="Times New Roman"/>
              <a:sym typeface="Times New Roman"/>
            </a:endParaRPr>
          </a:p>
          <a:p>
            <a:pPr indent="-342900" lvl="0" marL="342900" marR="0" rtl="0" algn="l">
              <a:lnSpc>
                <a:spcPct val="90000"/>
              </a:lnSpc>
              <a:spcBef>
                <a:spcPts val="1000"/>
              </a:spcBef>
              <a:spcAft>
                <a:spcPts val="0"/>
              </a:spcAft>
              <a:buClr>
                <a:schemeClr val="accent1"/>
              </a:buClr>
              <a:buSzPts val="1920"/>
              <a:buFont typeface="Noto Sans Symbols"/>
              <a:buChar char="▶"/>
            </a:pPr>
            <a:r>
              <a:rPr b="0" i="0" lang="en-US" u="none" cap="none" strike="noStrike">
                <a:solidFill>
                  <a:srgbClr val="C00000"/>
                </a:solidFill>
                <a:latin typeface="Times New Roman"/>
                <a:ea typeface="Times New Roman"/>
                <a:cs typeface="Times New Roman"/>
                <a:sym typeface="Times New Roman"/>
              </a:rPr>
              <a:t>Sometimes, though, we know the state we are in and the state we wish to be in, and need to know the inputs required</a:t>
            </a:r>
            <a:r>
              <a:rPr b="0" i="0" lang="en-US" u="none" cap="none" strike="noStrike">
                <a:solidFill>
                  <a:srgbClr val="3F3F3F"/>
                </a:solidFill>
                <a:latin typeface="Times New Roman"/>
                <a:ea typeface="Times New Roman"/>
                <a:cs typeface="Times New Roman"/>
                <a:sym typeface="Times New Roman"/>
              </a:rPr>
              <a:t>.</a:t>
            </a:r>
            <a:endParaRPr/>
          </a:p>
          <a:p>
            <a:pPr indent="-220980" lvl="0" marL="342900" marR="0" rtl="0" algn="l">
              <a:lnSpc>
                <a:spcPct val="90000"/>
              </a:lnSpc>
              <a:spcBef>
                <a:spcPts val="1000"/>
              </a:spcBef>
              <a:spcAft>
                <a:spcPts val="0"/>
              </a:spcAft>
              <a:buClr>
                <a:schemeClr val="accent1"/>
              </a:buClr>
              <a:buSzPts val="1920"/>
              <a:buFont typeface="Noto Sans Symbols"/>
              <a:buNone/>
            </a:pPr>
            <a:r>
              <a:t/>
            </a:r>
            <a:endParaRPr>
              <a:latin typeface="Times New Roman"/>
              <a:ea typeface="Times New Roman"/>
              <a:cs typeface="Times New Roman"/>
              <a:sym typeface="Times New Roman"/>
            </a:endParaRPr>
          </a:p>
          <a:p>
            <a:pPr indent="-342900" lvl="0" marL="342900" marR="0" rtl="0" algn="l">
              <a:lnSpc>
                <a:spcPct val="90000"/>
              </a:lnSpc>
              <a:spcBef>
                <a:spcPts val="1000"/>
              </a:spcBef>
              <a:spcAft>
                <a:spcPts val="0"/>
              </a:spcAft>
              <a:buClr>
                <a:schemeClr val="accent1"/>
              </a:buClr>
              <a:buSzPts val="1920"/>
              <a:buFont typeface="Noto Sans Symbols"/>
              <a:buChar char="▶"/>
            </a:pPr>
            <a:r>
              <a:rPr b="0" i="0" lang="en-US" u="none" cap="none" strike="noStrike">
                <a:solidFill>
                  <a:srgbClr val="3F3F3F"/>
                </a:solidFill>
                <a:latin typeface="Times New Roman"/>
                <a:ea typeface="Times New Roman"/>
                <a:cs typeface="Times New Roman"/>
                <a:sym typeface="Times New Roman"/>
              </a:rPr>
              <a:t>For this purpose, we can consult an </a:t>
            </a:r>
            <a:r>
              <a:rPr b="0" i="0" lang="en-US" u="none" cap="none" strike="noStrike">
                <a:solidFill>
                  <a:schemeClr val="folHlink"/>
                </a:solidFill>
                <a:latin typeface="Times New Roman"/>
                <a:ea typeface="Times New Roman"/>
                <a:cs typeface="Times New Roman"/>
                <a:sym typeface="Times New Roman"/>
              </a:rPr>
              <a:t>excitation table</a:t>
            </a:r>
            <a:r>
              <a:rPr b="0" i="0" lang="en-US" u="none" cap="none" strike="noStrike">
                <a:solidFill>
                  <a:srgbClr val="3F3F3F"/>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220980" lvl="0" marL="342900" marR="0" rtl="0" algn="l">
              <a:lnSpc>
                <a:spcPct val="90000"/>
              </a:lnSpc>
              <a:spcBef>
                <a:spcPts val="1000"/>
              </a:spcBef>
              <a:spcAft>
                <a:spcPts val="0"/>
              </a:spcAft>
              <a:buClr>
                <a:schemeClr val="accent1"/>
              </a:buClr>
              <a:buSzPts val="1920"/>
              <a:buFont typeface="Noto Sans Symbols"/>
              <a:buNone/>
            </a:pPr>
            <a:r>
              <a:t/>
            </a:r>
            <a:endParaRPr b="0" i="0" u="none" cap="none" strike="noStrike">
              <a:solidFill>
                <a:srgbClr val="3F3F3F"/>
              </a:solidFill>
              <a:latin typeface="Times New Roman"/>
              <a:ea typeface="Times New Roman"/>
              <a:cs typeface="Times New Roman"/>
              <a:sym typeface="Times New Roman"/>
            </a:endParaRPr>
          </a:p>
        </p:txBody>
      </p:sp>
      <p:sp>
        <p:nvSpPr>
          <p:cNvPr id="311" name="Google Shape;311;p20"/>
          <p:cNvSpPr txBox="1"/>
          <p:nvPr>
            <p:ph idx="10" type="dt"/>
          </p:nvPr>
        </p:nvSpPr>
        <p:spPr>
          <a:xfrm>
            <a:off x="838200" y="6356350"/>
            <a:ext cx="796636"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imes New Roman"/>
              <a:buNone/>
            </a:pPr>
            <a:r>
              <a:rPr b="1" lang="en-US" sz="1200">
                <a:solidFill>
                  <a:schemeClr val="dk1"/>
                </a:solidFill>
                <a:latin typeface="Times New Roman"/>
                <a:ea typeface="Times New Roman"/>
                <a:cs typeface="Times New Roman"/>
                <a:sym typeface="Times New Roman"/>
              </a:rPr>
              <a:t>11/3/2022</a:t>
            </a:r>
            <a:endParaRPr b="1" sz="1200">
              <a:solidFill>
                <a:schemeClr val="dk1"/>
              </a:solidFill>
              <a:latin typeface="Times New Roman"/>
              <a:ea typeface="Times New Roman"/>
              <a:cs typeface="Times New Roman"/>
              <a:sym typeface="Times New Roman"/>
            </a:endParaRPr>
          </a:p>
        </p:txBody>
      </p:sp>
      <p:sp>
        <p:nvSpPr>
          <p:cNvPr id="312" name="Google Shape;312;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313" name="Google Shape;313;p20"/>
          <p:cNvPicPr preferRelativeResize="0"/>
          <p:nvPr/>
        </p:nvPicPr>
        <p:blipFill rotWithShape="1">
          <a:blip r:embed="rId3">
            <a:alphaModFix/>
          </a:blip>
          <a:srcRect b="0" l="0" r="0" t="0"/>
          <a:stretch/>
        </p:blipFill>
        <p:spPr>
          <a:xfrm>
            <a:off x="49597" y="44563"/>
            <a:ext cx="788603" cy="68321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1"/>
          <p:cNvSpPr txBox="1"/>
          <p:nvPr>
            <p:ph type="title"/>
          </p:nvPr>
        </p:nvSpPr>
        <p:spPr>
          <a:xfrm>
            <a:off x="1206691" y="100865"/>
            <a:ext cx="8177039" cy="63341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40"/>
              <a:buFont typeface="Trebuchet MS"/>
              <a:buNone/>
            </a:pPr>
            <a:r>
              <a:rPr b="0" i="0" lang="en-US" sz="3240" u="none" cap="none" strike="noStrike">
                <a:solidFill>
                  <a:schemeClr val="dk1"/>
                </a:solidFill>
                <a:latin typeface="Trebuchet MS"/>
                <a:ea typeface="Trebuchet MS"/>
                <a:cs typeface="Trebuchet MS"/>
                <a:sym typeface="Trebuchet MS"/>
              </a:rPr>
              <a:t> </a:t>
            </a:r>
            <a:r>
              <a:rPr b="0" i="0" lang="en-US" sz="3200" u="none" cap="none" strike="noStrike">
                <a:solidFill>
                  <a:schemeClr val="dk1"/>
                </a:solidFill>
                <a:latin typeface="Times New Roman"/>
                <a:ea typeface="Times New Roman"/>
                <a:cs typeface="Times New Roman"/>
                <a:sym typeface="Times New Roman"/>
              </a:rPr>
              <a:t>Important Definition </a:t>
            </a:r>
            <a:endParaRPr b="0" i="0" sz="3200" u="none" cap="none" strike="noStrike">
              <a:solidFill>
                <a:schemeClr val="dk1"/>
              </a:solidFill>
              <a:latin typeface="Times New Roman"/>
              <a:ea typeface="Times New Roman"/>
              <a:cs typeface="Times New Roman"/>
              <a:sym typeface="Times New Roman"/>
            </a:endParaRPr>
          </a:p>
        </p:txBody>
      </p:sp>
      <p:sp>
        <p:nvSpPr>
          <p:cNvPr id="321" name="Google Shape;321;p21"/>
          <p:cNvSpPr txBox="1"/>
          <p:nvPr>
            <p:ph idx="1" type="body"/>
          </p:nvPr>
        </p:nvSpPr>
        <p:spPr>
          <a:xfrm>
            <a:off x="677333" y="920750"/>
            <a:ext cx="9981567" cy="5120613"/>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1"/>
              </a:buClr>
              <a:buSzPts val="1600"/>
              <a:buFont typeface="Noto Sans Symbols"/>
              <a:buChar char="▶"/>
            </a:pPr>
            <a:r>
              <a:rPr b="1" i="0" lang="en-US" sz="2400" u="none" cap="none" strike="noStrike">
                <a:solidFill>
                  <a:srgbClr val="3F3F3F"/>
                </a:solidFill>
                <a:latin typeface="Times New Roman"/>
                <a:ea typeface="Times New Roman"/>
                <a:cs typeface="Times New Roman"/>
                <a:sym typeface="Times New Roman"/>
              </a:rPr>
              <a:t>Characteristic Table: </a:t>
            </a:r>
            <a:r>
              <a:rPr b="0" i="0" lang="en-US" sz="2400" u="none" cap="none" strike="noStrike">
                <a:solidFill>
                  <a:srgbClr val="3F3F3F"/>
                </a:solidFill>
                <a:latin typeface="Times New Roman"/>
                <a:ea typeface="Times New Roman"/>
                <a:cs typeface="Times New Roman"/>
                <a:sym typeface="Times New Roman"/>
              </a:rPr>
              <a:t>The truth table of flip flop is also referred to as characteristic table and it specifies the operational characterizes of flip-flop.</a:t>
            </a:r>
            <a:endParaRPr sz="2400">
              <a:latin typeface="Times New Roman"/>
              <a:ea typeface="Times New Roman"/>
              <a:cs typeface="Times New Roman"/>
              <a:sym typeface="Times New Roman"/>
            </a:endParaRPr>
          </a:p>
          <a:p>
            <a:pPr indent="-342900" lvl="0" marL="342900" marR="0" rtl="0" algn="l">
              <a:lnSpc>
                <a:spcPct val="90000"/>
              </a:lnSpc>
              <a:spcBef>
                <a:spcPts val="1000"/>
              </a:spcBef>
              <a:spcAft>
                <a:spcPts val="0"/>
              </a:spcAft>
              <a:buClr>
                <a:schemeClr val="accent1"/>
              </a:buClr>
              <a:buSzPts val="1600"/>
              <a:buFont typeface="Noto Sans Symbols"/>
              <a:buChar char="▶"/>
            </a:pPr>
            <a:r>
              <a:rPr b="1" i="0" lang="en-US" sz="2400" u="none" cap="none" strike="noStrike">
                <a:solidFill>
                  <a:srgbClr val="3F3F3F"/>
                </a:solidFill>
                <a:latin typeface="Times New Roman"/>
                <a:ea typeface="Times New Roman"/>
                <a:cs typeface="Times New Roman"/>
                <a:sym typeface="Times New Roman"/>
              </a:rPr>
              <a:t>Excitation Table: </a:t>
            </a:r>
            <a:r>
              <a:rPr b="0" i="0" lang="en-US" sz="2400" u="none" cap="none" strike="noStrike">
                <a:solidFill>
                  <a:srgbClr val="3F3F3F"/>
                </a:solidFill>
                <a:latin typeface="Times New Roman"/>
                <a:ea typeface="Times New Roman"/>
                <a:cs typeface="Times New Roman"/>
                <a:sym typeface="Times New Roman"/>
              </a:rPr>
              <a:t>In design of sequential circuit, present state and next state of the circuit are specifies.</a:t>
            </a:r>
            <a:endParaRPr sz="2400">
              <a:latin typeface="Times New Roman"/>
              <a:ea typeface="Times New Roman"/>
              <a:cs typeface="Times New Roman"/>
              <a:sym typeface="Times New Roman"/>
            </a:endParaRPr>
          </a:p>
          <a:p>
            <a:pPr indent="-342900" lvl="0" marL="342900" marR="0" rtl="0" algn="l">
              <a:lnSpc>
                <a:spcPct val="90000"/>
              </a:lnSpc>
              <a:spcBef>
                <a:spcPts val="1000"/>
              </a:spcBef>
              <a:spcAft>
                <a:spcPts val="0"/>
              </a:spcAft>
              <a:buClr>
                <a:schemeClr val="accent1"/>
              </a:buClr>
              <a:buSzPts val="1600"/>
              <a:buFont typeface="Noto Sans Symbols"/>
              <a:buChar char="▶"/>
            </a:pPr>
            <a:r>
              <a:rPr b="1" i="0" lang="en-US" sz="2400" u="none" cap="none" strike="noStrike">
                <a:solidFill>
                  <a:srgbClr val="3F3F3F"/>
                </a:solidFill>
                <a:latin typeface="Times New Roman"/>
                <a:ea typeface="Times New Roman"/>
                <a:cs typeface="Times New Roman"/>
                <a:sym typeface="Times New Roman"/>
              </a:rPr>
              <a:t>Example:</a:t>
            </a:r>
            <a:r>
              <a:rPr b="0" i="0" lang="en-US" sz="2400" u="none" cap="none" strike="noStrike">
                <a:solidFill>
                  <a:srgbClr val="3F3F3F"/>
                </a:solidFill>
                <a:latin typeface="Times New Roman"/>
                <a:ea typeface="Times New Roman"/>
                <a:cs typeface="Times New Roman"/>
                <a:sym typeface="Times New Roman"/>
              </a:rPr>
              <a:t> The output of SR flip-flop before clock pulse is  Qn = 0 and it is desired that the output does not change when clock pulse is applied.</a:t>
            </a:r>
            <a:endParaRPr sz="2400">
              <a:latin typeface="Times New Roman"/>
              <a:ea typeface="Times New Roman"/>
              <a:cs typeface="Times New Roman"/>
              <a:sym typeface="Times New Roman"/>
            </a:endParaRPr>
          </a:p>
          <a:p>
            <a:pPr indent="-220980" lvl="0" marL="342900" marR="0" rtl="0" algn="l">
              <a:lnSpc>
                <a:spcPct val="90000"/>
              </a:lnSpc>
              <a:spcBef>
                <a:spcPts val="1000"/>
              </a:spcBef>
              <a:spcAft>
                <a:spcPts val="0"/>
              </a:spcAft>
              <a:buClr>
                <a:schemeClr val="accent1"/>
              </a:buClr>
              <a:buSzPts val="1920"/>
              <a:buFont typeface="Noto Sans Symbols"/>
              <a:buNone/>
            </a:pPr>
            <a:r>
              <a:rPr b="1" i="0" lang="en-US" sz="2000" u="none" cap="none" strike="noStrike">
                <a:solidFill>
                  <a:srgbClr val="3F3F3F"/>
                </a:solidFill>
                <a:latin typeface="Times New Roman"/>
                <a:ea typeface="Times New Roman"/>
                <a:cs typeface="Times New Roman"/>
                <a:sym typeface="Times New Roman"/>
              </a:rPr>
              <a:t>         TRUTH TABLE                                                                   EXCITATION TABLE</a:t>
            </a:r>
            <a:endParaRPr b="1" i="0" sz="2000" u="none" cap="none" strike="noStrike">
              <a:solidFill>
                <a:srgbClr val="3F3F3F"/>
              </a:solidFill>
              <a:latin typeface="Times New Roman"/>
              <a:ea typeface="Times New Roman"/>
              <a:cs typeface="Times New Roman"/>
              <a:sym typeface="Times New Roman"/>
            </a:endParaRPr>
          </a:p>
        </p:txBody>
      </p:sp>
      <p:sp>
        <p:nvSpPr>
          <p:cNvPr id="322" name="Google Shape;322;p21"/>
          <p:cNvSpPr txBox="1"/>
          <p:nvPr>
            <p:ph idx="10" type="dt"/>
          </p:nvPr>
        </p:nvSpPr>
        <p:spPr>
          <a:xfrm>
            <a:off x="1096964" y="6155139"/>
            <a:ext cx="881962" cy="327547"/>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r>
              <a:rPr lang="en-US" sz="1200">
                <a:solidFill>
                  <a:srgbClr val="888888"/>
                </a:solidFill>
                <a:latin typeface="Arial"/>
                <a:ea typeface="Arial"/>
                <a:cs typeface="Arial"/>
                <a:sym typeface="Arial"/>
              </a:rPr>
              <a:t>11/3/2022</a:t>
            </a:r>
            <a:endParaRPr sz="1200">
              <a:solidFill>
                <a:srgbClr val="888888"/>
              </a:solidFill>
              <a:latin typeface="Arial"/>
              <a:ea typeface="Arial"/>
              <a:cs typeface="Arial"/>
              <a:sym typeface="Arial"/>
            </a:endParaRPr>
          </a:p>
        </p:txBody>
      </p:sp>
      <p:sp>
        <p:nvSpPr>
          <p:cNvPr id="323" name="Google Shape;32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324" name="Google Shape;324;p21"/>
          <p:cNvPicPr preferRelativeResize="0"/>
          <p:nvPr/>
        </p:nvPicPr>
        <p:blipFill rotWithShape="1">
          <a:blip r:embed="rId3">
            <a:alphaModFix/>
          </a:blip>
          <a:srcRect b="0" l="0" r="0" t="0"/>
          <a:stretch/>
        </p:blipFill>
        <p:spPr>
          <a:xfrm>
            <a:off x="67055" y="57426"/>
            <a:ext cx="736510" cy="749548"/>
          </a:xfrm>
          <a:prstGeom prst="rect">
            <a:avLst/>
          </a:prstGeom>
          <a:noFill/>
          <a:ln>
            <a:noFill/>
          </a:ln>
        </p:spPr>
      </p:pic>
      <p:graphicFrame>
        <p:nvGraphicFramePr>
          <p:cNvPr id="325" name="Google Shape;325;p21"/>
          <p:cNvGraphicFramePr/>
          <p:nvPr/>
        </p:nvGraphicFramePr>
        <p:xfrm>
          <a:off x="1206691" y="3691077"/>
          <a:ext cx="3000000" cy="3000000"/>
        </p:xfrm>
        <a:graphic>
          <a:graphicData uri="http://schemas.openxmlformats.org/drawingml/2006/table">
            <a:tbl>
              <a:tblPr>
                <a:noFill/>
                <a:tableStyleId>{A03334CA-6ADD-49B6-B7B5-ABEF79E31212}</a:tableStyleId>
              </a:tblPr>
              <a:tblGrid>
                <a:gridCol w="624575"/>
                <a:gridCol w="758600"/>
                <a:gridCol w="1094500"/>
              </a:tblGrid>
              <a:tr h="476900">
                <a:tc>
                  <a:txBody>
                    <a:bodyPr/>
                    <a:lstStyle/>
                    <a:p>
                      <a:pPr indent="0" lvl="0" marL="0" marR="0" rtl="0" algn="l">
                        <a:lnSpc>
                          <a:spcPct val="100000"/>
                        </a:lnSpc>
                        <a:spcBef>
                          <a:spcPts val="0"/>
                        </a:spcBef>
                        <a:spcAft>
                          <a:spcPts val="0"/>
                        </a:spcAft>
                        <a:buClr>
                          <a:schemeClr val="dk1"/>
                        </a:buClr>
                        <a:buSzPts val="1800"/>
                        <a:buFont typeface="Calibri"/>
                        <a:buNone/>
                      </a:pPr>
                      <a:r>
                        <a:rPr b="1" lang="en-US" sz="1800" u="none" cap="none" strike="noStrike"/>
                        <a:t>S</a:t>
                      </a:r>
                      <a:endParaRPr b="1" sz="1800" u="none" cap="none" strike="noStrike"/>
                    </a:p>
                  </a:txBody>
                  <a:tcPr marT="45725" marB="45725" marR="91450" marL="91450">
                    <a:solidFill>
                      <a:srgbClr val="F7CAAC"/>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1" lang="en-US" sz="1800" u="none" cap="none" strike="noStrike"/>
                        <a:t>R</a:t>
                      </a:r>
                      <a:endParaRPr b="1" sz="1800" u="none" cap="none" strike="noStrike"/>
                    </a:p>
                  </a:txBody>
                  <a:tcPr marT="45725" marB="45725" marR="91450" marL="91450">
                    <a:solidFill>
                      <a:srgbClr val="F7CAAC"/>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1" lang="en-US" sz="1800" u="none" cap="none" strike="noStrike"/>
                        <a:t>Qn+1</a:t>
                      </a:r>
                      <a:endParaRPr b="1" sz="1800" u="none" cap="none" strike="noStrike"/>
                    </a:p>
                  </a:txBody>
                  <a:tcPr marT="45725" marB="45725" marR="91450" marL="91450">
                    <a:solidFill>
                      <a:srgbClr val="F7CAAC"/>
                    </a:solidFill>
                  </a:tcPr>
                </a:tc>
              </a:tr>
              <a:tr h="476900">
                <a:tc>
                  <a:txBody>
                    <a:bodyPr/>
                    <a:lstStyle/>
                    <a:p>
                      <a:pPr indent="0" lvl="0" marL="0" marR="0" rtl="0" algn="l">
                        <a:lnSpc>
                          <a:spcPct val="100000"/>
                        </a:lnSpc>
                        <a:spcBef>
                          <a:spcPts val="0"/>
                        </a:spcBef>
                        <a:spcAft>
                          <a:spcPts val="0"/>
                        </a:spcAft>
                        <a:buClr>
                          <a:srgbClr val="FF0000"/>
                        </a:buClr>
                        <a:buSzPts val="1800"/>
                        <a:buFont typeface="Calibri"/>
                        <a:buNone/>
                      </a:pPr>
                      <a:r>
                        <a:rPr lang="en-US" sz="1800" u="none" cap="none" strike="noStrike">
                          <a:solidFill>
                            <a:srgbClr val="FF0000"/>
                          </a:solidFill>
                        </a:rPr>
                        <a:t>0                                                                  </a:t>
                      </a:r>
                      <a:endParaRPr sz="1800" u="none" cap="none" strike="noStrike">
                        <a:solidFill>
                          <a:srgbClr val="FF0000"/>
                        </a:solidFill>
                      </a:endParaRPr>
                    </a:p>
                  </a:txBody>
                  <a:tcPr marT="45725" marB="45725" marR="91450" marL="91450"/>
                </a:tc>
                <a:tc>
                  <a:txBody>
                    <a:bodyPr/>
                    <a:lstStyle/>
                    <a:p>
                      <a:pPr indent="0" lvl="0" marL="0" marR="0" rtl="0" algn="l">
                        <a:lnSpc>
                          <a:spcPct val="100000"/>
                        </a:lnSpc>
                        <a:spcBef>
                          <a:spcPts val="0"/>
                        </a:spcBef>
                        <a:spcAft>
                          <a:spcPts val="0"/>
                        </a:spcAft>
                        <a:buClr>
                          <a:srgbClr val="FF0000"/>
                        </a:buClr>
                        <a:buSzPts val="1800"/>
                        <a:buFont typeface="Calibri"/>
                        <a:buNone/>
                      </a:pPr>
                      <a:r>
                        <a:rPr lang="en-US" sz="1800" u="none" cap="none" strike="noStrike">
                          <a:solidFill>
                            <a:srgbClr val="FF0000"/>
                          </a:solidFill>
                        </a:rPr>
                        <a:t>0</a:t>
                      </a:r>
                      <a:endParaRPr sz="1800" u="none" cap="none" strike="noStrike">
                        <a:solidFill>
                          <a:srgbClr val="FF0000"/>
                        </a:solidFill>
                      </a:endParaRPr>
                    </a:p>
                  </a:txBody>
                  <a:tcPr marT="45725" marB="45725" marR="91450" marL="91450"/>
                </a:tc>
                <a:tc>
                  <a:txBody>
                    <a:bodyPr/>
                    <a:lstStyle/>
                    <a:p>
                      <a:pPr indent="0" lvl="0" marL="0" marR="0" rtl="0" algn="l">
                        <a:lnSpc>
                          <a:spcPct val="100000"/>
                        </a:lnSpc>
                        <a:spcBef>
                          <a:spcPts val="0"/>
                        </a:spcBef>
                        <a:spcAft>
                          <a:spcPts val="0"/>
                        </a:spcAft>
                        <a:buClr>
                          <a:srgbClr val="FF0000"/>
                        </a:buClr>
                        <a:buSzPts val="1800"/>
                        <a:buFont typeface="Calibri"/>
                        <a:buNone/>
                      </a:pPr>
                      <a:r>
                        <a:rPr lang="en-US" sz="1800" u="none" cap="none" strike="noStrike">
                          <a:solidFill>
                            <a:srgbClr val="FF0000"/>
                          </a:solidFill>
                        </a:rPr>
                        <a:t>Qn =0</a:t>
                      </a:r>
                      <a:endParaRPr sz="1800" u="none" cap="none" strike="noStrike">
                        <a:solidFill>
                          <a:srgbClr val="FF0000"/>
                        </a:solidFill>
                      </a:endParaRPr>
                    </a:p>
                  </a:txBody>
                  <a:tcPr marT="45725" marB="45725" marR="91450" marL="91450"/>
                </a:tc>
              </a:tr>
              <a:tr h="476900">
                <a:tc>
                  <a:txBody>
                    <a:bodyPr/>
                    <a:lstStyle/>
                    <a:p>
                      <a:pPr indent="0" lvl="0" marL="0" marR="0" rtl="0" algn="l">
                        <a:lnSpc>
                          <a:spcPct val="100000"/>
                        </a:lnSpc>
                        <a:spcBef>
                          <a:spcPts val="0"/>
                        </a:spcBef>
                        <a:spcAft>
                          <a:spcPts val="0"/>
                        </a:spcAft>
                        <a:buClr>
                          <a:srgbClr val="FF0000"/>
                        </a:buClr>
                        <a:buSzPts val="1800"/>
                        <a:buFont typeface="Calibri"/>
                        <a:buNone/>
                      </a:pPr>
                      <a:r>
                        <a:rPr lang="en-US" sz="1800" u="none" cap="none" strike="noStrike">
                          <a:solidFill>
                            <a:srgbClr val="FF0000"/>
                          </a:solidFill>
                        </a:rPr>
                        <a:t>0</a:t>
                      </a:r>
                      <a:endParaRPr sz="1800" u="none" cap="none" strike="noStrike">
                        <a:solidFill>
                          <a:srgbClr val="FF0000"/>
                        </a:solidFill>
                      </a:endParaRPr>
                    </a:p>
                  </a:txBody>
                  <a:tcPr marT="45725" marB="45725" marR="91450" marL="91450"/>
                </a:tc>
                <a:tc>
                  <a:txBody>
                    <a:bodyPr/>
                    <a:lstStyle/>
                    <a:p>
                      <a:pPr indent="0" lvl="0" marL="0" marR="0" rtl="0" algn="l">
                        <a:lnSpc>
                          <a:spcPct val="100000"/>
                        </a:lnSpc>
                        <a:spcBef>
                          <a:spcPts val="0"/>
                        </a:spcBef>
                        <a:spcAft>
                          <a:spcPts val="0"/>
                        </a:spcAft>
                        <a:buClr>
                          <a:srgbClr val="FF0000"/>
                        </a:buClr>
                        <a:buSzPts val="1800"/>
                        <a:buFont typeface="Calibri"/>
                        <a:buNone/>
                      </a:pPr>
                      <a:r>
                        <a:rPr lang="en-US" sz="1800" u="none" cap="none" strike="noStrike">
                          <a:solidFill>
                            <a:srgbClr val="FF0000"/>
                          </a:solidFill>
                        </a:rPr>
                        <a:t>1</a:t>
                      </a:r>
                      <a:endParaRPr sz="1800" u="none" cap="none" strike="noStrike">
                        <a:solidFill>
                          <a:srgbClr val="FF0000"/>
                        </a:solidFill>
                      </a:endParaRPr>
                    </a:p>
                  </a:txBody>
                  <a:tcPr marT="45725" marB="45725" marR="91450" marL="91450"/>
                </a:tc>
                <a:tc>
                  <a:txBody>
                    <a:bodyPr/>
                    <a:lstStyle/>
                    <a:p>
                      <a:pPr indent="0" lvl="0" marL="0" marR="0" rtl="0" algn="l">
                        <a:lnSpc>
                          <a:spcPct val="100000"/>
                        </a:lnSpc>
                        <a:spcBef>
                          <a:spcPts val="0"/>
                        </a:spcBef>
                        <a:spcAft>
                          <a:spcPts val="0"/>
                        </a:spcAft>
                        <a:buClr>
                          <a:srgbClr val="FF0000"/>
                        </a:buClr>
                        <a:buSzPts val="1800"/>
                        <a:buFont typeface="Calibri"/>
                        <a:buNone/>
                      </a:pPr>
                      <a:r>
                        <a:rPr lang="en-US" sz="1800" u="none" cap="none" strike="noStrike">
                          <a:solidFill>
                            <a:srgbClr val="FF0000"/>
                          </a:solidFill>
                        </a:rPr>
                        <a:t>0</a:t>
                      </a:r>
                      <a:endParaRPr sz="1800" u="none" cap="none" strike="noStrike">
                        <a:solidFill>
                          <a:srgbClr val="FF0000"/>
                        </a:solidFill>
                      </a:endParaRPr>
                    </a:p>
                  </a:txBody>
                  <a:tcPr marT="45725" marB="45725" marR="91450" marL="91450"/>
                </a:tc>
              </a:tr>
              <a:tr h="476900">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1</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0</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1</a:t>
                      </a:r>
                      <a:endParaRPr sz="1800" u="none" cap="none" strike="noStrike"/>
                    </a:p>
                  </a:txBody>
                  <a:tcPr marT="45725" marB="45725" marR="91450" marL="91450"/>
                </a:tc>
              </a:tr>
              <a:tr h="476900">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1</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1</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a:t>
                      </a:r>
                      <a:endParaRPr sz="1800" u="none" cap="none" strike="noStrike"/>
                    </a:p>
                  </a:txBody>
                  <a:tcPr marT="45725" marB="45725" marR="91450" marL="91450"/>
                </a:tc>
              </a:tr>
            </a:tbl>
          </a:graphicData>
        </a:graphic>
      </p:graphicFrame>
      <p:pic>
        <p:nvPicPr>
          <p:cNvPr descr="à¦¸à¦®à§à¦ªà¦°à§à¦à¦¿à¦¤ à¦à¦¬à¦¿" id="326" name="Google Shape;326;p21"/>
          <p:cNvPicPr preferRelativeResize="0"/>
          <p:nvPr/>
        </p:nvPicPr>
        <p:blipFill rotWithShape="1">
          <a:blip r:embed="rId4">
            <a:alphaModFix/>
          </a:blip>
          <a:srcRect b="13513" l="8894" r="12117" t="12838"/>
          <a:stretch/>
        </p:blipFill>
        <p:spPr>
          <a:xfrm>
            <a:off x="6527924" y="3672126"/>
            <a:ext cx="3643746" cy="2286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2"/>
          <p:cNvSpPr txBox="1"/>
          <p:nvPr>
            <p:ph type="title"/>
          </p:nvPr>
        </p:nvSpPr>
        <p:spPr>
          <a:xfrm>
            <a:off x="1774209" y="109334"/>
            <a:ext cx="8038531" cy="70448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lang="en-US" sz="3200">
                <a:solidFill>
                  <a:schemeClr val="dk1"/>
                </a:solidFill>
                <a:latin typeface="Times New Roman"/>
                <a:ea typeface="Times New Roman"/>
                <a:cs typeface="Times New Roman"/>
                <a:sym typeface="Times New Roman"/>
              </a:rPr>
              <a:t>Excitation Table and Truth Table of Flip Flops</a:t>
            </a:r>
            <a:endParaRPr sz="3200"/>
          </a:p>
        </p:txBody>
      </p:sp>
      <p:sp>
        <p:nvSpPr>
          <p:cNvPr id="332" name="Google Shape;332;p22"/>
          <p:cNvSpPr txBox="1"/>
          <p:nvPr>
            <p:ph idx="10" type="dt"/>
          </p:nvPr>
        </p:nvSpPr>
        <p:spPr>
          <a:xfrm>
            <a:off x="838200" y="6356350"/>
            <a:ext cx="93600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b="1" lang="en-US">
                <a:solidFill>
                  <a:schemeClr val="dk1"/>
                </a:solidFill>
              </a:rPr>
              <a:t>11/3/2022</a:t>
            </a:r>
            <a:endParaRPr b="1">
              <a:solidFill>
                <a:schemeClr val="dk1"/>
              </a:solidFill>
            </a:endParaRPr>
          </a:p>
        </p:txBody>
      </p:sp>
      <p:sp>
        <p:nvSpPr>
          <p:cNvPr id="333" name="Google Shape;33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200"/>
              <a:buFont typeface="Arial"/>
              <a:buNone/>
            </a:pPr>
            <a:fld id="{00000000-1234-1234-1234-123412341234}" type="slidenum">
              <a:rPr lang="en-US"/>
              <a:t>‹#›</a:t>
            </a:fld>
            <a:endParaRPr/>
          </a:p>
        </p:txBody>
      </p:sp>
      <p:pic>
        <p:nvPicPr>
          <p:cNvPr descr="excitation table of jk flip flop à¦à¦° à¦à¦¬à¦¿à¦° à¦«à¦²à¦¾à¦«à¦²" id="334" name="Google Shape;334;p22"/>
          <p:cNvPicPr preferRelativeResize="0"/>
          <p:nvPr>
            <p:ph idx="1" type="body"/>
          </p:nvPr>
        </p:nvPicPr>
        <p:blipFill rotWithShape="1">
          <a:blip r:embed="rId3">
            <a:alphaModFix/>
          </a:blip>
          <a:srcRect b="0" l="0" r="0" t="0"/>
          <a:stretch/>
        </p:blipFill>
        <p:spPr>
          <a:xfrm>
            <a:off x="1187355" y="960120"/>
            <a:ext cx="9526138" cy="5396230"/>
          </a:xfrm>
          <a:prstGeom prst="rect">
            <a:avLst/>
          </a:prstGeom>
          <a:noFill/>
          <a:ln>
            <a:noFill/>
          </a:ln>
        </p:spPr>
      </p:pic>
      <p:pic>
        <p:nvPicPr>
          <p:cNvPr id="335" name="Google Shape;335;p22"/>
          <p:cNvPicPr preferRelativeResize="0"/>
          <p:nvPr/>
        </p:nvPicPr>
        <p:blipFill rotWithShape="1">
          <a:blip r:embed="rId4">
            <a:alphaModFix/>
          </a:blip>
          <a:srcRect b="0" l="0" r="0" t="0"/>
          <a:stretch/>
        </p:blipFill>
        <p:spPr>
          <a:xfrm>
            <a:off x="167639" y="109334"/>
            <a:ext cx="670562" cy="70448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3"/>
          <p:cNvSpPr txBox="1"/>
          <p:nvPr>
            <p:ph type="title"/>
          </p:nvPr>
        </p:nvSpPr>
        <p:spPr>
          <a:xfrm>
            <a:off x="1105469" y="193964"/>
            <a:ext cx="9224749" cy="5618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lang="en-US" sz="3200">
                <a:solidFill>
                  <a:schemeClr val="dk1"/>
                </a:solidFill>
                <a:latin typeface="Times New Roman"/>
                <a:ea typeface="Times New Roman"/>
                <a:cs typeface="Times New Roman"/>
                <a:sym typeface="Times New Roman"/>
              </a:rPr>
              <a:t>Excitation Table of Flip Flops</a:t>
            </a:r>
            <a:endParaRPr sz="3200"/>
          </a:p>
        </p:txBody>
      </p:sp>
      <p:sp>
        <p:nvSpPr>
          <p:cNvPr id="341" name="Google Shape;34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b="1" lang="en-US">
                <a:solidFill>
                  <a:schemeClr val="dk1"/>
                </a:solidFill>
              </a:rPr>
              <a:t>11/3/2022</a:t>
            </a:r>
            <a:endParaRPr b="1">
              <a:solidFill>
                <a:schemeClr val="dk1"/>
              </a:solidFill>
            </a:endParaRPr>
          </a:p>
        </p:txBody>
      </p:sp>
      <p:sp>
        <p:nvSpPr>
          <p:cNvPr id="342" name="Google Shape;34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200"/>
              <a:buFont typeface="Arial"/>
              <a:buNone/>
            </a:pPr>
            <a:fld id="{00000000-1234-1234-1234-123412341234}" type="slidenum">
              <a:rPr lang="en-US"/>
              <a:t>‹#›</a:t>
            </a:fld>
            <a:endParaRPr/>
          </a:p>
        </p:txBody>
      </p:sp>
      <p:pic>
        <p:nvPicPr>
          <p:cNvPr id="343" name="Google Shape;343;p23"/>
          <p:cNvPicPr preferRelativeResize="0"/>
          <p:nvPr>
            <p:ph idx="1" type="body"/>
          </p:nvPr>
        </p:nvPicPr>
        <p:blipFill rotWithShape="1">
          <a:blip r:embed="rId3">
            <a:alphaModFix/>
          </a:blip>
          <a:srcRect b="0" l="0" r="0" t="0"/>
          <a:stretch/>
        </p:blipFill>
        <p:spPr>
          <a:xfrm>
            <a:off x="1105469" y="1146413"/>
            <a:ext cx="9935569" cy="5008728"/>
          </a:xfrm>
          <a:prstGeom prst="rect">
            <a:avLst/>
          </a:prstGeom>
          <a:noFill/>
          <a:ln>
            <a:noFill/>
          </a:ln>
        </p:spPr>
      </p:pic>
      <p:pic>
        <p:nvPicPr>
          <p:cNvPr id="344" name="Google Shape;344;p23"/>
          <p:cNvPicPr preferRelativeResize="0"/>
          <p:nvPr/>
        </p:nvPicPr>
        <p:blipFill rotWithShape="1">
          <a:blip r:embed="rId4">
            <a:alphaModFix/>
          </a:blip>
          <a:srcRect b="0" l="0" r="0" t="0"/>
          <a:stretch/>
        </p:blipFill>
        <p:spPr>
          <a:xfrm>
            <a:off x="229706" y="39543"/>
            <a:ext cx="608494" cy="6511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4"/>
          <p:cNvSpPr txBox="1"/>
          <p:nvPr>
            <p:ph type="title"/>
          </p:nvPr>
        </p:nvSpPr>
        <p:spPr>
          <a:xfrm>
            <a:off x="1405306" y="155502"/>
            <a:ext cx="9722348" cy="99853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40"/>
              <a:buFont typeface="Trebuchet MS"/>
              <a:buNone/>
            </a:pPr>
            <a:r>
              <a:rPr b="0" i="0" lang="en-US" sz="3200" u="none" cap="none" strike="noStrike">
                <a:latin typeface="Times New Roman"/>
                <a:ea typeface="Times New Roman"/>
                <a:cs typeface="Times New Roman"/>
                <a:sym typeface="Times New Roman"/>
              </a:rPr>
              <a:t>Conversion from one type to another type of Flip Flop</a:t>
            </a:r>
            <a:endParaRPr b="0" i="0" sz="3200" u="none" cap="none" strike="noStrike">
              <a:latin typeface="Times New Roman"/>
              <a:ea typeface="Times New Roman"/>
              <a:cs typeface="Times New Roman"/>
              <a:sym typeface="Times New Roman"/>
            </a:endParaRPr>
          </a:p>
        </p:txBody>
      </p:sp>
      <p:pic>
        <p:nvPicPr>
          <p:cNvPr id="352" name="Google Shape;352;p24"/>
          <p:cNvPicPr preferRelativeResize="0"/>
          <p:nvPr>
            <p:ph idx="1" type="body"/>
          </p:nvPr>
        </p:nvPicPr>
        <p:blipFill rotWithShape="1">
          <a:blip r:embed="rId3">
            <a:alphaModFix/>
          </a:blip>
          <a:srcRect b="0" l="0" r="0" t="0"/>
          <a:stretch/>
        </p:blipFill>
        <p:spPr>
          <a:xfrm>
            <a:off x="1260764" y="1285875"/>
            <a:ext cx="8922327" cy="4269798"/>
          </a:xfrm>
          <a:prstGeom prst="rect">
            <a:avLst/>
          </a:prstGeom>
          <a:noFill/>
          <a:ln>
            <a:noFill/>
          </a:ln>
        </p:spPr>
      </p:pic>
      <p:sp>
        <p:nvSpPr>
          <p:cNvPr id="353" name="Google Shape;353;p24"/>
          <p:cNvSpPr txBox="1"/>
          <p:nvPr>
            <p:ph idx="10" type="dt"/>
          </p:nvPr>
        </p:nvSpPr>
        <p:spPr>
          <a:xfrm>
            <a:off x="838200" y="6356350"/>
            <a:ext cx="82682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imes New Roman"/>
              <a:buNone/>
            </a:pPr>
            <a:r>
              <a:rPr b="1" lang="en-US">
                <a:solidFill>
                  <a:schemeClr val="dk1"/>
                </a:solidFill>
                <a:latin typeface="Times New Roman"/>
                <a:ea typeface="Times New Roman"/>
                <a:cs typeface="Times New Roman"/>
                <a:sym typeface="Times New Roman"/>
              </a:rPr>
              <a:t>11/3/2022</a:t>
            </a:r>
            <a:endParaRPr b="1">
              <a:solidFill>
                <a:schemeClr val="dk1"/>
              </a:solidFill>
              <a:latin typeface="Times New Roman"/>
              <a:ea typeface="Times New Roman"/>
              <a:cs typeface="Times New Roman"/>
              <a:sym typeface="Times New Roman"/>
            </a:endParaRPr>
          </a:p>
        </p:txBody>
      </p:sp>
      <p:sp>
        <p:nvSpPr>
          <p:cNvPr id="354" name="Google Shape;35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355" name="Google Shape;355;p24"/>
          <p:cNvPicPr preferRelativeResize="0"/>
          <p:nvPr/>
        </p:nvPicPr>
        <p:blipFill rotWithShape="1">
          <a:blip r:embed="rId4">
            <a:alphaModFix/>
          </a:blip>
          <a:srcRect b="0" l="0" r="0" t="0"/>
          <a:stretch/>
        </p:blipFill>
        <p:spPr>
          <a:xfrm>
            <a:off x="195070" y="0"/>
            <a:ext cx="643130" cy="65477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25"/>
          <p:cNvPicPr preferRelativeResize="0"/>
          <p:nvPr/>
        </p:nvPicPr>
        <p:blipFill rotWithShape="1">
          <a:blip r:embed="rId3">
            <a:alphaModFix/>
          </a:blip>
          <a:srcRect b="0" l="0" r="0" t="0"/>
          <a:stretch/>
        </p:blipFill>
        <p:spPr>
          <a:xfrm>
            <a:off x="4676775" y="4794559"/>
            <a:ext cx="3867150" cy="1295400"/>
          </a:xfrm>
          <a:prstGeom prst="rect">
            <a:avLst/>
          </a:prstGeom>
          <a:noFill/>
          <a:ln>
            <a:noFill/>
          </a:ln>
        </p:spPr>
      </p:pic>
      <p:sp>
        <p:nvSpPr>
          <p:cNvPr id="361" name="Google Shape;361;p25"/>
          <p:cNvSpPr txBox="1"/>
          <p:nvPr>
            <p:ph type="title"/>
          </p:nvPr>
        </p:nvSpPr>
        <p:spPr>
          <a:xfrm>
            <a:off x="1240536" y="24122"/>
            <a:ext cx="10515600" cy="6590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Convert SR to JK FF</a:t>
            </a:r>
            <a:endParaRPr sz="3200"/>
          </a:p>
        </p:txBody>
      </p:sp>
      <p:sp>
        <p:nvSpPr>
          <p:cNvPr id="362" name="Google Shape;362;p25"/>
          <p:cNvSpPr txBox="1"/>
          <p:nvPr>
            <p:ph idx="1" type="body"/>
          </p:nvPr>
        </p:nvSpPr>
        <p:spPr>
          <a:xfrm>
            <a:off x="128332" y="845475"/>
            <a:ext cx="5958130" cy="3717381"/>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just">
              <a:lnSpc>
                <a:spcPct val="90000"/>
              </a:lnSpc>
              <a:spcBef>
                <a:spcPts val="0"/>
              </a:spcBef>
              <a:spcAft>
                <a:spcPts val="0"/>
              </a:spcAft>
              <a:buClr>
                <a:schemeClr val="dk1"/>
              </a:buClr>
              <a:buSzPct val="100000"/>
              <a:buChar char="•"/>
            </a:pPr>
            <a:r>
              <a:rPr lang="en-US" sz="2000"/>
              <a:t>Write the Excitation table of Available F/F(SR)</a:t>
            </a:r>
            <a:endParaRPr/>
          </a:p>
          <a:p>
            <a:pPr indent="-228600" lvl="0" marL="228600" rtl="0" algn="just">
              <a:lnSpc>
                <a:spcPct val="90000"/>
              </a:lnSpc>
              <a:spcBef>
                <a:spcPts val="1000"/>
              </a:spcBef>
              <a:spcAft>
                <a:spcPts val="0"/>
              </a:spcAft>
              <a:buClr>
                <a:schemeClr val="dk1"/>
              </a:buClr>
              <a:buSzPct val="100000"/>
              <a:buChar char="•"/>
            </a:pPr>
            <a:r>
              <a:rPr lang="en-US" sz="2000"/>
              <a:t>Write the Truth table of Required F/F (JK)</a:t>
            </a:r>
            <a:endParaRPr/>
          </a:p>
          <a:p>
            <a:pPr indent="-228600" lvl="0" marL="228600" rtl="0" algn="just">
              <a:lnSpc>
                <a:spcPct val="90000"/>
              </a:lnSpc>
              <a:spcBef>
                <a:spcPts val="1000"/>
              </a:spcBef>
              <a:spcAft>
                <a:spcPts val="0"/>
              </a:spcAft>
              <a:buClr>
                <a:schemeClr val="dk1"/>
              </a:buClr>
              <a:buSzPct val="100000"/>
              <a:buChar char="•"/>
            </a:pPr>
            <a:r>
              <a:rPr lang="en-US" sz="2000"/>
              <a:t>Prepare a table of inputs of required flip flop along with present state Qn (e.g. J,K and Qn) showing all the possible states</a:t>
            </a:r>
            <a:endParaRPr/>
          </a:p>
          <a:p>
            <a:pPr indent="-228600" lvl="0" marL="228600" rtl="0" algn="just">
              <a:lnSpc>
                <a:spcPct val="90000"/>
              </a:lnSpc>
              <a:spcBef>
                <a:spcPts val="1000"/>
              </a:spcBef>
              <a:spcAft>
                <a:spcPts val="0"/>
              </a:spcAft>
              <a:buClr>
                <a:schemeClr val="dk1"/>
              </a:buClr>
              <a:buSzPct val="100000"/>
              <a:buChar char="•"/>
            </a:pPr>
            <a:r>
              <a:rPr lang="en-US" sz="2000"/>
              <a:t>Add the column of next state Qn+1 considering inputs (J,K) and Qn</a:t>
            </a:r>
            <a:endParaRPr sz="2000"/>
          </a:p>
          <a:p>
            <a:pPr indent="-228600" lvl="0" marL="228600" rtl="0" algn="just">
              <a:lnSpc>
                <a:spcPct val="90000"/>
              </a:lnSpc>
              <a:spcBef>
                <a:spcPts val="1000"/>
              </a:spcBef>
              <a:spcAft>
                <a:spcPts val="0"/>
              </a:spcAft>
              <a:buClr>
                <a:schemeClr val="dk1"/>
              </a:buClr>
              <a:buSzPct val="100000"/>
              <a:buChar char="•"/>
            </a:pPr>
            <a:r>
              <a:rPr lang="en-US" sz="2000"/>
              <a:t>Add the column of inputs of available flip flops considering Qn and Qn+1. Use excitation table of available F/F</a:t>
            </a:r>
            <a:endParaRPr/>
          </a:p>
          <a:p>
            <a:pPr indent="-228600" lvl="0" marL="228600" rtl="0" algn="just">
              <a:lnSpc>
                <a:spcPct val="90000"/>
              </a:lnSpc>
              <a:spcBef>
                <a:spcPts val="1000"/>
              </a:spcBef>
              <a:spcAft>
                <a:spcPts val="0"/>
              </a:spcAft>
              <a:buClr>
                <a:schemeClr val="dk1"/>
              </a:buClr>
              <a:buSzPct val="100000"/>
              <a:buChar char="•"/>
            </a:pPr>
            <a:r>
              <a:rPr lang="en-US" sz="2000"/>
              <a:t>Solve k maps for inputs of available F/F (S,R) using inputs of required F/F and Qn as inputs (J, K, Qn)</a:t>
            </a:r>
            <a:endParaRPr/>
          </a:p>
        </p:txBody>
      </p:sp>
      <p:sp>
        <p:nvSpPr>
          <p:cNvPr id="363" name="Google Shape;36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id="364" name="Google Shape;364;p25"/>
          <p:cNvPicPr preferRelativeResize="0"/>
          <p:nvPr/>
        </p:nvPicPr>
        <p:blipFill rotWithShape="1">
          <a:blip r:embed="rId4">
            <a:alphaModFix/>
          </a:blip>
          <a:srcRect b="0" l="0" r="0" t="0"/>
          <a:stretch/>
        </p:blipFill>
        <p:spPr>
          <a:xfrm>
            <a:off x="128333" y="24122"/>
            <a:ext cx="685484" cy="659003"/>
          </a:xfrm>
          <a:prstGeom prst="rect">
            <a:avLst/>
          </a:prstGeom>
          <a:noFill/>
          <a:ln>
            <a:noFill/>
          </a:ln>
        </p:spPr>
      </p:pic>
      <p:graphicFrame>
        <p:nvGraphicFramePr>
          <p:cNvPr id="365" name="Google Shape;365;p25"/>
          <p:cNvGraphicFramePr/>
          <p:nvPr/>
        </p:nvGraphicFramePr>
        <p:xfrm>
          <a:off x="6911847" y="952551"/>
          <a:ext cx="3000000" cy="3000000"/>
        </p:xfrm>
        <a:graphic>
          <a:graphicData uri="http://schemas.openxmlformats.org/drawingml/2006/table">
            <a:tbl>
              <a:tblPr>
                <a:noFill/>
                <a:tableStyleId>{A03334CA-6ADD-49B6-B7B5-ABEF79E31212}</a:tableStyleId>
              </a:tblPr>
              <a:tblGrid>
                <a:gridCol w="566250"/>
                <a:gridCol w="566250"/>
                <a:gridCol w="566250"/>
              </a:tblGrid>
              <a:tr h="370850">
                <a:tc>
                  <a:txBody>
                    <a:bodyPr/>
                    <a:lstStyle/>
                    <a:p>
                      <a:pPr indent="0" lvl="0" marL="0" marR="0" rtl="0" algn="ctr">
                        <a:spcBef>
                          <a:spcPts val="0"/>
                        </a:spcBef>
                        <a:spcAft>
                          <a:spcPts val="0"/>
                        </a:spcAft>
                        <a:buNone/>
                      </a:pPr>
                      <a:r>
                        <a:rPr lang="en-US" sz="1800" u="none" cap="none" strike="noStrike"/>
                        <a:t>J</a:t>
                      </a:r>
                      <a:endParaRPr sz="1800" u="none" cap="none" strike="noStrike"/>
                    </a:p>
                  </a:txBody>
                  <a:tcPr marT="45725" marB="45725" marR="91450" marL="91450">
                    <a:solidFill>
                      <a:srgbClr val="F4B081"/>
                    </a:solidFill>
                  </a:tcPr>
                </a:tc>
                <a:tc>
                  <a:txBody>
                    <a:bodyPr/>
                    <a:lstStyle/>
                    <a:p>
                      <a:pPr indent="0" lvl="0" marL="0" marR="0" rtl="0" algn="ctr">
                        <a:spcBef>
                          <a:spcPts val="0"/>
                        </a:spcBef>
                        <a:spcAft>
                          <a:spcPts val="0"/>
                        </a:spcAft>
                        <a:buNone/>
                      </a:pPr>
                      <a:r>
                        <a:rPr lang="en-US" sz="1800" u="none" cap="none" strike="noStrike"/>
                        <a:t>K</a:t>
                      </a:r>
                      <a:endParaRPr sz="1800" u="none" cap="none" strike="noStrike"/>
                    </a:p>
                  </a:txBody>
                  <a:tcPr marT="45725" marB="45725" marR="91450" marL="91450">
                    <a:solidFill>
                      <a:srgbClr val="F4B081"/>
                    </a:solidFill>
                  </a:tcPr>
                </a:tc>
                <a:tc>
                  <a:txBody>
                    <a:bodyPr/>
                    <a:lstStyle/>
                    <a:p>
                      <a:pPr indent="0" lvl="0" marL="0" marR="0" rtl="0" algn="ctr">
                        <a:spcBef>
                          <a:spcPts val="0"/>
                        </a:spcBef>
                        <a:spcAft>
                          <a:spcPts val="0"/>
                        </a:spcAft>
                        <a:buNone/>
                      </a:pPr>
                      <a:r>
                        <a:rPr lang="en-US" sz="1800" u="none" cap="none" strike="noStrike"/>
                        <a:t>Qn</a:t>
                      </a:r>
                      <a:endParaRPr sz="1800" u="none" cap="none" strike="noStrike"/>
                    </a:p>
                  </a:txBody>
                  <a:tcPr marT="45725" marB="45725" marR="91450" marL="91450">
                    <a:solidFill>
                      <a:srgbClr val="F4B081"/>
                    </a:solidFill>
                  </a:tcPr>
                </a:tc>
              </a:tr>
              <a:tr h="370850">
                <a:tc>
                  <a:txBody>
                    <a:bodyPr/>
                    <a:lstStyle/>
                    <a:p>
                      <a:pPr indent="0" lvl="0" marL="0" marR="0" rtl="0" algn="ctr">
                        <a:spcBef>
                          <a:spcPts val="0"/>
                        </a:spcBef>
                        <a:spcAft>
                          <a:spcPts val="0"/>
                        </a:spcAft>
                        <a:buNone/>
                      </a:pPr>
                      <a:r>
                        <a:rPr lang="en-US" sz="1800" u="none" cap="none" strike="noStrike"/>
                        <a:t>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a:t>
                      </a:r>
                      <a:endParaRPr sz="1800" u="none" cap="none" strike="noStrike"/>
                    </a:p>
                  </a:txBody>
                  <a:tcPr marT="45725" marB="45725" marR="91450" marL="91450"/>
                </a:tc>
              </a:tr>
              <a:tr h="370850">
                <a:tc>
                  <a:txBody>
                    <a:bodyPr/>
                    <a:lstStyle/>
                    <a:p>
                      <a:pPr indent="0" lvl="0" marL="0" marR="0" rtl="0" algn="ctr">
                        <a:spcBef>
                          <a:spcPts val="0"/>
                        </a:spcBef>
                        <a:spcAft>
                          <a:spcPts val="0"/>
                        </a:spcAft>
                        <a:buNone/>
                      </a:pPr>
                      <a:r>
                        <a:rPr lang="en-US" sz="1800" u="none" cap="none" strike="noStrike"/>
                        <a:t>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a:t>
                      </a:r>
                      <a:endParaRPr sz="1800" u="none" cap="none" strike="noStrike"/>
                    </a:p>
                  </a:txBody>
                  <a:tcPr marT="45725" marB="45725" marR="91450" marL="91450"/>
                </a:tc>
              </a:tr>
              <a:tr h="370850">
                <a:tc>
                  <a:txBody>
                    <a:bodyPr/>
                    <a:lstStyle/>
                    <a:p>
                      <a:pPr indent="0" lvl="0" marL="0" marR="0" rtl="0" algn="ctr">
                        <a:spcBef>
                          <a:spcPts val="0"/>
                        </a:spcBef>
                        <a:spcAft>
                          <a:spcPts val="0"/>
                        </a:spcAft>
                        <a:buNone/>
                      </a:pPr>
                      <a:r>
                        <a:rPr lang="en-US" sz="1800" u="none" cap="none" strike="noStrike"/>
                        <a:t>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a:t>
                      </a:r>
                      <a:endParaRPr sz="1800" u="none" cap="none" strike="noStrike"/>
                    </a:p>
                  </a:txBody>
                  <a:tcPr marT="45725" marB="45725" marR="91450" marL="91450"/>
                </a:tc>
              </a:tr>
              <a:tr h="370850">
                <a:tc>
                  <a:txBody>
                    <a:bodyPr/>
                    <a:lstStyle/>
                    <a:p>
                      <a:pPr indent="0" lvl="0" marL="0" marR="0" rtl="0" algn="ctr">
                        <a:spcBef>
                          <a:spcPts val="0"/>
                        </a:spcBef>
                        <a:spcAft>
                          <a:spcPts val="0"/>
                        </a:spcAft>
                        <a:buNone/>
                      </a:pPr>
                      <a:r>
                        <a:rPr lang="en-US" sz="1800" u="none" cap="none" strike="noStrike"/>
                        <a:t>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a:t>
                      </a:r>
                      <a:endParaRPr sz="1800" u="none" cap="none" strike="noStrike"/>
                    </a:p>
                  </a:txBody>
                  <a:tcPr marT="45725" marB="45725" marR="91450" marL="91450"/>
                </a:tc>
              </a:tr>
              <a:tr h="370850">
                <a:tc>
                  <a:txBody>
                    <a:bodyPr/>
                    <a:lstStyle/>
                    <a:p>
                      <a:pPr indent="0" lvl="0" marL="0" marR="0" rtl="0" algn="ctr">
                        <a:spcBef>
                          <a:spcPts val="0"/>
                        </a:spcBef>
                        <a:spcAft>
                          <a:spcPts val="0"/>
                        </a:spcAft>
                        <a:buNone/>
                      </a:pPr>
                      <a:r>
                        <a:rPr lang="en-US" sz="1800" u="none" cap="none" strike="noStrike"/>
                        <a:t>1</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a:t>
                      </a:r>
                      <a:endParaRPr sz="1800" u="none" cap="none" strike="noStrike"/>
                    </a:p>
                  </a:txBody>
                  <a:tcPr marT="45725" marB="45725" marR="91450" marL="91450"/>
                </a:tc>
              </a:tr>
              <a:tr h="370850">
                <a:tc>
                  <a:txBody>
                    <a:bodyPr/>
                    <a:lstStyle/>
                    <a:p>
                      <a:pPr indent="0" lvl="0" marL="0" marR="0" rtl="0" algn="ctr">
                        <a:spcBef>
                          <a:spcPts val="0"/>
                        </a:spcBef>
                        <a:spcAft>
                          <a:spcPts val="0"/>
                        </a:spcAft>
                        <a:buNone/>
                      </a:pPr>
                      <a:r>
                        <a:rPr lang="en-US" sz="1800" u="none" cap="none" strike="noStrike"/>
                        <a:t>1</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a:t>
                      </a:r>
                      <a:endParaRPr sz="1800" u="none" cap="none" strike="noStrike"/>
                    </a:p>
                  </a:txBody>
                  <a:tcPr marT="45725" marB="45725" marR="91450" marL="91450"/>
                </a:tc>
              </a:tr>
              <a:tr h="370850">
                <a:tc>
                  <a:txBody>
                    <a:bodyPr/>
                    <a:lstStyle/>
                    <a:p>
                      <a:pPr indent="0" lvl="0" marL="0" marR="0" rtl="0" algn="ctr">
                        <a:spcBef>
                          <a:spcPts val="0"/>
                        </a:spcBef>
                        <a:spcAft>
                          <a:spcPts val="0"/>
                        </a:spcAft>
                        <a:buNone/>
                      </a:pPr>
                      <a:r>
                        <a:rPr lang="en-US" sz="1800" u="none" cap="none" strike="noStrike"/>
                        <a:t>1</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a:t>
                      </a:r>
                      <a:endParaRPr sz="1800" u="none" cap="none" strike="noStrike"/>
                    </a:p>
                  </a:txBody>
                  <a:tcPr marT="45725" marB="45725" marR="91450" marL="91450"/>
                </a:tc>
              </a:tr>
              <a:tr h="370850">
                <a:tc>
                  <a:txBody>
                    <a:bodyPr/>
                    <a:lstStyle/>
                    <a:p>
                      <a:pPr indent="0" lvl="0" marL="0" marR="0" rtl="0" algn="ctr">
                        <a:spcBef>
                          <a:spcPts val="0"/>
                        </a:spcBef>
                        <a:spcAft>
                          <a:spcPts val="0"/>
                        </a:spcAft>
                        <a:buNone/>
                      </a:pPr>
                      <a:r>
                        <a:rPr lang="en-US" sz="1800" u="none" cap="none" strike="noStrike"/>
                        <a:t>1</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a:t>
                      </a:r>
                      <a:endParaRPr sz="1800" u="none" cap="none" strike="noStrike"/>
                    </a:p>
                  </a:txBody>
                  <a:tcPr marT="45725" marB="45725" marR="91450" marL="91450"/>
                </a:tc>
              </a:tr>
            </a:tbl>
          </a:graphicData>
        </a:graphic>
      </p:graphicFrame>
      <p:graphicFrame>
        <p:nvGraphicFramePr>
          <p:cNvPr id="366" name="Google Shape;366;p25"/>
          <p:cNvGraphicFramePr/>
          <p:nvPr/>
        </p:nvGraphicFramePr>
        <p:xfrm>
          <a:off x="8610599" y="952551"/>
          <a:ext cx="3000000" cy="3000000"/>
        </p:xfrm>
        <a:graphic>
          <a:graphicData uri="http://schemas.openxmlformats.org/drawingml/2006/table">
            <a:tbl>
              <a:tblPr>
                <a:noFill/>
                <a:tableStyleId>{A03334CA-6ADD-49B6-B7B5-ABEF79E31212}</a:tableStyleId>
              </a:tblPr>
              <a:tblGrid>
                <a:gridCol w="643125"/>
              </a:tblGrid>
              <a:tr h="382450">
                <a:tc>
                  <a:txBody>
                    <a:bodyPr/>
                    <a:lstStyle/>
                    <a:p>
                      <a:pPr indent="0" lvl="0" marL="0" marR="0" rtl="0" algn="l">
                        <a:spcBef>
                          <a:spcPts val="0"/>
                        </a:spcBef>
                        <a:spcAft>
                          <a:spcPts val="0"/>
                        </a:spcAft>
                        <a:buNone/>
                      </a:pPr>
                      <a:r>
                        <a:rPr lang="en-US" sz="1600" u="none" cap="none" strike="noStrike"/>
                        <a:t>Qn+1</a:t>
                      </a:r>
                      <a:endParaRPr sz="1600"/>
                    </a:p>
                  </a:txBody>
                  <a:tcPr marT="45725" marB="45725" marR="91450" marL="91450">
                    <a:solidFill>
                      <a:srgbClr val="2E75B5"/>
                    </a:solidFill>
                  </a:tcPr>
                </a:tc>
              </a:tr>
            </a:tbl>
          </a:graphicData>
        </a:graphic>
      </p:graphicFrame>
      <p:graphicFrame>
        <p:nvGraphicFramePr>
          <p:cNvPr id="367" name="Google Shape;367;p25"/>
          <p:cNvGraphicFramePr/>
          <p:nvPr/>
        </p:nvGraphicFramePr>
        <p:xfrm>
          <a:off x="8610599" y="1323391"/>
          <a:ext cx="3000000" cy="3000000"/>
        </p:xfrm>
        <a:graphic>
          <a:graphicData uri="http://schemas.openxmlformats.org/drawingml/2006/table">
            <a:tbl>
              <a:tblPr>
                <a:noFill/>
                <a:tableStyleId>{A03334CA-6ADD-49B6-B7B5-ABEF79E31212}</a:tableStyleId>
              </a:tblPr>
              <a:tblGrid>
                <a:gridCol w="643125"/>
              </a:tblGrid>
              <a:tr h="368250">
                <a:tc>
                  <a:txBody>
                    <a:bodyPr/>
                    <a:lstStyle/>
                    <a:p>
                      <a:pPr indent="0" lvl="0" marL="0" marR="0" rtl="0" algn="ctr">
                        <a:spcBef>
                          <a:spcPts val="0"/>
                        </a:spcBef>
                        <a:spcAft>
                          <a:spcPts val="0"/>
                        </a:spcAft>
                        <a:buNone/>
                      </a:pPr>
                      <a:r>
                        <a:rPr lang="en-US" sz="1600"/>
                        <a:t>0</a:t>
                      </a:r>
                      <a:endParaRPr sz="1600"/>
                    </a:p>
                  </a:txBody>
                  <a:tcPr marT="45725" marB="45725" marR="91450" marL="91450">
                    <a:solidFill>
                      <a:srgbClr val="BBD6EE"/>
                    </a:solidFill>
                  </a:tcPr>
                </a:tc>
              </a:tr>
            </a:tbl>
          </a:graphicData>
        </a:graphic>
      </p:graphicFrame>
      <p:graphicFrame>
        <p:nvGraphicFramePr>
          <p:cNvPr id="368" name="Google Shape;368;p25"/>
          <p:cNvGraphicFramePr/>
          <p:nvPr/>
        </p:nvGraphicFramePr>
        <p:xfrm>
          <a:off x="8610599" y="1679802"/>
          <a:ext cx="3000000" cy="3000000"/>
        </p:xfrm>
        <a:graphic>
          <a:graphicData uri="http://schemas.openxmlformats.org/drawingml/2006/table">
            <a:tbl>
              <a:tblPr>
                <a:noFill/>
                <a:tableStyleId>{A03334CA-6ADD-49B6-B7B5-ABEF79E31212}</a:tableStyleId>
              </a:tblPr>
              <a:tblGrid>
                <a:gridCol w="643125"/>
              </a:tblGrid>
              <a:tr h="395075">
                <a:tc>
                  <a:txBody>
                    <a:bodyPr/>
                    <a:lstStyle/>
                    <a:p>
                      <a:pPr indent="0" lvl="0" marL="0" marR="0" rtl="0" algn="ctr">
                        <a:spcBef>
                          <a:spcPts val="0"/>
                        </a:spcBef>
                        <a:spcAft>
                          <a:spcPts val="0"/>
                        </a:spcAft>
                        <a:buNone/>
                      </a:pPr>
                      <a:r>
                        <a:rPr lang="en-US" sz="1600"/>
                        <a:t>1</a:t>
                      </a:r>
                      <a:endParaRPr sz="1600"/>
                    </a:p>
                  </a:txBody>
                  <a:tcPr marT="45725" marB="45725" marR="91450" marL="91450">
                    <a:solidFill>
                      <a:srgbClr val="BBD6EE"/>
                    </a:solidFill>
                  </a:tcPr>
                </a:tc>
              </a:tr>
            </a:tbl>
          </a:graphicData>
        </a:graphic>
      </p:graphicFrame>
      <p:graphicFrame>
        <p:nvGraphicFramePr>
          <p:cNvPr id="369" name="Google Shape;369;p25"/>
          <p:cNvGraphicFramePr/>
          <p:nvPr/>
        </p:nvGraphicFramePr>
        <p:xfrm>
          <a:off x="8610599" y="2075687"/>
          <a:ext cx="3000000" cy="3000000"/>
        </p:xfrm>
        <a:graphic>
          <a:graphicData uri="http://schemas.openxmlformats.org/drawingml/2006/table">
            <a:tbl>
              <a:tblPr>
                <a:noFill/>
                <a:tableStyleId>{A03334CA-6ADD-49B6-B7B5-ABEF79E31212}</a:tableStyleId>
              </a:tblPr>
              <a:tblGrid>
                <a:gridCol w="643125"/>
              </a:tblGrid>
              <a:tr h="367425">
                <a:tc>
                  <a:txBody>
                    <a:bodyPr/>
                    <a:lstStyle/>
                    <a:p>
                      <a:pPr indent="0" lvl="0" marL="0" marR="0" rtl="0" algn="ctr">
                        <a:spcBef>
                          <a:spcPts val="0"/>
                        </a:spcBef>
                        <a:spcAft>
                          <a:spcPts val="0"/>
                        </a:spcAft>
                        <a:buNone/>
                      </a:pPr>
                      <a:r>
                        <a:rPr lang="en-US" sz="1600"/>
                        <a:t>0</a:t>
                      </a:r>
                      <a:endParaRPr sz="1600"/>
                    </a:p>
                  </a:txBody>
                  <a:tcPr marT="45725" marB="45725" marR="91450" marL="91450">
                    <a:solidFill>
                      <a:srgbClr val="BBD6EE"/>
                    </a:solidFill>
                  </a:tcPr>
                </a:tc>
              </a:tr>
            </a:tbl>
          </a:graphicData>
        </a:graphic>
      </p:graphicFrame>
      <p:graphicFrame>
        <p:nvGraphicFramePr>
          <p:cNvPr id="370" name="Google Shape;370;p25"/>
          <p:cNvGraphicFramePr/>
          <p:nvPr/>
        </p:nvGraphicFramePr>
        <p:xfrm>
          <a:off x="8610599" y="2434641"/>
          <a:ext cx="3000000" cy="3000000"/>
        </p:xfrm>
        <a:graphic>
          <a:graphicData uri="http://schemas.openxmlformats.org/drawingml/2006/table">
            <a:tbl>
              <a:tblPr>
                <a:noFill/>
                <a:tableStyleId>{A03334CA-6ADD-49B6-B7B5-ABEF79E31212}</a:tableStyleId>
              </a:tblPr>
              <a:tblGrid>
                <a:gridCol w="643125"/>
              </a:tblGrid>
              <a:tr h="370850">
                <a:tc>
                  <a:txBody>
                    <a:bodyPr/>
                    <a:lstStyle/>
                    <a:p>
                      <a:pPr indent="0" lvl="0" marL="0" marR="0" rtl="0" algn="ctr">
                        <a:spcBef>
                          <a:spcPts val="0"/>
                        </a:spcBef>
                        <a:spcAft>
                          <a:spcPts val="0"/>
                        </a:spcAft>
                        <a:buNone/>
                      </a:pPr>
                      <a:r>
                        <a:rPr lang="en-US" sz="1600"/>
                        <a:t>0</a:t>
                      </a:r>
                      <a:endParaRPr sz="1600"/>
                    </a:p>
                  </a:txBody>
                  <a:tcPr marT="45725" marB="45725" marR="91450" marL="91450">
                    <a:solidFill>
                      <a:srgbClr val="BBD6EE"/>
                    </a:solidFill>
                  </a:tcPr>
                </a:tc>
              </a:tr>
            </a:tbl>
          </a:graphicData>
        </a:graphic>
      </p:graphicFrame>
      <p:graphicFrame>
        <p:nvGraphicFramePr>
          <p:cNvPr id="371" name="Google Shape;371;p25"/>
          <p:cNvGraphicFramePr/>
          <p:nvPr/>
        </p:nvGraphicFramePr>
        <p:xfrm>
          <a:off x="8615678" y="2814599"/>
          <a:ext cx="3000000" cy="3000000"/>
        </p:xfrm>
        <a:graphic>
          <a:graphicData uri="http://schemas.openxmlformats.org/drawingml/2006/table">
            <a:tbl>
              <a:tblPr>
                <a:noFill/>
                <a:tableStyleId>{A03334CA-6ADD-49B6-B7B5-ABEF79E31212}</a:tableStyleId>
              </a:tblPr>
              <a:tblGrid>
                <a:gridCol w="643125"/>
              </a:tblGrid>
              <a:tr h="370850">
                <a:tc>
                  <a:txBody>
                    <a:bodyPr/>
                    <a:lstStyle/>
                    <a:p>
                      <a:pPr indent="0" lvl="0" marL="0" marR="0" rtl="0" algn="ctr">
                        <a:spcBef>
                          <a:spcPts val="0"/>
                        </a:spcBef>
                        <a:spcAft>
                          <a:spcPts val="0"/>
                        </a:spcAft>
                        <a:buNone/>
                      </a:pPr>
                      <a:r>
                        <a:rPr lang="en-US" sz="1600"/>
                        <a:t>1</a:t>
                      </a:r>
                      <a:endParaRPr sz="1600"/>
                    </a:p>
                  </a:txBody>
                  <a:tcPr marT="45725" marB="45725" marR="91450" marL="91450">
                    <a:solidFill>
                      <a:srgbClr val="BBD6EE"/>
                    </a:solidFill>
                  </a:tcPr>
                </a:tc>
              </a:tr>
            </a:tbl>
          </a:graphicData>
        </a:graphic>
      </p:graphicFrame>
      <p:graphicFrame>
        <p:nvGraphicFramePr>
          <p:cNvPr id="372" name="Google Shape;372;p25"/>
          <p:cNvGraphicFramePr/>
          <p:nvPr/>
        </p:nvGraphicFramePr>
        <p:xfrm>
          <a:off x="8620756" y="3172397"/>
          <a:ext cx="3000000" cy="3000000"/>
        </p:xfrm>
        <a:graphic>
          <a:graphicData uri="http://schemas.openxmlformats.org/drawingml/2006/table">
            <a:tbl>
              <a:tblPr>
                <a:noFill/>
                <a:tableStyleId>{A03334CA-6ADD-49B6-B7B5-ABEF79E31212}</a:tableStyleId>
              </a:tblPr>
              <a:tblGrid>
                <a:gridCol w="643125"/>
              </a:tblGrid>
              <a:tr h="370850">
                <a:tc>
                  <a:txBody>
                    <a:bodyPr/>
                    <a:lstStyle/>
                    <a:p>
                      <a:pPr indent="0" lvl="0" marL="0" marR="0" rtl="0" algn="ctr">
                        <a:spcBef>
                          <a:spcPts val="0"/>
                        </a:spcBef>
                        <a:spcAft>
                          <a:spcPts val="0"/>
                        </a:spcAft>
                        <a:buNone/>
                      </a:pPr>
                      <a:r>
                        <a:rPr lang="en-US" sz="1600"/>
                        <a:t>1</a:t>
                      </a:r>
                      <a:endParaRPr sz="1600"/>
                    </a:p>
                  </a:txBody>
                  <a:tcPr marT="45725" marB="45725" marR="91450" marL="91450">
                    <a:solidFill>
                      <a:srgbClr val="BBD6EE"/>
                    </a:solidFill>
                  </a:tcPr>
                </a:tc>
              </a:tr>
            </a:tbl>
          </a:graphicData>
        </a:graphic>
      </p:graphicFrame>
      <p:graphicFrame>
        <p:nvGraphicFramePr>
          <p:cNvPr id="373" name="Google Shape;373;p25"/>
          <p:cNvGraphicFramePr/>
          <p:nvPr/>
        </p:nvGraphicFramePr>
        <p:xfrm>
          <a:off x="8620756" y="3530195"/>
          <a:ext cx="3000000" cy="3000000"/>
        </p:xfrm>
        <a:graphic>
          <a:graphicData uri="http://schemas.openxmlformats.org/drawingml/2006/table">
            <a:tbl>
              <a:tblPr>
                <a:noFill/>
                <a:tableStyleId>{A03334CA-6ADD-49B6-B7B5-ABEF79E31212}</a:tableStyleId>
              </a:tblPr>
              <a:tblGrid>
                <a:gridCol w="643125"/>
              </a:tblGrid>
              <a:tr h="370850">
                <a:tc>
                  <a:txBody>
                    <a:bodyPr/>
                    <a:lstStyle/>
                    <a:p>
                      <a:pPr indent="0" lvl="0" marL="0" marR="0" rtl="0" algn="ctr">
                        <a:spcBef>
                          <a:spcPts val="0"/>
                        </a:spcBef>
                        <a:spcAft>
                          <a:spcPts val="0"/>
                        </a:spcAft>
                        <a:buNone/>
                      </a:pPr>
                      <a:r>
                        <a:rPr lang="en-US" sz="1600"/>
                        <a:t>1</a:t>
                      </a:r>
                      <a:endParaRPr sz="1600"/>
                    </a:p>
                  </a:txBody>
                  <a:tcPr marT="45725" marB="45725" marR="91450" marL="91450">
                    <a:solidFill>
                      <a:srgbClr val="BBD6EE"/>
                    </a:solidFill>
                  </a:tcPr>
                </a:tc>
              </a:tr>
            </a:tbl>
          </a:graphicData>
        </a:graphic>
      </p:graphicFrame>
      <p:graphicFrame>
        <p:nvGraphicFramePr>
          <p:cNvPr id="374" name="Google Shape;374;p25"/>
          <p:cNvGraphicFramePr/>
          <p:nvPr/>
        </p:nvGraphicFramePr>
        <p:xfrm>
          <a:off x="8615678" y="3912057"/>
          <a:ext cx="3000000" cy="3000000"/>
        </p:xfrm>
        <a:graphic>
          <a:graphicData uri="http://schemas.openxmlformats.org/drawingml/2006/table">
            <a:tbl>
              <a:tblPr>
                <a:noFill/>
                <a:tableStyleId>{A03334CA-6ADD-49B6-B7B5-ABEF79E31212}</a:tableStyleId>
              </a:tblPr>
              <a:tblGrid>
                <a:gridCol w="643125"/>
              </a:tblGrid>
              <a:tr h="370850">
                <a:tc>
                  <a:txBody>
                    <a:bodyPr/>
                    <a:lstStyle/>
                    <a:p>
                      <a:pPr indent="0" lvl="0" marL="0" marR="0" rtl="0" algn="ctr">
                        <a:spcBef>
                          <a:spcPts val="0"/>
                        </a:spcBef>
                        <a:spcAft>
                          <a:spcPts val="0"/>
                        </a:spcAft>
                        <a:buNone/>
                      </a:pPr>
                      <a:r>
                        <a:rPr lang="en-US" sz="1600"/>
                        <a:t>0</a:t>
                      </a:r>
                      <a:endParaRPr sz="1600"/>
                    </a:p>
                  </a:txBody>
                  <a:tcPr marT="45725" marB="45725" marR="91450" marL="91450">
                    <a:solidFill>
                      <a:srgbClr val="BBD6EE"/>
                    </a:solidFill>
                  </a:tcPr>
                </a:tc>
              </a:tr>
            </a:tbl>
          </a:graphicData>
        </a:graphic>
      </p:graphicFrame>
      <p:graphicFrame>
        <p:nvGraphicFramePr>
          <p:cNvPr id="375" name="Google Shape;375;p25"/>
          <p:cNvGraphicFramePr/>
          <p:nvPr/>
        </p:nvGraphicFramePr>
        <p:xfrm>
          <a:off x="9253728" y="939101"/>
          <a:ext cx="3000000" cy="3000000"/>
        </p:xfrm>
        <a:graphic>
          <a:graphicData uri="http://schemas.openxmlformats.org/drawingml/2006/table">
            <a:tbl>
              <a:tblPr>
                <a:noFill/>
                <a:tableStyleId>{A03334CA-6ADD-49B6-B7B5-ABEF79E31212}</a:tableStyleId>
              </a:tblPr>
              <a:tblGrid>
                <a:gridCol w="607050"/>
                <a:gridCol w="607050"/>
              </a:tblGrid>
              <a:tr h="370850">
                <a:tc>
                  <a:txBody>
                    <a:bodyPr/>
                    <a:lstStyle/>
                    <a:p>
                      <a:pPr indent="0" lvl="0" marL="0" marR="0" rtl="0" algn="ctr">
                        <a:spcBef>
                          <a:spcPts val="0"/>
                        </a:spcBef>
                        <a:spcAft>
                          <a:spcPts val="0"/>
                        </a:spcAft>
                        <a:buNone/>
                      </a:pPr>
                      <a:r>
                        <a:rPr lang="en-US" sz="1800"/>
                        <a:t>S</a:t>
                      </a:r>
                      <a:endParaRPr sz="1800"/>
                    </a:p>
                  </a:txBody>
                  <a:tcPr marT="45725" marB="45725" marR="91450" marL="91450">
                    <a:solidFill>
                      <a:srgbClr val="A8D08C"/>
                    </a:solidFill>
                  </a:tcPr>
                </a:tc>
                <a:tc>
                  <a:txBody>
                    <a:bodyPr/>
                    <a:lstStyle/>
                    <a:p>
                      <a:pPr indent="0" lvl="0" marL="0" marR="0" rtl="0" algn="ctr">
                        <a:spcBef>
                          <a:spcPts val="0"/>
                        </a:spcBef>
                        <a:spcAft>
                          <a:spcPts val="0"/>
                        </a:spcAft>
                        <a:buNone/>
                      </a:pPr>
                      <a:r>
                        <a:rPr lang="en-US" sz="1800"/>
                        <a:t>R</a:t>
                      </a:r>
                      <a:endParaRPr sz="1800"/>
                    </a:p>
                  </a:txBody>
                  <a:tcPr marT="45725" marB="45725" marR="91450" marL="91450">
                    <a:solidFill>
                      <a:srgbClr val="A8D08C"/>
                    </a:solidFill>
                  </a:tcPr>
                </a:tc>
              </a:tr>
            </a:tbl>
          </a:graphicData>
        </a:graphic>
      </p:graphicFrame>
      <p:graphicFrame>
        <p:nvGraphicFramePr>
          <p:cNvPr id="376" name="Google Shape;376;p25"/>
          <p:cNvGraphicFramePr/>
          <p:nvPr/>
        </p:nvGraphicFramePr>
        <p:xfrm>
          <a:off x="9253728" y="1309452"/>
          <a:ext cx="3000000" cy="3000000"/>
        </p:xfrm>
        <a:graphic>
          <a:graphicData uri="http://schemas.openxmlformats.org/drawingml/2006/table">
            <a:tbl>
              <a:tblPr>
                <a:noFill/>
                <a:tableStyleId>{A03334CA-6ADD-49B6-B7B5-ABEF79E31212}</a:tableStyleId>
              </a:tblPr>
              <a:tblGrid>
                <a:gridCol w="607050"/>
                <a:gridCol w="607050"/>
              </a:tblGrid>
              <a:tr h="370850">
                <a:tc>
                  <a:txBody>
                    <a:bodyPr/>
                    <a:lstStyle/>
                    <a:p>
                      <a:pPr indent="0" lvl="0" marL="0" marR="0" rtl="0" algn="ctr">
                        <a:spcBef>
                          <a:spcPts val="0"/>
                        </a:spcBef>
                        <a:spcAft>
                          <a:spcPts val="0"/>
                        </a:spcAft>
                        <a:buNone/>
                      </a:pPr>
                      <a:r>
                        <a:rPr lang="en-US" sz="1800"/>
                        <a:t>0</a:t>
                      </a:r>
                      <a:endParaRPr sz="1800"/>
                    </a:p>
                  </a:txBody>
                  <a:tcPr marT="45725" marB="45725" marR="91450" marL="91450">
                    <a:solidFill>
                      <a:srgbClr val="A8D08C"/>
                    </a:solidFill>
                  </a:tcPr>
                </a:tc>
                <a:tc>
                  <a:txBody>
                    <a:bodyPr/>
                    <a:lstStyle/>
                    <a:p>
                      <a:pPr indent="0" lvl="0" marL="0" marR="0" rtl="0" algn="ctr">
                        <a:spcBef>
                          <a:spcPts val="0"/>
                        </a:spcBef>
                        <a:spcAft>
                          <a:spcPts val="0"/>
                        </a:spcAft>
                        <a:buNone/>
                      </a:pPr>
                      <a:r>
                        <a:rPr lang="en-US" sz="1800"/>
                        <a:t>X</a:t>
                      </a:r>
                      <a:endParaRPr sz="1800"/>
                    </a:p>
                  </a:txBody>
                  <a:tcPr marT="45725" marB="45725" marR="91450" marL="91450">
                    <a:solidFill>
                      <a:srgbClr val="A8D08C"/>
                    </a:solidFill>
                  </a:tcPr>
                </a:tc>
              </a:tr>
            </a:tbl>
          </a:graphicData>
        </a:graphic>
      </p:graphicFrame>
      <p:graphicFrame>
        <p:nvGraphicFramePr>
          <p:cNvPr id="377" name="Google Shape;377;p25"/>
          <p:cNvGraphicFramePr/>
          <p:nvPr/>
        </p:nvGraphicFramePr>
        <p:xfrm>
          <a:off x="9253727" y="1691430"/>
          <a:ext cx="3000000" cy="3000000"/>
        </p:xfrm>
        <a:graphic>
          <a:graphicData uri="http://schemas.openxmlformats.org/drawingml/2006/table">
            <a:tbl>
              <a:tblPr>
                <a:noFill/>
                <a:tableStyleId>{A03334CA-6ADD-49B6-B7B5-ABEF79E31212}</a:tableStyleId>
              </a:tblPr>
              <a:tblGrid>
                <a:gridCol w="607050"/>
                <a:gridCol w="607050"/>
              </a:tblGrid>
              <a:tr h="370850">
                <a:tc>
                  <a:txBody>
                    <a:bodyPr/>
                    <a:lstStyle/>
                    <a:p>
                      <a:pPr indent="0" lvl="0" marL="0" marR="0" rtl="0" algn="ctr">
                        <a:spcBef>
                          <a:spcPts val="0"/>
                        </a:spcBef>
                        <a:spcAft>
                          <a:spcPts val="0"/>
                        </a:spcAft>
                        <a:buNone/>
                      </a:pPr>
                      <a:r>
                        <a:rPr lang="en-US" sz="1800"/>
                        <a:t>X</a:t>
                      </a:r>
                      <a:endParaRPr sz="1800"/>
                    </a:p>
                  </a:txBody>
                  <a:tcPr marT="45725" marB="45725" marR="91450" marL="91450">
                    <a:solidFill>
                      <a:srgbClr val="A8D08C"/>
                    </a:solidFill>
                  </a:tcPr>
                </a:tc>
                <a:tc>
                  <a:txBody>
                    <a:bodyPr/>
                    <a:lstStyle/>
                    <a:p>
                      <a:pPr indent="0" lvl="0" marL="0" marR="0" rtl="0" algn="ctr">
                        <a:spcBef>
                          <a:spcPts val="0"/>
                        </a:spcBef>
                        <a:spcAft>
                          <a:spcPts val="0"/>
                        </a:spcAft>
                        <a:buNone/>
                      </a:pPr>
                      <a:r>
                        <a:rPr lang="en-US" sz="1800"/>
                        <a:t>0</a:t>
                      </a:r>
                      <a:endParaRPr sz="1800"/>
                    </a:p>
                  </a:txBody>
                  <a:tcPr marT="45725" marB="45725" marR="91450" marL="91450">
                    <a:solidFill>
                      <a:srgbClr val="A8D08C"/>
                    </a:solidFill>
                  </a:tcPr>
                </a:tc>
              </a:tr>
            </a:tbl>
          </a:graphicData>
        </a:graphic>
      </p:graphicFrame>
      <p:graphicFrame>
        <p:nvGraphicFramePr>
          <p:cNvPr id="378" name="Google Shape;378;p25"/>
          <p:cNvGraphicFramePr/>
          <p:nvPr/>
        </p:nvGraphicFramePr>
        <p:xfrm>
          <a:off x="9263885" y="2054685"/>
          <a:ext cx="3000000" cy="3000000"/>
        </p:xfrm>
        <a:graphic>
          <a:graphicData uri="http://schemas.openxmlformats.org/drawingml/2006/table">
            <a:tbl>
              <a:tblPr>
                <a:noFill/>
                <a:tableStyleId>{A03334CA-6ADD-49B6-B7B5-ABEF79E31212}</a:tableStyleId>
              </a:tblPr>
              <a:tblGrid>
                <a:gridCol w="601975"/>
                <a:gridCol w="601975"/>
              </a:tblGrid>
              <a:tr h="370850">
                <a:tc>
                  <a:txBody>
                    <a:bodyPr/>
                    <a:lstStyle/>
                    <a:p>
                      <a:pPr indent="0" lvl="0" marL="0" marR="0" rtl="0" algn="ctr">
                        <a:spcBef>
                          <a:spcPts val="0"/>
                        </a:spcBef>
                        <a:spcAft>
                          <a:spcPts val="0"/>
                        </a:spcAft>
                        <a:buNone/>
                      </a:pPr>
                      <a:r>
                        <a:rPr lang="en-US" sz="1800"/>
                        <a:t>0</a:t>
                      </a:r>
                      <a:endParaRPr sz="1800"/>
                    </a:p>
                  </a:txBody>
                  <a:tcPr marT="45725" marB="45725" marR="91450" marL="91450">
                    <a:solidFill>
                      <a:srgbClr val="A8D08C"/>
                    </a:solidFill>
                  </a:tcPr>
                </a:tc>
                <a:tc>
                  <a:txBody>
                    <a:bodyPr/>
                    <a:lstStyle/>
                    <a:p>
                      <a:pPr indent="0" lvl="0" marL="0" marR="0" rtl="0" algn="ctr">
                        <a:spcBef>
                          <a:spcPts val="0"/>
                        </a:spcBef>
                        <a:spcAft>
                          <a:spcPts val="0"/>
                        </a:spcAft>
                        <a:buNone/>
                      </a:pPr>
                      <a:r>
                        <a:rPr lang="en-US" sz="1800"/>
                        <a:t>X</a:t>
                      </a:r>
                      <a:endParaRPr sz="1800"/>
                    </a:p>
                  </a:txBody>
                  <a:tcPr marT="45725" marB="45725" marR="91450" marL="91450">
                    <a:solidFill>
                      <a:srgbClr val="A8D08C"/>
                    </a:solidFill>
                  </a:tcPr>
                </a:tc>
              </a:tr>
            </a:tbl>
          </a:graphicData>
        </a:graphic>
      </p:graphicFrame>
      <p:graphicFrame>
        <p:nvGraphicFramePr>
          <p:cNvPr id="379" name="Google Shape;379;p25"/>
          <p:cNvGraphicFramePr/>
          <p:nvPr/>
        </p:nvGraphicFramePr>
        <p:xfrm>
          <a:off x="9256263" y="2427077"/>
          <a:ext cx="3000000" cy="3000000"/>
        </p:xfrm>
        <a:graphic>
          <a:graphicData uri="http://schemas.openxmlformats.org/drawingml/2006/table">
            <a:tbl>
              <a:tblPr>
                <a:noFill/>
                <a:tableStyleId>{A03334CA-6ADD-49B6-B7B5-ABEF79E31212}</a:tableStyleId>
              </a:tblPr>
              <a:tblGrid>
                <a:gridCol w="607050"/>
                <a:gridCol w="607050"/>
              </a:tblGrid>
              <a:tr h="370850">
                <a:tc>
                  <a:txBody>
                    <a:bodyPr/>
                    <a:lstStyle/>
                    <a:p>
                      <a:pPr indent="0" lvl="0" marL="0" marR="0" rtl="0" algn="ctr">
                        <a:spcBef>
                          <a:spcPts val="0"/>
                        </a:spcBef>
                        <a:spcAft>
                          <a:spcPts val="0"/>
                        </a:spcAft>
                        <a:buNone/>
                      </a:pPr>
                      <a:r>
                        <a:rPr lang="en-US" sz="1800"/>
                        <a:t>0</a:t>
                      </a:r>
                      <a:endParaRPr sz="1800"/>
                    </a:p>
                  </a:txBody>
                  <a:tcPr marT="45725" marB="45725" marR="91450" marL="91450">
                    <a:solidFill>
                      <a:srgbClr val="A8D08C"/>
                    </a:solidFill>
                  </a:tcPr>
                </a:tc>
                <a:tc>
                  <a:txBody>
                    <a:bodyPr/>
                    <a:lstStyle/>
                    <a:p>
                      <a:pPr indent="0" lvl="0" marL="0" marR="0" rtl="0" algn="ctr">
                        <a:spcBef>
                          <a:spcPts val="0"/>
                        </a:spcBef>
                        <a:spcAft>
                          <a:spcPts val="0"/>
                        </a:spcAft>
                        <a:buNone/>
                      </a:pPr>
                      <a:r>
                        <a:rPr lang="en-US" sz="1800"/>
                        <a:t>1</a:t>
                      </a:r>
                      <a:endParaRPr sz="1800"/>
                    </a:p>
                  </a:txBody>
                  <a:tcPr marT="45725" marB="45725" marR="91450" marL="91450">
                    <a:solidFill>
                      <a:srgbClr val="A8D08C"/>
                    </a:solidFill>
                  </a:tcPr>
                </a:tc>
              </a:tr>
            </a:tbl>
          </a:graphicData>
        </a:graphic>
      </p:graphicFrame>
      <p:graphicFrame>
        <p:nvGraphicFramePr>
          <p:cNvPr id="380" name="Google Shape;380;p25"/>
          <p:cNvGraphicFramePr/>
          <p:nvPr/>
        </p:nvGraphicFramePr>
        <p:xfrm>
          <a:off x="9253727" y="2766884"/>
          <a:ext cx="3000000" cy="3000000"/>
        </p:xfrm>
        <a:graphic>
          <a:graphicData uri="http://schemas.openxmlformats.org/drawingml/2006/table">
            <a:tbl>
              <a:tblPr>
                <a:noFill/>
                <a:tableStyleId>{A03334CA-6ADD-49B6-B7B5-ABEF79E31212}</a:tableStyleId>
              </a:tblPr>
              <a:tblGrid>
                <a:gridCol w="607050"/>
                <a:gridCol w="607050"/>
              </a:tblGrid>
              <a:tr h="418550">
                <a:tc>
                  <a:txBody>
                    <a:bodyPr/>
                    <a:lstStyle/>
                    <a:p>
                      <a:pPr indent="0" lvl="0" marL="0" marR="0" rtl="0" algn="ctr">
                        <a:spcBef>
                          <a:spcPts val="0"/>
                        </a:spcBef>
                        <a:spcAft>
                          <a:spcPts val="0"/>
                        </a:spcAft>
                        <a:buNone/>
                      </a:pPr>
                      <a:r>
                        <a:rPr lang="en-US" sz="1800"/>
                        <a:t>1</a:t>
                      </a:r>
                      <a:endParaRPr sz="1800"/>
                    </a:p>
                  </a:txBody>
                  <a:tcPr marT="45725" marB="45725" marR="91450" marL="91450">
                    <a:solidFill>
                      <a:srgbClr val="A8D08C"/>
                    </a:solidFill>
                  </a:tcPr>
                </a:tc>
                <a:tc>
                  <a:txBody>
                    <a:bodyPr/>
                    <a:lstStyle/>
                    <a:p>
                      <a:pPr indent="0" lvl="0" marL="0" marR="0" rtl="0" algn="ctr">
                        <a:spcBef>
                          <a:spcPts val="0"/>
                        </a:spcBef>
                        <a:spcAft>
                          <a:spcPts val="0"/>
                        </a:spcAft>
                        <a:buNone/>
                      </a:pPr>
                      <a:r>
                        <a:rPr lang="en-US" sz="1800"/>
                        <a:t>0</a:t>
                      </a:r>
                      <a:endParaRPr sz="1800"/>
                    </a:p>
                  </a:txBody>
                  <a:tcPr marT="45725" marB="45725" marR="91450" marL="91450">
                    <a:solidFill>
                      <a:srgbClr val="A8D08C"/>
                    </a:solidFill>
                  </a:tcPr>
                </a:tc>
              </a:tr>
            </a:tbl>
          </a:graphicData>
        </a:graphic>
      </p:graphicFrame>
      <p:graphicFrame>
        <p:nvGraphicFramePr>
          <p:cNvPr id="381" name="Google Shape;381;p25"/>
          <p:cNvGraphicFramePr/>
          <p:nvPr/>
        </p:nvGraphicFramePr>
        <p:xfrm>
          <a:off x="9253728" y="3159410"/>
          <a:ext cx="3000000" cy="3000000"/>
        </p:xfrm>
        <a:graphic>
          <a:graphicData uri="http://schemas.openxmlformats.org/drawingml/2006/table">
            <a:tbl>
              <a:tblPr>
                <a:noFill/>
                <a:tableStyleId>{A03334CA-6ADD-49B6-B7B5-ABEF79E31212}</a:tableStyleId>
              </a:tblPr>
              <a:tblGrid>
                <a:gridCol w="607050"/>
                <a:gridCol w="607050"/>
              </a:tblGrid>
              <a:tr h="370850">
                <a:tc>
                  <a:txBody>
                    <a:bodyPr/>
                    <a:lstStyle/>
                    <a:p>
                      <a:pPr indent="0" lvl="0" marL="0" marR="0" rtl="0" algn="ctr">
                        <a:spcBef>
                          <a:spcPts val="0"/>
                        </a:spcBef>
                        <a:spcAft>
                          <a:spcPts val="0"/>
                        </a:spcAft>
                        <a:buNone/>
                      </a:pPr>
                      <a:r>
                        <a:rPr lang="en-US" sz="1800"/>
                        <a:t>X</a:t>
                      </a:r>
                      <a:endParaRPr sz="1800"/>
                    </a:p>
                  </a:txBody>
                  <a:tcPr marT="45725" marB="45725" marR="91450" marL="91450">
                    <a:solidFill>
                      <a:srgbClr val="A8D08C"/>
                    </a:solidFill>
                  </a:tcPr>
                </a:tc>
                <a:tc>
                  <a:txBody>
                    <a:bodyPr/>
                    <a:lstStyle/>
                    <a:p>
                      <a:pPr indent="0" lvl="0" marL="0" marR="0" rtl="0" algn="ctr">
                        <a:spcBef>
                          <a:spcPts val="0"/>
                        </a:spcBef>
                        <a:spcAft>
                          <a:spcPts val="0"/>
                        </a:spcAft>
                        <a:buNone/>
                      </a:pPr>
                      <a:r>
                        <a:rPr lang="en-US" sz="1800"/>
                        <a:t>0</a:t>
                      </a:r>
                      <a:endParaRPr sz="1800"/>
                    </a:p>
                  </a:txBody>
                  <a:tcPr marT="45725" marB="45725" marR="91450" marL="91450">
                    <a:solidFill>
                      <a:srgbClr val="A8D08C"/>
                    </a:solidFill>
                  </a:tcPr>
                </a:tc>
              </a:tr>
            </a:tbl>
          </a:graphicData>
        </a:graphic>
      </p:graphicFrame>
      <p:graphicFrame>
        <p:nvGraphicFramePr>
          <p:cNvPr id="382" name="Google Shape;382;p25"/>
          <p:cNvGraphicFramePr/>
          <p:nvPr/>
        </p:nvGraphicFramePr>
        <p:xfrm>
          <a:off x="9274045" y="3524416"/>
          <a:ext cx="3000000" cy="3000000"/>
        </p:xfrm>
        <a:graphic>
          <a:graphicData uri="http://schemas.openxmlformats.org/drawingml/2006/table">
            <a:tbl>
              <a:tblPr>
                <a:noFill/>
                <a:tableStyleId>{A03334CA-6ADD-49B6-B7B5-ABEF79E31212}</a:tableStyleId>
              </a:tblPr>
              <a:tblGrid>
                <a:gridCol w="596900"/>
                <a:gridCol w="596900"/>
              </a:tblGrid>
              <a:tr h="398350">
                <a:tc>
                  <a:txBody>
                    <a:bodyPr/>
                    <a:lstStyle/>
                    <a:p>
                      <a:pPr indent="0" lvl="0" marL="0" marR="0" rtl="0" algn="ctr">
                        <a:spcBef>
                          <a:spcPts val="0"/>
                        </a:spcBef>
                        <a:spcAft>
                          <a:spcPts val="0"/>
                        </a:spcAft>
                        <a:buNone/>
                      </a:pPr>
                      <a:r>
                        <a:rPr lang="en-US" sz="1800"/>
                        <a:t>1</a:t>
                      </a:r>
                      <a:endParaRPr sz="1800"/>
                    </a:p>
                  </a:txBody>
                  <a:tcPr marT="45725" marB="45725" marR="91450" marL="91450">
                    <a:solidFill>
                      <a:srgbClr val="A8D08C"/>
                    </a:solidFill>
                  </a:tcPr>
                </a:tc>
                <a:tc>
                  <a:txBody>
                    <a:bodyPr/>
                    <a:lstStyle/>
                    <a:p>
                      <a:pPr indent="0" lvl="0" marL="0" marR="0" rtl="0" algn="ctr">
                        <a:spcBef>
                          <a:spcPts val="0"/>
                        </a:spcBef>
                        <a:spcAft>
                          <a:spcPts val="0"/>
                        </a:spcAft>
                        <a:buNone/>
                      </a:pPr>
                      <a:r>
                        <a:rPr lang="en-US" sz="1800"/>
                        <a:t>0</a:t>
                      </a:r>
                      <a:endParaRPr sz="1800"/>
                    </a:p>
                  </a:txBody>
                  <a:tcPr marT="45725" marB="45725" marR="91450" marL="91450">
                    <a:solidFill>
                      <a:srgbClr val="A8D08C"/>
                    </a:solidFill>
                  </a:tcPr>
                </a:tc>
              </a:tr>
            </a:tbl>
          </a:graphicData>
        </a:graphic>
      </p:graphicFrame>
      <p:graphicFrame>
        <p:nvGraphicFramePr>
          <p:cNvPr id="383" name="Google Shape;383;p25"/>
          <p:cNvGraphicFramePr/>
          <p:nvPr/>
        </p:nvGraphicFramePr>
        <p:xfrm>
          <a:off x="9274045" y="3930662"/>
          <a:ext cx="3000000" cy="3000000"/>
        </p:xfrm>
        <a:graphic>
          <a:graphicData uri="http://schemas.openxmlformats.org/drawingml/2006/table">
            <a:tbl>
              <a:tblPr>
                <a:noFill/>
                <a:tableStyleId>{A03334CA-6ADD-49B6-B7B5-ABEF79E31212}</a:tableStyleId>
              </a:tblPr>
              <a:tblGrid>
                <a:gridCol w="596900"/>
                <a:gridCol w="596900"/>
              </a:tblGrid>
              <a:tr h="344800">
                <a:tc>
                  <a:txBody>
                    <a:bodyPr/>
                    <a:lstStyle/>
                    <a:p>
                      <a:pPr indent="0" lvl="0" marL="0" marR="0" rtl="0" algn="ctr">
                        <a:spcBef>
                          <a:spcPts val="0"/>
                        </a:spcBef>
                        <a:spcAft>
                          <a:spcPts val="0"/>
                        </a:spcAft>
                        <a:buNone/>
                      </a:pPr>
                      <a:r>
                        <a:rPr lang="en-US" sz="1800"/>
                        <a:t>0</a:t>
                      </a:r>
                      <a:endParaRPr sz="1800"/>
                    </a:p>
                  </a:txBody>
                  <a:tcPr marT="45725" marB="45725" marR="91450" marL="91450">
                    <a:solidFill>
                      <a:srgbClr val="A8D08C"/>
                    </a:solidFill>
                  </a:tcPr>
                </a:tc>
                <a:tc>
                  <a:txBody>
                    <a:bodyPr/>
                    <a:lstStyle/>
                    <a:p>
                      <a:pPr indent="0" lvl="0" marL="0" marR="0" rtl="0" algn="ctr">
                        <a:spcBef>
                          <a:spcPts val="0"/>
                        </a:spcBef>
                        <a:spcAft>
                          <a:spcPts val="0"/>
                        </a:spcAft>
                        <a:buNone/>
                      </a:pPr>
                      <a:r>
                        <a:rPr lang="en-US" sz="1800"/>
                        <a:t>1</a:t>
                      </a:r>
                      <a:endParaRPr sz="1800"/>
                    </a:p>
                  </a:txBody>
                  <a:tcPr marT="45725" marB="45725" marR="91450" marL="91450">
                    <a:solidFill>
                      <a:srgbClr val="A8D08C"/>
                    </a:solidFill>
                  </a:tcPr>
                </a:tc>
              </a:tr>
            </a:tbl>
          </a:graphicData>
        </a:graphic>
      </p:graphicFrame>
      <p:pic>
        <p:nvPicPr>
          <p:cNvPr id="384" name="Google Shape;384;p25"/>
          <p:cNvPicPr preferRelativeResize="0"/>
          <p:nvPr/>
        </p:nvPicPr>
        <p:blipFill rotWithShape="1">
          <a:blip r:embed="rId5">
            <a:alphaModFix/>
          </a:blip>
          <a:srcRect b="0" l="0" r="0" t="0"/>
          <a:stretch/>
        </p:blipFill>
        <p:spPr>
          <a:xfrm>
            <a:off x="381111" y="4567106"/>
            <a:ext cx="4171950" cy="1552575"/>
          </a:xfrm>
          <a:prstGeom prst="rect">
            <a:avLst/>
          </a:prstGeom>
          <a:noFill/>
          <a:ln>
            <a:noFill/>
          </a:ln>
        </p:spPr>
      </p:pic>
      <p:graphicFrame>
        <p:nvGraphicFramePr>
          <p:cNvPr id="385" name="Google Shape;385;p25"/>
          <p:cNvGraphicFramePr/>
          <p:nvPr/>
        </p:nvGraphicFramePr>
        <p:xfrm>
          <a:off x="1097280" y="5226707"/>
          <a:ext cx="3000000" cy="3000000"/>
        </p:xfrm>
        <a:graphic>
          <a:graphicData uri="http://schemas.openxmlformats.org/drawingml/2006/table">
            <a:tbl>
              <a:tblPr>
                <a:noFill/>
                <a:tableStyleId>{A03334CA-6ADD-49B6-B7B5-ABEF79E31212}</a:tableStyleId>
              </a:tblPr>
              <a:tblGrid>
                <a:gridCol w="818400"/>
                <a:gridCol w="818400"/>
                <a:gridCol w="818400"/>
                <a:gridCol w="818400"/>
              </a:tblGrid>
              <a:tr h="390050">
                <a:tc>
                  <a:txBody>
                    <a:bodyPr/>
                    <a:lstStyle/>
                    <a:p>
                      <a:pPr indent="0" lvl="0" marL="0" marR="0" rtl="0" algn="ctr">
                        <a:spcBef>
                          <a:spcPts val="0"/>
                        </a:spcBef>
                        <a:spcAft>
                          <a:spcPts val="0"/>
                        </a:spcAft>
                        <a:buNone/>
                      </a:pPr>
                      <a:r>
                        <a:rPr lang="en-US" sz="1600"/>
                        <a:t>0</a:t>
                      </a:r>
                      <a:endParaRPr sz="1600"/>
                    </a:p>
                  </a:txBody>
                  <a:tcPr marT="45725" marB="45725" marR="91450" marL="91450"/>
                </a:tc>
                <a:tc>
                  <a:txBody>
                    <a:bodyPr/>
                    <a:lstStyle/>
                    <a:p>
                      <a:pPr indent="0" lvl="0" marL="0" marR="0" rtl="0" algn="ctr">
                        <a:spcBef>
                          <a:spcPts val="0"/>
                        </a:spcBef>
                        <a:spcAft>
                          <a:spcPts val="0"/>
                        </a:spcAft>
                        <a:buNone/>
                      </a:pPr>
                      <a:r>
                        <a:rPr lang="en-US" sz="1600"/>
                        <a:t>X</a:t>
                      </a:r>
                      <a:endParaRPr sz="1600"/>
                    </a:p>
                  </a:txBody>
                  <a:tcPr marT="45725" marB="45725" marR="91450" marL="91450"/>
                </a:tc>
                <a:tc>
                  <a:txBody>
                    <a:bodyPr/>
                    <a:lstStyle/>
                    <a:p>
                      <a:pPr indent="0" lvl="0" marL="0" marR="0" rtl="0" algn="ctr">
                        <a:spcBef>
                          <a:spcPts val="0"/>
                        </a:spcBef>
                        <a:spcAft>
                          <a:spcPts val="0"/>
                        </a:spcAft>
                        <a:buNone/>
                      </a:pPr>
                      <a:r>
                        <a:rPr lang="en-US" sz="1600"/>
                        <a:t>0</a:t>
                      </a:r>
                      <a:endParaRPr sz="1600"/>
                    </a:p>
                  </a:txBody>
                  <a:tcPr marT="45725" marB="45725" marR="91450" marL="91450"/>
                </a:tc>
                <a:tc>
                  <a:txBody>
                    <a:bodyPr/>
                    <a:lstStyle/>
                    <a:p>
                      <a:pPr indent="0" lvl="0" marL="0" marR="0" rtl="0" algn="ctr">
                        <a:spcBef>
                          <a:spcPts val="0"/>
                        </a:spcBef>
                        <a:spcAft>
                          <a:spcPts val="0"/>
                        </a:spcAft>
                        <a:buNone/>
                      </a:pPr>
                      <a:r>
                        <a:rPr lang="en-US" sz="1600"/>
                        <a:t>0</a:t>
                      </a:r>
                      <a:endParaRPr sz="1600"/>
                    </a:p>
                  </a:txBody>
                  <a:tcPr marT="45725" marB="45725" marR="91450" marL="91450"/>
                </a:tc>
              </a:tr>
              <a:tr h="390050">
                <a:tc>
                  <a:txBody>
                    <a:bodyPr/>
                    <a:lstStyle/>
                    <a:p>
                      <a:pPr indent="0" lvl="0" marL="0" marR="0" rtl="0" algn="ctr">
                        <a:spcBef>
                          <a:spcPts val="0"/>
                        </a:spcBef>
                        <a:spcAft>
                          <a:spcPts val="0"/>
                        </a:spcAft>
                        <a:buNone/>
                      </a:pPr>
                      <a:r>
                        <a:rPr lang="en-US" sz="1600"/>
                        <a:t>1</a:t>
                      </a:r>
                      <a:endParaRPr sz="1600"/>
                    </a:p>
                  </a:txBody>
                  <a:tcPr marT="45725" marB="45725" marR="91450" marL="91450"/>
                </a:tc>
                <a:tc>
                  <a:txBody>
                    <a:bodyPr/>
                    <a:lstStyle/>
                    <a:p>
                      <a:pPr indent="0" lvl="0" marL="0" marR="0" rtl="0" algn="ctr">
                        <a:spcBef>
                          <a:spcPts val="0"/>
                        </a:spcBef>
                        <a:spcAft>
                          <a:spcPts val="0"/>
                        </a:spcAft>
                        <a:buNone/>
                      </a:pPr>
                      <a:r>
                        <a:rPr lang="en-US" sz="1600"/>
                        <a:t>X</a:t>
                      </a:r>
                      <a:endParaRPr sz="1600"/>
                    </a:p>
                  </a:txBody>
                  <a:tcPr marT="45725" marB="45725" marR="91450" marL="91450"/>
                </a:tc>
                <a:tc>
                  <a:txBody>
                    <a:bodyPr/>
                    <a:lstStyle/>
                    <a:p>
                      <a:pPr indent="0" lvl="0" marL="0" marR="0" rtl="0" algn="ctr">
                        <a:spcBef>
                          <a:spcPts val="0"/>
                        </a:spcBef>
                        <a:spcAft>
                          <a:spcPts val="0"/>
                        </a:spcAft>
                        <a:buNone/>
                      </a:pPr>
                      <a:r>
                        <a:rPr lang="en-US" sz="1600"/>
                        <a:t>0</a:t>
                      </a:r>
                      <a:endParaRPr sz="1600"/>
                    </a:p>
                  </a:txBody>
                  <a:tcPr marT="45725" marB="45725" marR="91450" marL="91450"/>
                </a:tc>
                <a:tc>
                  <a:txBody>
                    <a:bodyPr/>
                    <a:lstStyle/>
                    <a:p>
                      <a:pPr indent="0" lvl="0" marL="0" marR="0" rtl="0" algn="ctr">
                        <a:spcBef>
                          <a:spcPts val="0"/>
                        </a:spcBef>
                        <a:spcAft>
                          <a:spcPts val="0"/>
                        </a:spcAft>
                        <a:buNone/>
                      </a:pPr>
                      <a:r>
                        <a:rPr lang="en-US" sz="1600"/>
                        <a:t>1</a:t>
                      </a:r>
                      <a:endParaRPr sz="1600"/>
                    </a:p>
                  </a:txBody>
                  <a:tcPr marT="45725" marB="45725" marR="91450" marL="91450"/>
                </a:tc>
              </a:tr>
            </a:tbl>
          </a:graphicData>
        </a:graphic>
      </p:graphicFrame>
      <p:graphicFrame>
        <p:nvGraphicFramePr>
          <p:cNvPr id="386" name="Google Shape;386;p25"/>
          <p:cNvGraphicFramePr/>
          <p:nvPr/>
        </p:nvGraphicFramePr>
        <p:xfrm>
          <a:off x="5202174" y="5256335"/>
          <a:ext cx="3000000" cy="3000000"/>
        </p:xfrm>
        <a:graphic>
          <a:graphicData uri="http://schemas.openxmlformats.org/drawingml/2006/table">
            <a:tbl>
              <a:tblPr>
                <a:noFill/>
                <a:tableStyleId>{A03334CA-6ADD-49B6-B7B5-ABEF79E31212}</a:tableStyleId>
              </a:tblPr>
              <a:tblGrid>
                <a:gridCol w="813825"/>
                <a:gridCol w="813825"/>
                <a:gridCol w="813825"/>
                <a:gridCol w="813825"/>
              </a:tblGrid>
              <a:tr h="380450">
                <a:tc>
                  <a:txBody>
                    <a:bodyPr/>
                    <a:lstStyle/>
                    <a:p>
                      <a:pPr indent="0" lvl="0" marL="0" marR="0" rtl="0" algn="ctr">
                        <a:spcBef>
                          <a:spcPts val="0"/>
                        </a:spcBef>
                        <a:spcAft>
                          <a:spcPts val="0"/>
                        </a:spcAft>
                        <a:buNone/>
                      </a:pPr>
                      <a:r>
                        <a:rPr lang="en-US" sz="1800"/>
                        <a:t>X</a:t>
                      </a:r>
                      <a:endParaRPr sz="1800"/>
                    </a:p>
                  </a:txBody>
                  <a:tcPr marT="45725" marB="45725" marR="91450" marL="91450"/>
                </a:tc>
                <a:tc>
                  <a:txBody>
                    <a:bodyPr/>
                    <a:lstStyle/>
                    <a:p>
                      <a:pPr indent="0" lvl="0" marL="0" marR="0" rtl="0" algn="ctr">
                        <a:spcBef>
                          <a:spcPts val="0"/>
                        </a:spcBef>
                        <a:spcAft>
                          <a:spcPts val="0"/>
                        </a:spcAft>
                        <a:buNone/>
                      </a:pPr>
                      <a:r>
                        <a:rPr lang="en-US" sz="1800"/>
                        <a:t>0</a:t>
                      </a:r>
                      <a:endParaRPr sz="1800"/>
                    </a:p>
                  </a:txBody>
                  <a:tcPr marT="45725" marB="45725" marR="91450" marL="91450"/>
                </a:tc>
                <a:tc>
                  <a:txBody>
                    <a:bodyPr/>
                    <a:lstStyle/>
                    <a:p>
                      <a:pPr indent="0" lvl="0" marL="0" marR="0" rtl="0" algn="ctr">
                        <a:spcBef>
                          <a:spcPts val="0"/>
                        </a:spcBef>
                        <a:spcAft>
                          <a:spcPts val="0"/>
                        </a:spcAft>
                        <a:buNone/>
                      </a:pPr>
                      <a:r>
                        <a:rPr lang="en-US" sz="1800"/>
                        <a:t>1</a:t>
                      </a:r>
                      <a:endParaRPr sz="1800"/>
                    </a:p>
                  </a:txBody>
                  <a:tcPr marT="45725" marB="45725" marR="91450" marL="91450"/>
                </a:tc>
                <a:tc>
                  <a:txBody>
                    <a:bodyPr/>
                    <a:lstStyle/>
                    <a:p>
                      <a:pPr indent="0" lvl="0" marL="0" marR="0" rtl="0" algn="ctr">
                        <a:spcBef>
                          <a:spcPts val="0"/>
                        </a:spcBef>
                        <a:spcAft>
                          <a:spcPts val="0"/>
                        </a:spcAft>
                        <a:buNone/>
                      </a:pPr>
                      <a:r>
                        <a:rPr lang="en-US" sz="1800"/>
                        <a:t>X</a:t>
                      </a:r>
                      <a:endParaRPr sz="1800"/>
                    </a:p>
                  </a:txBody>
                  <a:tcPr marT="45725" marB="45725" marR="91450" marL="91450"/>
                </a:tc>
              </a:tr>
              <a:tr h="380450">
                <a:tc>
                  <a:txBody>
                    <a:bodyPr/>
                    <a:lstStyle/>
                    <a:p>
                      <a:pPr indent="0" lvl="0" marL="0" marR="0" rtl="0" algn="ctr">
                        <a:spcBef>
                          <a:spcPts val="0"/>
                        </a:spcBef>
                        <a:spcAft>
                          <a:spcPts val="0"/>
                        </a:spcAft>
                        <a:buNone/>
                      </a:pPr>
                      <a:r>
                        <a:rPr lang="en-US" sz="1800"/>
                        <a:t>0</a:t>
                      </a:r>
                      <a:endParaRPr sz="1800"/>
                    </a:p>
                  </a:txBody>
                  <a:tcPr marT="45725" marB="45725" marR="91450" marL="91450"/>
                </a:tc>
                <a:tc>
                  <a:txBody>
                    <a:bodyPr/>
                    <a:lstStyle/>
                    <a:p>
                      <a:pPr indent="0" lvl="0" marL="0" marR="0" rtl="0" algn="ctr">
                        <a:spcBef>
                          <a:spcPts val="0"/>
                        </a:spcBef>
                        <a:spcAft>
                          <a:spcPts val="0"/>
                        </a:spcAft>
                        <a:buNone/>
                      </a:pPr>
                      <a:r>
                        <a:rPr lang="en-US" sz="1800"/>
                        <a:t>0</a:t>
                      </a:r>
                      <a:endParaRPr sz="1800"/>
                    </a:p>
                  </a:txBody>
                  <a:tcPr marT="45725" marB="45725" marR="91450" marL="91450"/>
                </a:tc>
                <a:tc>
                  <a:txBody>
                    <a:bodyPr/>
                    <a:lstStyle/>
                    <a:p>
                      <a:pPr indent="0" lvl="0" marL="0" marR="0" rtl="0" algn="ctr">
                        <a:spcBef>
                          <a:spcPts val="0"/>
                        </a:spcBef>
                        <a:spcAft>
                          <a:spcPts val="0"/>
                        </a:spcAft>
                        <a:buNone/>
                      </a:pPr>
                      <a:r>
                        <a:rPr lang="en-US" sz="1800"/>
                        <a:t>1</a:t>
                      </a:r>
                      <a:endParaRPr sz="1800"/>
                    </a:p>
                  </a:txBody>
                  <a:tcPr marT="45725" marB="45725" marR="91450" marL="91450"/>
                </a:tc>
                <a:tc>
                  <a:txBody>
                    <a:bodyPr/>
                    <a:lstStyle/>
                    <a:p>
                      <a:pPr indent="0" lvl="0" marL="0" marR="0" rtl="0" algn="ctr">
                        <a:spcBef>
                          <a:spcPts val="0"/>
                        </a:spcBef>
                        <a:spcAft>
                          <a:spcPts val="0"/>
                        </a:spcAft>
                        <a:buNone/>
                      </a:pPr>
                      <a:r>
                        <a:rPr lang="en-US" sz="1800"/>
                        <a:t>0</a:t>
                      </a:r>
                      <a:endParaRPr sz="1800"/>
                    </a:p>
                  </a:txBody>
                  <a:tcPr marT="45725" marB="45725" marR="91450" marL="91450"/>
                </a:tc>
              </a:tr>
            </a:tbl>
          </a:graphicData>
        </a:graphic>
      </p:graphicFrame>
      <p:sp>
        <p:nvSpPr>
          <p:cNvPr id="387" name="Google Shape;387;p25"/>
          <p:cNvSpPr txBox="1"/>
          <p:nvPr/>
        </p:nvSpPr>
        <p:spPr>
          <a:xfrm>
            <a:off x="2200310" y="6119681"/>
            <a:ext cx="11646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 = J.Qn’</a:t>
            </a:r>
            <a:endParaRPr sz="1800">
              <a:solidFill>
                <a:schemeClr val="dk1"/>
              </a:solidFill>
              <a:latin typeface="Arial"/>
              <a:ea typeface="Arial"/>
              <a:cs typeface="Arial"/>
              <a:sym typeface="Arial"/>
            </a:endParaRPr>
          </a:p>
        </p:txBody>
      </p:sp>
      <p:sp>
        <p:nvSpPr>
          <p:cNvPr id="388" name="Google Shape;388;p25"/>
          <p:cNvSpPr/>
          <p:nvPr/>
        </p:nvSpPr>
        <p:spPr>
          <a:xfrm>
            <a:off x="1097280" y="5651768"/>
            <a:ext cx="676656" cy="274320"/>
          </a:xfrm>
          <a:prstGeom prst="rightBracket">
            <a:avLst>
              <a:gd fmla="val 8333" name="adj"/>
            </a:avLst>
          </a:prstGeom>
          <a:no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9" name="Google Shape;389;p25"/>
          <p:cNvSpPr/>
          <p:nvPr/>
        </p:nvSpPr>
        <p:spPr>
          <a:xfrm rot="10800000">
            <a:off x="3684686" y="5663159"/>
            <a:ext cx="660070" cy="251537"/>
          </a:xfrm>
          <a:prstGeom prst="rightBracket">
            <a:avLst>
              <a:gd fmla="val 8333" name="adj"/>
            </a:avLst>
          </a:prstGeom>
          <a:no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0" name="Google Shape;390;p25"/>
          <p:cNvSpPr/>
          <p:nvPr/>
        </p:nvSpPr>
        <p:spPr>
          <a:xfrm rot="5400000">
            <a:off x="7061165" y="5588188"/>
            <a:ext cx="361938" cy="475315"/>
          </a:xfrm>
          <a:prstGeom prst="rightBracket">
            <a:avLst>
              <a:gd fmla="val 97488" name="adj"/>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1" name="Google Shape;391;p25"/>
          <p:cNvSpPr/>
          <p:nvPr/>
        </p:nvSpPr>
        <p:spPr>
          <a:xfrm rot="-5676366">
            <a:off x="7036363" y="5208572"/>
            <a:ext cx="405844" cy="473781"/>
          </a:xfrm>
          <a:prstGeom prst="rightBracket">
            <a:avLst>
              <a:gd fmla="val 53183" name="adj"/>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2" name="Google Shape;392;p25"/>
          <p:cNvSpPr/>
          <p:nvPr/>
        </p:nvSpPr>
        <p:spPr>
          <a:xfrm>
            <a:off x="6312428" y="6202461"/>
            <a:ext cx="11400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 = K.Qn</a:t>
            </a:r>
            <a:endParaRPr sz="1800">
              <a:solidFill>
                <a:schemeClr val="dk1"/>
              </a:solidFill>
              <a:latin typeface="Arial"/>
              <a:ea typeface="Arial"/>
              <a:cs typeface="Arial"/>
              <a:sym typeface="Arial"/>
            </a:endParaRPr>
          </a:p>
        </p:txBody>
      </p:sp>
      <p:pic>
        <p:nvPicPr>
          <p:cNvPr id="393" name="Google Shape;393;p25"/>
          <p:cNvPicPr preferRelativeResize="0"/>
          <p:nvPr/>
        </p:nvPicPr>
        <p:blipFill rotWithShape="1">
          <a:blip r:embed="rId6">
            <a:alphaModFix/>
          </a:blip>
          <a:srcRect b="0" l="0" r="0" t="0"/>
          <a:stretch/>
        </p:blipFill>
        <p:spPr>
          <a:xfrm>
            <a:off x="8922783" y="4612725"/>
            <a:ext cx="2954274" cy="1926187"/>
          </a:xfrm>
          <a:prstGeom prst="rect">
            <a:avLst/>
          </a:prstGeom>
          <a:noFill/>
          <a:ln>
            <a:noFill/>
          </a:ln>
        </p:spPr>
      </p:pic>
      <p:sp>
        <p:nvSpPr>
          <p:cNvPr id="394" name="Google Shape;394;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26"/>
          <p:cNvPicPr preferRelativeResize="0"/>
          <p:nvPr/>
        </p:nvPicPr>
        <p:blipFill rotWithShape="1">
          <a:blip r:embed="rId3">
            <a:alphaModFix/>
          </a:blip>
          <a:srcRect b="0" l="0" r="0" t="0"/>
          <a:stretch/>
        </p:blipFill>
        <p:spPr>
          <a:xfrm>
            <a:off x="5005641" y="2494086"/>
            <a:ext cx="2714625" cy="1914525"/>
          </a:xfrm>
          <a:prstGeom prst="rect">
            <a:avLst/>
          </a:prstGeom>
          <a:noFill/>
          <a:ln>
            <a:noFill/>
          </a:ln>
        </p:spPr>
      </p:pic>
      <p:sp>
        <p:nvSpPr>
          <p:cNvPr id="402" name="Google Shape;402;p26"/>
          <p:cNvSpPr txBox="1"/>
          <p:nvPr>
            <p:ph type="title"/>
          </p:nvPr>
        </p:nvSpPr>
        <p:spPr>
          <a:xfrm>
            <a:off x="1505610" y="169557"/>
            <a:ext cx="7896408" cy="6946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600"/>
              <a:buFont typeface="Trebuchet MS"/>
              <a:buNone/>
            </a:pPr>
            <a:r>
              <a:rPr b="0" i="0" lang="en-US" sz="3200" u="none" cap="none" strike="noStrike">
                <a:solidFill>
                  <a:schemeClr val="dk1"/>
                </a:solidFill>
                <a:latin typeface="Times New Roman"/>
                <a:ea typeface="Times New Roman"/>
                <a:cs typeface="Times New Roman"/>
                <a:sym typeface="Times New Roman"/>
              </a:rPr>
              <a:t>Convert D FF to T FF</a:t>
            </a:r>
            <a:endParaRPr b="0" i="0" sz="3200" u="none" cap="none" strike="noStrike">
              <a:solidFill>
                <a:schemeClr val="dk1"/>
              </a:solidFill>
              <a:latin typeface="Times New Roman"/>
              <a:ea typeface="Times New Roman"/>
              <a:cs typeface="Times New Roman"/>
              <a:sym typeface="Times New Roman"/>
            </a:endParaRPr>
          </a:p>
        </p:txBody>
      </p:sp>
      <p:sp>
        <p:nvSpPr>
          <p:cNvPr id="403" name="Google Shape;403;p26"/>
          <p:cNvSpPr txBox="1"/>
          <p:nvPr>
            <p:ph idx="10" type="dt"/>
          </p:nvPr>
        </p:nvSpPr>
        <p:spPr>
          <a:xfrm>
            <a:off x="736979" y="6356350"/>
            <a:ext cx="10235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imes New Roman"/>
              <a:buNone/>
            </a:pPr>
            <a:r>
              <a:rPr b="1" lang="en-US">
                <a:solidFill>
                  <a:schemeClr val="dk1"/>
                </a:solidFill>
                <a:latin typeface="Times New Roman"/>
                <a:ea typeface="Times New Roman"/>
                <a:cs typeface="Times New Roman"/>
                <a:sym typeface="Times New Roman"/>
              </a:rPr>
              <a:t>11/3/2022</a:t>
            </a:r>
            <a:endParaRPr b="1">
              <a:solidFill>
                <a:schemeClr val="dk1"/>
              </a:solidFill>
              <a:latin typeface="Times New Roman"/>
              <a:ea typeface="Times New Roman"/>
              <a:cs typeface="Times New Roman"/>
              <a:sym typeface="Times New Roman"/>
            </a:endParaRPr>
          </a:p>
        </p:txBody>
      </p:sp>
      <p:sp>
        <p:nvSpPr>
          <p:cNvPr id="404" name="Google Shape;40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405" name="Google Shape;405;p26"/>
          <p:cNvPicPr preferRelativeResize="0"/>
          <p:nvPr/>
        </p:nvPicPr>
        <p:blipFill rotWithShape="1">
          <a:blip r:embed="rId4">
            <a:alphaModFix/>
          </a:blip>
          <a:srcRect b="0" l="0" r="0" t="0"/>
          <a:stretch/>
        </p:blipFill>
        <p:spPr>
          <a:xfrm>
            <a:off x="1170115" y="1036832"/>
            <a:ext cx="3503611" cy="2050464"/>
          </a:xfrm>
          <a:prstGeom prst="rect">
            <a:avLst/>
          </a:prstGeom>
          <a:noFill/>
          <a:ln>
            <a:noFill/>
          </a:ln>
        </p:spPr>
      </p:pic>
      <p:sp>
        <p:nvSpPr>
          <p:cNvPr id="406" name="Google Shape;406;p26"/>
          <p:cNvSpPr/>
          <p:nvPr/>
        </p:nvSpPr>
        <p:spPr>
          <a:xfrm>
            <a:off x="5105400" y="783404"/>
            <a:ext cx="7086600" cy="1532632"/>
          </a:xfrm>
          <a:prstGeom prst="rect">
            <a:avLst/>
          </a:prstGeom>
          <a:solidFill>
            <a:srgbClr val="FEE599"/>
          </a:solid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Consider the excitation table of T and D Flip flops.</a:t>
            </a:r>
            <a:endParaRPr b="0" i="0" sz="2400" u="none" cap="none" strike="noStrike">
              <a:solidFill>
                <a:schemeClr val="dk1"/>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Write Down Excitation Table of T, Qn and Qn+1, D.</a:t>
            </a:r>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 For the K-map, consider T and Qn as Input and D as output.</a:t>
            </a:r>
            <a:endParaRPr b="0" i="0" sz="2400" u="none" cap="none" strike="noStrike">
              <a:solidFill>
                <a:schemeClr val="dk1"/>
              </a:solidFill>
              <a:latin typeface="Times New Roman"/>
              <a:ea typeface="Times New Roman"/>
              <a:cs typeface="Times New Roman"/>
              <a:sym typeface="Times New Roman"/>
            </a:endParaRPr>
          </a:p>
        </p:txBody>
      </p:sp>
      <p:pic>
        <p:nvPicPr>
          <p:cNvPr id="407" name="Google Shape;407;p26"/>
          <p:cNvPicPr preferRelativeResize="0"/>
          <p:nvPr/>
        </p:nvPicPr>
        <p:blipFill rotWithShape="1">
          <a:blip r:embed="rId5">
            <a:alphaModFix/>
          </a:blip>
          <a:srcRect b="0" l="0" r="0" t="0"/>
          <a:stretch/>
        </p:blipFill>
        <p:spPr>
          <a:xfrm>
            <a:off x="5724144" y="4462429"/>
            <a:ext cx="4659029" cy="1725235"/>
          </a:xfrm>
          <a:prstGeom prst="rect">
            <a:avLst/>
          </a:prstGeom>
          <a:noFill/>
          <a:ln>
            <a:noFill/>
          </a:ln>
        </p:spPr>
      </p:pic>
      <p:pic>
        <p:nvPicPr>
          <p:cNvPr id="408" name="Google Shape;408;p26"/>
          <p:cNvPicPr preferRelativeResize="0"/>
          <p:nvPr/>
        </p:nvPicPr>
        <p:blipFill rotWithShape="1">
          <a:blip r:embed="rId6">
            <a:alphaModFix/>
          </a:blip>
          <a:srcRect b="0" l="0" r="0" t="0"/>
          <a:stretch/>
        </p:blipFill>
        <p:spPr>
          <a:xfrm>
            <a:off x="8153400" y="3295532"/>
            <a:ext cx="3024431" cy="440829"/>
          </a:xfrm>
          <a:prstGeom prst="rect">
            <a:avLst/>
          </a:prstGeom>
          <a:noFill/>
          <a:ln>
            <a:noFill/>
          </a:ln>
        </p:spPr>
      </p:pic>
      <p:pic>
        <p:nvPicPr>
          <p:cNvPr id="409" name="Google Shape;409;p26"/>
          <p:cNvPicPr preferRelativeResize="0"/>
          <p:nvPr/>
        </p:nvPicPr>
        <p:blipFill rotWithShape="1">
          <a:blip r:embed="rId7">
            <a:alphaModFix/>
          </a:blip>
          <a:srcRect b="0" l="0" r="0" t="0"/>
          <a:stretch/>
        </p:blipFill>
        <p:spPr>
          <a:xfrm>
            <a:off x="195070" y="286604"/>
            <a:ext cx="901893" cy="863324"/>
          </a:xfrm>
          <a:prstGeom prst="rect">
            <a:avLst/>
          </a:prstGeom>
          <a:noFill/>
          <a:ln>
            <a:noFill/>
          </a:ln>
        </p:spPr>
      </p:pic>
      <p:graphicFrame>
        <p:nvGraphicFramePr>
          <p:cNvPr id="410" name="Google Shape;410;p26"/>
          <p:cNvGraphicFramePr/>
          <p:nvPr/>
        </p:nvGraphicFramePr>
        <p:xfrm>
          <a:off x="1248770" y="3352741"/>
          <a:ext cx="3000000" cy="3000000"/>
        </p:xfrm>
        <a:graphic>
          <a:graphicData uri="http://schemas.openxmlformats.org/drawingml/2006/table">
            <a:tbl>
              <a:tblPr>
                <a:noFill/>
                <a:tableStyleId>{A03334CA-6ADD-49B6-B7B5-ABEF79E31212}</a:tableStyleId>
              </a:tblPr>
              <a:tblGrid>
                <a:gridCol w="759950"/>
                <a:gridCol w="759950"/>
              </a:tblGrid>
              <a:tr h="370850">
                <a:tc>
                  <a:txBody>
                    <a:bodyPr/>
                    <a:lstStyle/>
                    <a:p>
                      <a:pPr indent="0" lvl="0" marL="0" marR="0" rtl="0" algn="l">
                        <a:spcBef>
                          <a:spcPts val="0"/>
                        </a:spcBef>
                        <a:spcAft>
                          <a:spcPts val="0"/>
                        </a:spcAft>
                        <a:buNone/>
                      </a:pPr>
                      <a:r>
                        <a:rPr b="1" lang="en-US" sz="1800"/>
                        <a:t>T</a:t>
                      </a:r>
                      <a:endParaRPr b="1" sz="1800"/>
                    </a:p>
                  </a:txBody>
                  <a:tcPr marT="45725" marB="45725" marR="91450" marL="91450">
                    <a:solidFill>
                      <a:srgbClr val="FEE599"/>
                    </a:solidFill>
                  </a:tcPr>
                </a:tc>
                <a:tc>
                  <a:txBody>
                    <a:bodyPr/>
                    <a:lstStyle/>
                    <a:p>
                      <a:pPr indent="0" lvl="0" marL="0" marR="0" rtl="0" algn="l">
                        <a:spcBef>
                          <a:spcPts val="0"/>
                        </a:spcBef>
                        <a:spcAft>
                          <a:spcPts val="0"/>
                        </a:spcAft>
                        <a:buNone/>
                      </a:pPr>
                      <a:r>
                        <a:rPr b="1" lang="en-US" sz="1800"/>
                        <a:t>Qn</a:t>
                      </a:r>
                      <a:endParaRPr b="1" sz="1800"/>
                    </a:p>
                  </a:txBody>
                  <a:tcPr marT="45725" marB="45725" marR="91450" marL="91450">
                    <a:solidFill>
                      <a:srgbClr val="FEE599"/>
                    </a:solidFill>
                  </a:tcPr>
                </a:tc>
              </a:tr>
              <a:tr h="370850">
                <a:tc>
                  <a:txBody>
                    <a:bodyPr/>
                    <a:lstStyle/>
                    <a:p>
                      <a:pPr indent="0" lvl="0" marL="0" marR="0" rtl="0" algn="ctr">
                        <a:spcBef>
                          <a:spcPts val="0"/>
                        </a:spcBef>
                        <a:spcAft>
                          <a:spcPts val="0"/>
                        </a:spcAft>
                        <a:buNone/>
                      </a:pPr>
                      <a:r>
                        <a:rPr lang="en-US" sz="1600"/>
                        <a:t>0</a:t>
                      </a:r>
                      <a:endParaRPr sz="1600"/>
                    </a:p>
                  </a:txBody>
                  <a:tcPr marT="45725" marB="45725" marR="91450" marL="91450"/>
                </a:tc>
                <a:tc>
                  <a:txBody>
                    <a:bodyPr/>
                    <a:lstStyle/>
                    <a:p>
                      <a:pPr indent="0" lvl="0" marL="0" marR="0" rtl="0" algn="ctr">
                        <a:spcBef>
                          <a:spcPts val="0"/>
                        </a:spcBef>
                        <a:spcAft>
                          <a:spcPts val="0"/>
                        </a:spcAft>
                        <a:buNone/>
                      </a:pPr>
                      <a:r>
                        <a:rPr lang="en-US" sz="1600"/>
                        <a:t>0</a:t>
                      </a:r>
                      <a:endParaRPr sz="1600"/>
                    </a:p>
                  </a:txBody>
                  <a:tcPr marT="45725" marB="45725" marR="91450" marL="91450"/>
                </a:tc>
              </a:tr>
              <a:tr h="370850">
                <a:tc>
                  <a:txBody>
                    <a:bodyPr/>
                    <a:lstStyle/>
                    <a:p>
                      <a:pPr indent="0" lvl="0" marL="0" marR="0" rtl="0" algn="ctr">
                        <a:spcBef>
                          <a:spcPts val="0"/>
                        </a:spcBef>
                        <a:spcAft>
                          <a:spcPts val="0"/>
                        </a:spcAft>
                        <a:buNone/>
                      </a:pPr>
                      <a:r>
                        <a:rPr lang="en-US" sz="1600"/>
                        <a:t>0</a:t>
                      </a:r>
                      <a:endParaRPr sz="1600"/>
                    </a:p>
                  </a:txBody>
                  <a:tcPr marT="45725" marB="45725" marR="91450" marL="91450"/>
                </a:tc>
                <a:tc>
                  <a:txBody>
                    <a:bodyPr/>
                    <a:lstStyle/>
                    <a:p>
                      <a:pPr indent="0" lvl="0" marL="0" marR="0" rtl="0" algn="ctr">
                        <a:spcBef>
                          <a:spcPts val="0"/>
                        </a:spcBef>
                        <a:spcAft>
                          <a:spcPts val="0"/>
                        </a:spcAft>
                        <a:buNone/>
                      </a:pPr>
                      <a:r>
                        <a:rPr lang="en-US" sz="1600"/>
                        <a:t>1</a:t>
                      </a:r>
                      <a:endParaRPr sz="1600"/>
                    </a:p>
                  </a:txBody>
                  <a:tcPr marT="45725" marB="45725" marR="91450" marL="91450"/>
                </a:tc>
              </a:tr>
              <a:tr h="370850">
                <a:tc>
                  <a:txBody>
                    <a:bodyPr/>
                    <a:lstStyle/>
                    <a:p>
                      <a:pPr indent="0" lvl="0" marL="0" marR="0" rtl="0" algn="ctr">
                        <a:spcBef>
                          <a:spcPts val="0"/>
                        </a:spcBef>
                        <a:spcAft>
                          <a:spcPts val="0"/>
                        </a:spcAft>
                        <a:buNone/>
                      </a:pPr>
                      <a:r>
                        <a:rPr lang="en-US" sz="1600"/>
                        <a:t>1</a:t>
                      </a:r>
                      <a:endParaRPr sz="1600"/>
                    </a:p>
                  </a:txBody>
                  <a:tcPr marT="45725" marB="45725" marR="91450" marL="91450"/>
                </a:tc>
                <a:tc>
                  <a:txBody>
                    <a:bodyPr/>
                    <a:lstStyle/>
                    <a:p>
                      <a:pPr indent="0" lvl="0" marL="0" marR="0" rtl="0" algn="ctr">
                        <a:spcBef>
                          <a:spcPts val="0"/>
                        </a:spcBef>
                        <a:spcAft>
                          <a:spcPts val="0"/>
                        </a:spcAft>
                        <a:buNone/>
                      </a:pPr>
                      <a:r>
                        <a:rPr lang="en-US" sz="1600"/>
                        <a:t>0</a:t>
                      </a:r>
                      <a:endParaRPr sz="1600"/>
                    </a:p>
                  </a:txBody>
                  <a:tcPr marT="45725" marB="45725" marR="91450" marL="91450"/>
                </a:tc>
              </a:tr>
              <a:tr h="370850">
                <a:tc>
                  <a:txBody>
                    <a:bodyPr/>
                    <a:lstStyle/>
                    <a:p>
                      <a:pPr indent="0" lvl="0" marL="0" marR="0" rtl="0" algn="ctr">
                        <a:spcBef>
                          <a:spcPts val="0"/>
                        </a:spcBef>
                        <a:spcAft>
                          <a:spcPts val="0"/>
                        </a:spcAft>
                        <a:buNone/>
                      </a:pPr>
                      <a:r>
                        <a:rPr lang="en-US" sz="1600"/>
                        <a:t>1</a:t>
                      </a:r>
                      <a:endParaRPr sz="1600"/>
                    </a:p>
                  </a:txBody>
                  <a:tcPr marT="45725" marB="45725" marR="91450" marL="91450"/>
                </a:tc>
                <a:tc>
                  <a:txBody>
                    <a:bodyPr/>
                    <a:lstStyle/>
                    <a:p>
                      <a:pPr indent="0" lvl="0" marL="0" marR="0" rtl="0" algn="ctr">
                        <a:spcBef>
                          <a:spcPts val="0"/>
                        </a:spcBef>
                        <a:spcAft>
                          <a:spcPts val="0"/>
                        </a:spcAft>
                        <a:buNone/>
                      </a:pPr>
                      <a:r>
                        <a:rPr lang="en-US" sz="1600"/>
                        <a:t>1</a:t>
                      </a:r>
                      <a:endParaRPr sz="1600"/>
                    </a:p>
                  </a:txBody>
                  <a:tcPr marT="45725" marB="45725" marR="91450" marL="91450"/>
                </a:tc>
              </a:tr>
            </a:tbl>
          </a:graphicData>
        </a:graphic>
      </p:graphicFrame>
      <p:graphicFrame>
        <p:nvGraphicFramePr>
          <p:cNvPr id="411" name="Google Shape;411;p26"/>
          <p:cNvGraphicFramePr/>
          <p:nvPr/>
        </p:nvGraphicFramePr>
        <p:xfrm>
          <a:off x="2780837" y="3352741"/>
          <a:ext cx="3000000" cy="3000000"/>
        </p:xfrm>
        <a:graphic>
          <a:graphicData uri="http://schemas.openxmlformats.org/drawingml/2006/table">
            <a:tbl>
              <a:tblPr>
                <a:noFill/>
                <a:tableStyleId>{A03334CA-6ADD-49B6-B7B5-ABEF79E31212}</a:tableStyleId>
              </a:tblPr>
              <a:tblGrid>
                <a:gridCol w="834075"/>
              </a:tblGrid>
              <a:tr h="370850">
                <a:tc>
                  <a:txBody>
                    <a:bodyPr/>
                    <a:lstStyle/>
                    <a:p>
                      <a:pPr indent="0" lvl="0" marL="0" marR="0" rtl="0" algn="l">
                        <a:spcBef>
                          <a:spcPts val="0"/>
                        </a:spcBef>
                        <a:spcAft>
                          <a:spcPts val="0"/>
                        </a:spcAft>
                        <a:buNone/>
                      </a:pPr>
                      <a:r>
                        <a:rPr b="1" lang="en-US" sz="1800"/>
                        <a:t>Qn+1</a:t>
                      </a:r>
                      <a:endParaRPr b="1" sz="1800"/>
                    </a:p>
                  </a:txBody>
                  <a:tcPr marT="45725" marB="45725" marR="91450" marL="91450">
                    <a:solidFill>
                      <a:srgbClr val="FEE599"/>
                    </a:solidFill>
                  </a:tcPr>
                </a:tc>
              </a:tr>
              <a:tr h="370850">
                <a:tc>
                  <a:txBody>
                    <a:bodyPr/>
                    <a:lstStyle/>
                    <a:p>
                      <a:pPr indent="0" lvl="0" marL="0" marR="0" rtl="0" algn="ctr">
                        <a:spcBef>
                          <a:spcPts val="0"/>
                        </a:spcBef>
                        <a:spcAft>
                          <a:spcPts val="0"/>
                        </a:spcAft>
                        <a:buNone/>
                      </a:pPr>
                      <a:r>
                        <a:rPr lang="en-US" sz="1600"/>
                        <a:t>0</a:t>
                      </a:r>
                      <a:endParaRPr sz="1600"/>
                    </a:p>
                  </a:txBody>
                  <a:tcPr marT="45725" marB="45725" marR="91450" marL="91450"/>
                </a:tc>
              </a:tr>
              <a:tr h="370850">
                <a:tc>
                  <a:txBody>
                    <a:bodyPr/>
                    <a:lstStyle/>
                    <a:p>
                      <a:pPr indent="0" lvl="0" marL="0" marR="0" rtl="0" algn="ctr">
                        <a:spcBef>
                          <a:spcPts val="0"/>
                        </a:spcBef>
                        <a:spcAft>
                          <a:spcPts val="0"/>
                        </a:spcAft>
                        <a:buNone/>
                      </a:pPr>
                      <a:r>
                        <a:rPr lang="en-US" sz="1600"/>
                        <a:t>1</a:t>
                      </a:r>
                      <a:endParaRPr sz="1600"/>
                    </a:p>
                  </a:txBody>
                  <a:tcPr marT="45725" marB="45725" marR="91450" marL="91450"/>
                </a:tc>
              </a:tr>
              <a:tr h="370850">
                <a:tc>
                  <a:txBody>
                    <a:bodyPr/>
                    <a:lstStyle/>
                    <a:p>
                      <a:pPr indent="0" lvl="0" marL="0" marR="0" rtl="0" algn="ctr">
                        <a:spcBef>
                          <a:spcPts val="0"/>
                        </a:spcBef>
                        <a:spcAft>
                          <a:spcPts val="0"/>
                        </a:spcAft>
                        <a:buNone/>
                      </a:pPr>
                      <a:r>
                        <a:rPr lang="en-US" sz="1600"/>
                        <a:t>1</a:t>
                      </a:r>
                      <a:endParaRPr sz="1600"/>
                    </a:p>
                  </a:txBody>
                  <a:tcPr marT="45725" marB="45725" marR="91450" marL="91450"/>
                </a:tc>
              </a:tr>
              <a:tr h="370850">
                <a:tc>
                  <a:txBody>
                    <a:bodyPr/>
                    <a:lstStyle/>
                    <a:p>
                      <a:pPr indent="0" lvl="0" marL="0" marR="0" rtl="0" algn="ctr">
                        <a:spcBef>
                          <a:spcPts val="0"/>
                        </a:spcBef>
                        <a:spcAft>
                          <a:spcPts val="0"/>
                        </a:spcAft>
                        <a:buNone/>
                      </a:pPr>
                      <a:r>
                        <a:rPr lang="en-US" sz="1600"/>
                        <a:t>0</a:t>
                      </a:r>
                      <a:endParaRPr sz="1600"/>
                    </a:p>
                  </a:txBody>
                  <a:tcPr marT="45725" marB="45725" marR="91450" marL="91450"/>
                </a:tc>
              </a:tr>
            </a:tbl>
          </a:graphicData>
        </a:graphic>
      </p:graphicFrame>
      <p:graphicFrame>
        <p:nvGraphicFramePr>
          <p:cNvPr id="412" name="Google Shape;412;p26"/>
          <p:cNvGraphicFramePr/>
          <p:nvPr/>
        </p:nvGraphicFramePr>
        <p:xfrm>
          <a:off x="3627103" y="3352741"/>
          <a:ext cx="3000000" cy="3000000"/>
        </p:xfrm>
        <a:graphic>
          <a:graphicData uri="http://schemas.openxmlformats.org/drawingml/2006/table">
            <a:tbl>
              <a:tblPr>
                <a:noFill/>
                <a:tableStyleId>{A03334CA-6ADD-49B6-B7B5-ABEF79E31212}</a:tableStyleId>
              </a:tblPr>
              <a:tblGrid>
                <a:gridCol w="685800"/>
              </a:tblGrid>
              <a:tr h="370850">
                <a:tc>
                  <a:txBody>
                    <a:bodyPr/>
                    <a:lstStyle/>
                    <a:p>
                      <a:pPr indent="0" lvl="0" marL="0" marR="0" rtl="0" algn="l">
                        <a:spcBef>
                          <a:spcPts val="0"/>
                        </a:spcBef>
                        <a:spcAft>
                          <a:spcPts val="0"/>
                        </a:spcAft>
                        <a:buNone/>
                      </a:pPr>
                      <a:r>
                        <a:rPr b="1" lang="en-US" sz="1800"/>
                        <a:t>D</a:t>
                      </a:r>
                      <a:endParaRPr b="1" sz="1800"/>
                    </a:p>
                  </a:txBody>
                  <a:tcPr marT="45725" marB="45725" marR="91450" marL="91450">
                    <a:solidFill>
                      <a:srgbClr val="FEE599"/>
                    </a:solidFill>
                  </a:tcPr>
                </a:tc>
              </a:tr>
              <a:tr h="370850">
                <a:tc>
                  <a:txBody>
                    <a:bodyPr/>
                    <a:lstStyle/>
                    <a:p>
                      <a:pPr indent="0" lvl="0" marL="0" marR="0" rtl="0" algn="ctr">
                        <a:spcBef>
                          <a:spcPts val="0"/>
                        </a:spcBef>
                        <a:spcAft>
                          <a:spcPts val="0"/>
                        </a:spcAft>
                        <a:buNone/>
                      </a:pPr>
                      <a:r>
                        <a:rPr lang="en-US" sz="1600"/>
                        <a:t>0</a:t>
                      </a:r>
                      <a:endParaRPr sz="1600"/>
                    </a:p>
                  </a:txBody>
                  <a:tcPr marT="45725" marB="45725" marR="91450" marL="91450"/>
                </a:tc>
              </a:tr>
              <a:tr h="370850">
                <a:tc>
                  <a:txBody>
                    <a:bodyPr/>
                    <a:lstStyle/>
                    <a:p>
                      <a:pPr indent="0" lvl="0" marL="0" marR="0" rtl="0" algn="ctr">
                        <a:spcBef>
                          <a:spcPts val="0"/>
                        </a:spcBef>
                        <a:spcAft>
                          <a:spcPts val="0"/>
                        </a:spcAft>
                        <a:buNone/>
                      </a:pPr>
                      <a:r>
                        <a:rPr lang="en-US" sz="1600"/>
                        <a:t>1</a:t>
                      </a:r>
                      <a:endParaRPr sz="1600"/>
                    </a:p>
                  </a:txBody>
                  <a:tcPr marT="45725" marB="45725" marR="91450" marL="91450"/>
                </a:tc>
              </a:tr>
              <a:tr h="370850">
                <a:tc>
                  <a:txBody>
                    <a:bodyPr/>
                    <a:lstStyle/>
                    <a:p>
                      <a:pPr indent="0" lvl="0" marL="0" marR="0" rtl="0" algn="ctr">
                        <a:spcBef>
                          <a:spcPts val="0"/>
                        </a:spcBef>
                        <a:spcAft>
                          <a:spcPts val="0"/>
                        </a:spcAft>
                        <a:buNone/>
                      </a:pPr>
                      <a:r>
                        <a:rPr lang="en-US" sz="1600"/>
                        <a:t>1</a:t>
                      </a:r>
                      <a:endParaRPr sz="1600"/>
                    </a:p>
                  </a:txBody>
                  <a:tcPr marT="45725" marB="45725" marR="91450" marL="91450"/>
                </a:tc>
              </a:tr>
              <a:tr h="370850">
                <a:tc>
                  <a:txBody>
                    <a:bodyPr/>
                    <a:lstStyle/>
                    <a:p>
                      <a:pPr indent="0" lvl="0" marL="0" marR="0" rtl="0" algn="ctr">
                        <a:spcBef>
                          <a:spcPts val="0"/>
                        </a:spcBef>
                        <a:spcAft>
                          <a:spcPts val="0"/>
                        </a:spcAft>
                        <a:buNone/>
                      </a:pPr>
                      <a:r>
                        <a:rPr lang="en-US" sz="1600"/>
                        <a:t>0</a:t>
                      </a:r>
                      <a:endParaRPr sz="1600"/>
                    </a:p>
                  </a:txBody>
                  <a:tcPr marT="45725" marB="45725" marR="91450" marL="91450"/>
                </a:tc>
              </a:tr>
            </a:tbl>
          </a:graphicData>
        </a:graphic>
      </p:graphicFrame>
      <p:graphicFrame>
        <p:nvGraphicFramePr>
          <p:cNvPr id="413" name="Google Shape;413;p26"/>
          <p:cNvGraphicFramePr/>
          <p:nvPr/>
        </p:nvGraphicFramePr>
        <p:xfrm>
          <a:off x="5851906" y="3195687"/>
          <a:ext cx="3000000" cy="3000000"/>
        </p:xfrm>
        <a:graphic>
          <a:graphicData uri="http://schemas.openxmlformats.org/drawingml/2006/table">
            <a:tbl>
              <a:tblPr>
                <a:noFill/>
                <a:tableStyleId>{A03334CA-6ADD-49B6-B7B5-ABEF79E31212}</a:tableStyleId>
              </a:tblPr>
              <a:tblGrid>
                <a:gridCol w="832225"/>
                <a:gridCol w="832225"/>
              </a:tblGrid>
              <a:tr h="590500">
                <a:tc>
                  <a:txBody>
                    <a:bodyPr/>
                    <a:lstStyle/>
                    <a:p>
                      <a:pPr indent="0" lvl="0" marL="0" marR="0" rtl="0" algn="ctr">
                        <a:spcBef>
                          <a:spcPts val="0"/>
                        </a:spcBef>
                        <a:spcAft>
                          <a:spcPts val="0"/>
                        </a:spcAft>
                        <a:buNone/>
                      </a:pPr>
                      <a:r>
                        <a:rPr lang="en-US" sz="1800"/>
                        <a:t>0</a:t>
                      </a:r>
                      <a:endParaRPr sz="1800"/>
                    </a:p>
                  </a:txBody>
                  <a:tcPr marT="45725" marB="45725" marR="91450" marL="91450"/>
                </a:tc>
                <a:tc>
                  <a:txBody>
                    <a:bodyPr/>
                    <a:lstStyle/>
                    <a:p>
                      <a:pPr indent="0" lvl="0" marL="0" marR="0" rtl="0" algn="ctr">
                        <a:spcBef>
                          <a:spcPts val="0"/>
                        </a:spcBef>
                        <a:spcAft>
                          <a:spcPts val="0"/>
                        </a:spcAft>
                        <a:buNone/>
                      </a:pPr>
                      <a:r>
                        <a:rPr lang="en-US" sz="1800"/>
                        <a:t>1</a:t>
                      </a:r>
                      <a:endParaRPr sz="1800"/>
                    </a:p>
                  </a:txBody>
                  <a:tcPr marT="45725" marB="45725" marR="91450" marL="91450"/>
                </a:tc>
              </a:tr>
              <a:tr h="550000">
                <a:tc>
                  <a:txBody>
                    <a:bodyPr/>
                    <a:lstStyle/>
                    <a:p>
                      <a:pPr indent="0" lvl="0" marL="0" marR="0" rtl="0" algn="ctr">
                        <a:spcBef>
                          <a:spcPts val="0"/>
                        </a:spcBef>
                        <a:spcAft>
                          <a:spcPts val="0"/>
                        </a:spcAft>
                        <a:buNone/>
                      </a:pPr>
                      <a:r>
                        <a:rPr lang="en-US" sz="1800"/>
                        <a:t>1</a:t>
                      </a:r>
                      <a:endParaRPr sz="1800"/>
                    </a:p>
                  </a:txBody>
                  <a:tcPr marT="45725" marB="45725" marR="91450" marL="91450"/>
                </a:tc>
                <a:tc>
                  <a:txBody>
                    <a:bodyPr/>
                    <a:lstStyle/>
                    <a:p>
                      <a:pPr indent="0" lvl="0" marL="0" marR="0" rtl="0" algn="ctr">
                        <a:spcBef>
                          <a:spcPts val="0"/>
                        </a:spcBef>
                        <a:spcAft>
                          <a:spcPts val="0"/>
                        </a:spcAft>
                        <a:buNone/>
                      </a:pPr>
                      <a:r>
                        <a:rPr lang="en-US" sz="1800"/>
                        <a:t>0</a:t>
                      </a:r>
                      <a:endParaRPr sz="1800"/>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7"/>
          <p:cNvSpPr txBox="1"/>
          <p:nvPr>
            <p:ph type="title"/>
          </p:nvPr>
        </p:nvSpPr>
        <p:spPr>
          <a:xfrm>
            <a:off x="1259277" y="166254"/>
            <a:ext cx="7389784" cy="61776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600"/>
              <a:buFont typeface="Trebuchet MS"/>
              <a:buNone/>
            </a:pPr>
            <a:r>
              <a:rPr b="0" i="0" lang="en-US" sz="3200" u="none" cap="none" strike="noStrike">
                <a:solidFill>
                  <a:schemeClr val="dk1"/>
                </a:solidFill>
                <a:latin typeface="Trebuchet MS"/>
                <a:ea typeface="Trebuchet MS"/>
                <a:cs typeface="Trebuchet MS"/>
                <a:sym typeface="Trebuchet MS"/>
              </a:rPr>
              <a:t>Convert JK FF to T FF</a:t>
            </a:r>
            <a:endParaRPr b="0" i="0" sz="3200" u="none" cap="none" strike="noStrike">
              <a:solidFill>
                <a:schemeClr val="accent1"/>
              </a:solidFill>
              <a:latin typeface="Trebuchet MS"/>
              <a:ea typeface="Trebuchet MS"/>
              <a:cs typeface="Trebuchet MS"/>
              <a:sym typeface="Trebuchet MS"/>
            </a:endParaRPr>
          </a:p>
        </p:txBody>
      </p:sp>
      <p:sp>
        <p:nvSpPr>
          <p:cNvPr id="419" name="Google Shape;419;p27"/>
          <p:cNvSpPr txBox="1"/>
          <p:nvPr>
            <p:ph idx="10" type="dt"/>
          </p:nvPr>
        </p:nvSpPr>
        <p:spPr>
          <a:xfrm>
            <a:off x="604184" y="6294462"/>
            <a:ext cx="1310185" cy="432798"/>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420" name="Google Shape;42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descr="JK Flip Flop to T Flip Flop" id="421" name="Google Shape;421;p27"/>
          <p:cNvPicPr preferRelativeResize="0"/>
          <p:nvPr/>
        </p:nvPicPr>
        <p:blipFill rotWithShape="1">
          <a:blip r:embed="rId3">
            <a:alphaModFix/>
          </a:blip>
          <a:srcRect b="0" l="0" r="0" t="0"/>
          <a:stretch/>
        </p:blipFill>
        <p:spPr>
          <a:xfrm>
            <a:off x="1080655" y="942109"/>
            <a:ext cx="9615054" cy="4807528"/>
          </a:xfrm>
          <a:prstGeom prst="rect">
            <a:avLst/>
          </a:prstGeom>
          <a:noFill/>
          <a:ln>
            <a:noFill/>
          </a:ln>
        </p:spPr>
      </p:pic>
      <p:pic>
        <p:nvPicPr>
          <p:cNvPr id="422" name="Google Shape;422;p27"/>
          <p:cNvPicPr preferRelativeResize="0"/>
          <p:nvPr/>
        </p:nvPicPr>
        <p:blipFill rotWithShape="1">
          <a:blip r:embed="rId4">
            <a:alphaModFix/>
          </a:blip>
          <a:srcRect b="0" l="0" r="0" t="0"/>
          <a:stretch/>
        </p:blipFill>
        <p:spPr>
          <a:xfrm>
            <a:off x="249382" y="166253"/>
            <a:ext cx="623454" cy="61776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8"/>
          <p:cNvSpPr txBox="1"/>
          <p:nvPr>
            <p:ph type="title"/>
          </p:nvPr>
        </p:nvSpPr>
        <p:spPr>
          <a:xfrm>
            <a:off x="1246908" y="132911"/>
            <a:ext cx="7389784" cy="54032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600"/>
              <a:buFont typeface="Trebuchet MS"/>
              <a:buNone/>
            </a:pPr>
            <a:r>
              <a:rPr b="0" i="0" lang="en-US" sz="3200" u="none" cap="none" strike="noStrike">
                <a:solidFill>
                  <a:schemeClr val="dk1"/>
                </a:solidFill>
                <a:latin typeface="Times New Roman"/>
                <a:ea typeface="Times New Roman"/>
                <a:cs typeface="Times New Roman"/>
                <a:sym typeface="Times New Roman"/>
              </a:rPr>
              <a:t>Convert JK FF to D FF</a:t>
            </a:r>
            <a:endParaRPr b="0" i="0" sz="3200" u="none" cap="none" strike="noStrike">
              <a:solidFill>
                <a:schemeClr val="accent1"/>
              </a:solidFill>
              <a:latin typeface="Times New Roman"/>
              <a:ea typeface="Times New Roman"/>
              <a:cs typeface="Times New Roman"/>
              <a:sym typeface="Times New Roman"/>
            </a:endParaRPr>
          </a:p>
        </p:txBody>
      </p:sp>
      <p:sp>
        <p:nvSpPr>
          <p:cNvPr id="428" name="Google Shape;428;p28"/>
          <p:cNvSpPr txBox="1"/>
          <p:nvPr>
            <p:ph idx="10" type="dt"/>
          </p:nvPr>
        </p:nvSpPr>
        <p:spPr>
          <a:xfrm>
            <a:off x="838200" y="6183525"/>
            <a:ext cx="1154374" cy="53795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429" name="Google Shape;429;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430" name="Google Shape;430;p28"/>
          <p:cNvPicPr preferRelativeResize="0"/>
          <p:nvPr/>
        </p:nvPicPr>
        <p:blipFill rotWithShape="1">
          <a:blip r:embed="rId3">
            <a:alphaModFix/>
          </a:blip>
          <a:srcRect b="0" l="0" r="0" t="0"/>
          <a:stretch/>
        </p:blipFill>
        <p:spPr>
          <a:xfrm>
            <a:off x="98088" y="16441"/>
            <a:ext cx="740112" cy="773268"/>
          </a:xfrm>
          <a:prstGeom prst="rect">
            <a:avLst/>
          </a:prstGeom>
          <a:noFill/>
          <a:ln>
            <a:noFill/>
          </a:ln>
        </p:spPr>
      </p:pic>
      <p:pic>
        <p:nvPicPr>
          <p:cNvPr descr="JK Flip Flop to D Flip Flop" id="431" name="Google Shape;431;p28"/>
          <p:cNvPicPr preferRelativeResize="0"/>
          <p:nvPr/>
        </p:nvPicPr>
        <p:blipFill rotWithShape="1">
          <a:blip r:embed="rId4">
            <a:alphaModFix/>
          </a:blip>
          <a:srcRect b="0" l="0" r="0" t="0"/>
          <a:stretch/>
        </p:blipFill>
        <p:spPr>
          <a:xfrm>
            <a:off x="1246908" y="911584"/>
            <a:ext cx="10106892" cy="523524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9"/>
          <p:cNvSpPr txBox="1"/>
          <p:nvPr>
            <p:ph type="title"/>
          </p:nvPr>
        </p:nvSpPr>
        <p:spPr>
          <a:xfrm>
            <a:off x="838200" y="116213"/>
            <a:ext cx="7985529" cy="65964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600"/>
              <a:buFont typeface="Trebuchet MS"/>
              <a:buNone/>
            </a:pPr>
            <a:r>
              <a:rPr b="0" i="0" lang="en-US" sz="3600" u="none" cap="none" strike="noStrike">
                <a:solidFill>
                  <a:schemeClr val="accent1"/>
                </a:solidFill>
                <a:latin typeface="Trebuchet MS"/>
                <a:ea typeface="Trebuchet MS"/>
                <a:cs typeface="Trebuchet MS"/>
                <a:sym typeface="Trebuchet MS"/>
              </a:rPr>
              <a:t> </a:t>
            </a:r>
            <a:r>
              <a:rPr b="0" i="0" lang="en-US" sz="3600" u="none" cap="none" strike="noStrike">
                <a:latin typeface="Times New Roman"/>
                <a:ea typeface="Times New Roman"/>
                <a:cs typeface="Times New Roman"/>
                <a:sym typeface="Times New Roman"/>
              </a:rPr>
              <a:t>Counters</a:t>
            </a:r>
            <a:endParaRPr b="0" i="0" sz="3600" u="none" cap="none" strike="noStrike">
              <a:latin typeface="Times New Roman"/>
              <a:ea typeface="Times New Roman"/>
              <a:cs typeface="Times New Roman"/>
              <a:sym typeface="Times New Roman"/>
            </a:endParaRPr>
          </a:p>
        </p:txBody>
      </p:sp>
      <p:sp>
        <p:nvSpPr>
          <p:cNvPr id="439" name="Google Shape;439;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900"/>
              <a:buFont typeface="Arial"/>
              <a:buNone/>
            </a:pPr>
            <a:r>
              <a:rPr lang="en-US" sz="900">
                <a:solidFill>
                  <a:srgbClr val="888888"/>
                </a:solidFill>
                <a:latin typeface="Arial"/>
                <a:ea typeface="Arial"/>
                <a:cs typeface="Arial"/>
                <a:sym typeface="Arial"/>
              </a:rPr>
              <a:t>11/3/2022</a:t>
            </a:r>
            <a:endParaRPr sz="900">
              <a:solidFill>
                <a:srgbClr val="888888"/>
              </a:solidFill>
              <a:latin typeface="Arial"/>
              <a:ea typeface="Arial"/>
              <a:cs typeface="Arial"/>
              <a:sym typeface="Arial"/>
            </a:endParaRPr>
          </a:p>
        </p:txBody>
      </p:sp>
      <p:sp>
        <p:nvSpPr>
          <p:cNvPr id="440" name="Google Shape;44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sp>
        <p:nvSpPr>
          <p:cNvPr id="441" name="Google Shape;441;p29"/>
          <p:cNvSpPr txBox="1"/>
          <p:nvPr/>
        </p:nvSpPr>
        <p:spPr>
          <a:xfrm>
            <a:off x="622299" y="991901"/>
            <a:ext cx="7492426" cy="3427700"/>
          </a:xfrm>
          <a:prstGeom prst="rect">
            <a:avLst/>
          </a:prstGeom>
          <a:solidFill>
            <a:srgbClr val="FFF2CC"/>
          </a:solidFill>
          <a:ln>
            <a:noFill/>
          </a:ln>
        </p:spPr>
        <p:txBody>
          <a:bodyPr anchorCtr="0" anchor="t" bIns="45700" lIns="0" spcFirstLastPara="1" rIns="0" wrap="square" tIns="45700">
            <a:noAutofit/>
          </a:bodyPr>
          <a:lstStyle/>
          <a:p>
            <a:pPr indent="-280988" lvl="0" marL="280988" marR="0" rtl="0" algn="l">
              <a:lnSpc>
                <a:spcPct val="90000"/>
              </a:lnSpc>
              <a:spcBef>
                <a:spcPts val="0"/>
              </a:spcBef>
              <a:spcAft>
                <a:spcPts val="0"/>
              </a:spcAft>
              <a:buClr>
                <a:schemeClr val="dk1"/>
              </a:buClr>
              <a:buSzPts val="2400"/>
              <a:buFont typeface="Noto Sans Symbols"/>
              <a:buChar char="⮚"/>
            </a:pPr>
            <a:r>
              <a:rPr b="0" i="0" lang="en-US" sz="2400" u="none" cap="none" strike="noStrike">
                <a:solidFill>
                  <a:srgbClr val="404040"/>
                </a:solidFill>
                <a:latin typeface="Times New Roman"/>
                <a:ea typeface="Times New Roman"/>
                <a:cs typeface="Times New Roman"/>
                <a:sym typeface="Times New Roman"/>
              </a:rPr>
              <a:t>Counters are a specific type of sequential circuit.</a:t>
            </a:r>
            <a:endParaRPr b="0" i="0" sz="2400" u="none" cap="none" strike="noStrike">
              <a:solidFill>
                <a:schemeClr val="dk1"/>
              </a:solidFill>
              <a:latin typeface="Times New Roman"/>
              <a:ea typeface="Times New Roman"/>
              <a:cs typeface="Times New Roman"/>
              <a:sym typeface="Times New Roman"/>
            </a:endParaRPr>
          </a:p>
          <a:p>
            <a:pPr indent="-280988" lvl="0" marL="280988" marR="0" rtl="0" algn="l">
              <a:lnSpc>
                <a:spcPct val="90000"/>
              </a:lnSpc>
              <a:spcBef>
                <a:spcPts val="1400"/>
              </a:spcBef>
              <a:spcAft>
                <a:spcPts val="0"/>
              </a:spcAft>
              <a:buClr>
                <a:schemeClr val="dk1"/>
              </a:buClr>
              <a:buSzPts val="2400"/>
              <a:buFont typeface="Noto Sans Symbols"/>
              <a:buChar char="⮚"/>
            </a:pPr>
            <a:r>
              <a:rPr b="0" i="0" lang="en-US" sz="2400" u="none" cap="none" strike="noStrike">
                <a:solidFill>
                  <a:srgbClr val="404040"/>
                </a:solidFill>
                <a:latin typeface="Times New Roman"/>
                <a:ea typeface="Times New Roman"/>
                <a:cs typeface="Times New Roman"/>
                <a:sym typeface="Times New Roman"/>
              </a:rPr>
              <a:t>The state, or the flip-flop values themselves, serves as the “output.”</a:t>
            </a:r>
            <a:endParaRPr b="0" i="0" sz="2400" u="none" cap="none" strike="noStrike">
              <a:solidFill>
                <a:schemeClr val="dk1"/>
              </a:solidFill>
              <a:latin typeface="Times New Roman"/>
              <a:ea typeface="Times New Roman"/>
              <a:cs typeface="Times New Roman"/>
              <a:sym typeface="Times New Roman"/>
            </a:endParaRPr>
          </a:p>
          <a:p>
            <a:pPr indent="-280988" lvl="0" marL="280988" marR="0" rtl="0" algn="l">
              <a:lnSpc>
                <a:spcPct val="90000"/>
              </a:lnSpc>
              <a:spcBef>
                <a:spcPts val="1400"/>
              </a:spcBef>
              <a:spcAft>
                <a:spcPts val="0"/>
              </a:spcAft>
              <a:buClr>
                <a:schemeClr val="dk1"/>
              </a:buClr>
              <a:buSzPts val="2400"/>
              <a:buFont typeface="Noto Sans Symbols"/>
              <a:buChar char="⮚"/>
            </a:pPr>
            <a:r>
              <a:rPr b="0" i="0" lang="en-US" sz="2400" u="none" cap="none" strike="noStrike">
                <a:solidFill>
                  <a:srgbClr val="404040"/>
                </a:solidFill>
                <a:latin typeface="Times New Roman"/>
                <a:ea typeface="Times New Roman"/>
                <a:cs typeface="Times New Roman"/>
                <a:sym typeface="Times New Roman"/>
              </a:rPr>
              <a:t>The output value increases by one on each clock cycle.</a:t>
            </a:r>
            <a:endParaRPr b="0" i="0" sz="2400" u="none" cap="none" strike="noStrike">
              <a:solidFill>
                <a:schemeClr val="dk1"/>
              </a:solidFill>
              <a:latin typeface="Times New Roman"/>
              <a:ea typeface="Times New Roman"/>
              <a:cs typeface="Times New Roman"/>
              <a:sym typeface="Times New Roman"/>
            </a:endParaRPr>
          </a:p>
          <a:p>
            <a:pPr indent="-280988" lvl="0" marL="280988" marR="0" rtl="0" algn="l">
              <a:lnSpc>
                <a:spcPct val="90000"/>
              </a:lnSpc>
              <a:spcBef>
                <a:spcPts val="1400"/>
              </a:spcBef>
              <a:spcAft>
                <a:spcPts val="0"/>
              </a:spcAft>
              <a:buClr>
                <a:schemeClr val="dk1"/>
              </a:buClr>
              <a:buSzPts val="2400"/>
              <a:buFont typeface="Noto Sans Symbols"/>
              <a:buChar char="⮚"/>
            </a:pPr>
            <a:r>
              <a:rPr b="0" i="0" lang="en-US" sz="2400" u="none" cap="none" strike="noStrike">
                <a:solidFill>
                  <a:srgbClr val="404040"/>
                </a:solidFill>
                <a:latin typeface="Times New Roman"/>
                <a:ea typeface="Times New Roman"/>
                <a:cs typeface="Times New Roman"/>
                <a:sym typeface="Times New Roman"/>
              </a:rPr>
              <a:t>After the largest value, the output “wraps around” back to 0.</a:t>
            </a:r>
            <a:endParaRPr b="0" i="0" sz="2400" u="none" cap="none" strike="noStrike">
              <a:solidFill>
                <a:schemeClr val="dk1"/>
              </a:solidFill>
              <a:latin typeface="Times New Roman"/>
              <a:ea typeface="Times New Roman"/>
              <a:cs typeface="Times New Roman"/>
              <a:sym typeface="Times New Roman"/>
            </a:endParaRPr>
          </a:p>
          <a:p>
            <a:pPr indent="-90488" lvl="0" marL="90488" marR="0" rtl="0" algn="l">
              <a:lnSpc>
                <a:spcPct val="90000"/>
              </a:lnSpc>
              <a:spcBef>
                <a:spcPts val="1400"/>
              </a:spcBef>
              <a:spcAft>
                <a:spcPts val="0"/>
              </a:spcAft>
              <a:buClr>
                <a:schemeClr val="dk1"/>
              </a:buClr>
              <a:buSzPts val="2400"/>
              <a:buFont typeface="Calibri"/>
              <a:buChar char=" "/>
            </a:pPr>
            <a:r>
              <a:rPr b="0" i="0" lang="en-US" sz="2400" u="none" cap="none" strike="noStrike">
                <a:solidFill>
                  <a:srgbClr val="404040"/>
                </a:solidFill>
                <a:latin typeface="Times New Roman"/>
                <a:ea typeface="Times New Roman"/>
                <a:cs typeface="Times New Roman"/>
                <a:sym typeface="Times New Roman"/>
              </a:rPr>
              <a:t>Using two bits, we’d get something like that</a:t>
            </a:r>
            <a:endParaRPr b="0" i="0" sz="2400" u="none" cap="none" strike="noStrike">
              <a:solidFill>
                <a:srgbClr val="404040"/>
              </a:solidFill>
              <a:latin typeface="Trebuchet MS"/>
              <a:ea typeface="Trebuchet MS"/>
              <a:cs typeface="Trebuchet MS"/>
              <a:sym typeface="Trebuchet MS"/>
            </a:endParaRPr>
          </a:p>
          <a:p>
            <a:pPr indent="0" lvl="0" marL="90488" marR="0" rtl="0" algn="l">
              <a:lnSpc>
                <a:spcPct val="90000"/>
              </a:lnSpc>
              <a:spcBef>
                <a:spcPts val="1400"/>
              </a:spcBef>
              <a:spcAft>
                <a:spcPts val="0"/>
              </a:spcAft>
              <a:buClr>
                <a:schemeClr val="dk1"/>
              </a:buClr>
              <a:buSzPts val="2400"/>
              <a:buFont typeface="Calibri"/>
              <a:buNone/>
            </a:pPr>
            <a:r>
              <a:t/>
            </a:r>
            <a:endParaRPr b="0" i="0" sz="2400" u="none" cap="none" strike="noStrike">
              <a:solidFill>
                <a:srgbClr val="404040"/>
              </a:solidFill>
              <a:latin typeface="Trebuchet MS"/>
              <a:ea typeface="Trebuchet MS"/>
              <a:cs typeface="Trebuchet MS"/>
              <a:sym typeface="Trebuchet MS"/>
            </a:endParaRPr>
          </a:p>
          <a:p>
            <a:pPr indent="0" lvl="0" marL="90488" marR="0" rtl="0" algn="l">
              <a:lnSpc>
                <a:spcPct val="90000"/>
              </a:lnSpc>
              <a:spcBef>
                <a:spcPts val="1400"/>
              </a:spcBef>
              <a:spcAft>
                <a:spcPts val="0"/>
              </a:spcAft>
              <a:buClr>
                <a:schemeClr val="dk1"/>
              </a:buClr>
              <a:buSzPts val="2400"/>
              <a:buFont typeface="Calibri"/>
              <a:buNone/>
            </a:pPr>
            <a:r>
              <a:t/>
            </a:r>
            <a:endParaRPr b="0" i="0" sz="2400" u="none" cap="none" strike="noStrike">
              <a:solidFill>
                <a:srgbClr val="404040"/>
              </a:solidFill>
              <a:latin typeface="Trebuchet MS"/>
              <a:ea typeface="Trebuchet MS"/>
              <a:cs typeface="Trebuchet MS"/>
              <a:sym typeface="Trebuchet MS"/>
            </a:endParaRPr>
          </a:p>
          <a:p>
            <a:pPr indent="-90488" lvl="0" marL="90488" marR="0" rtl="0" algn="l">
              <a:lnSpc>
                <a:spcPct val="90000"/>
              </a:lnSpc>
              <a:spcBef>
                <a:spcPts val="1400"/>
              </a:spcBef>
              <a:spcAft>
                <a:spcPts val="0"/>
              </a:spcAft>
              <a:buClr>
                <a:schemeClr val="dk1"/>
              </a:buClr>
              <a:buSzPts val="2400"/>
              <a:buFont typeface="Arial"/>
              <a:buNone/>
            </a:pPr>
            <a:r>
              <a:t/>
            </a:r>
            <a:endParaRPr b="0" i="0" sz="2400" u="none" cap="none" strike="noStrike">
              <a:solidFill>
                <a:srgbClr val="404040"/>
              </a:solidFill>
              <a:latin typeface="Trebuchet MS"/>
              <a:ea typeface="Trebuchet MS"/>
              <a:cs typeface="Trebuchet MS"/>
              <a:sym typeface="Trebuchet MS"/>
            </a:endParaRPr>
          </a:p>
        </p:txBody>
      </p:sp>
      <p:grpSp>
        <p:nvGrpSpPr>
          <p:cNvPr id="442" name="Google Shape;442;p29"/>
          <p:cNvGrpSpPr/>
          <p:nvPr/>
        </p:nvGrpSpPr>
        <p:grpSpPr>
          <a:xfrm>
            <a:off x="8823729" y="1681162"/>
            <a:ext cx="2116138" cy="1774684"/>
            <a:chOff x="3657" y="2206"/>
            <a:chExt cx="1333" cy="1341"/>
          </a:xfrm>
        </p:grpSpPr>
        <p:grpSp>
          <p:nvGrpSpPr>
            <p:cNvPr id="443" name="Google Shape;443;p29"/>
            <p:cNvGrpSpPr/>
            <p:nvPr/>
          </p:nvGrpSpPr>
          <p:grpSpPr>
            <a:xfrm>
              <a:off x="3657" y="2255"/>
              <a:ext cx="336" cy="336"/>
              <a:chOff x="689" y="1209"/>
              <a:chExt cx="336" cy="336"/>
            </a:xfrm>
          </p:grpSpPr>
          <p:sp>
            <p:nvSpPr>
              <p:cNvPr id="444" name="Google Shape;444;p29"/>
              <p:cNvSpPr txBox="1"/>
              <p:nvPr/>
            </p:nvSpPr>
            <p:spPr>
              <a:xfrm>
                <a:off x="710" y="1274"/>
                <a:ext cx="292" cy="2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rPr b="0" i="0" lang="en-US" sz="1800" u="none" cap="none" strike="noStrike">
                    <a:solidFill>
                      <a:schemeClr val="dk1"/>
                    </a:solidFill>
                    <a:latin typeface="Comic Sans MS"/>
                    <a:ea typeface="Comic Sans MS"/>
                    <a:cs typeface="Comic Sans MS"/>
                    <a:sym typeface="Comic Sans MS"/>
                  </a:rPr>
                  <a:t>00</a:t>
                </a:r>
                <a:endParaRPr b="0" i="0" sz="1800" u="none" cap="none" strike="noStrike">
                  <a:solidFill>
                    <a:schemeClr val="dk1"/>
                  </a:solidFill>
                  <a:latin typeface="Calibri"/>
                  <a:ea typeface="Calibri"/>
                  <a:cs typeface="Calibri"/>
                  <a:sym typeface="Calibri"/>
                </a:endParaRPr>
              </a:p>
            </p:txBody>
          </p:sp>
          <p:sp>
            <p:nvSpPr>
              <p:cNvPr id="445" name="Google Shape;445;p29"/>
              <p:cNvSpPr/>
              <p:nvPr/>
            </p:nvSpPr>
            <p:spPr>
              <a:xfrm>
                <a:off x="689" y="1209"/>
                <a:ext cx="336" cy="33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446" name="Google Shape;446;p29"/>
            <p:cNvGrpSpPr/>
            <p:nvPr/>
          </p:nvGrpSpPr>
          <p:grpSpPr>
            <a:xfrm>
              <a:off x="4608" y="2248"/>
              <a:ext cx="336" cy="343"/>
              <a:chOff x="655" y="1824"/>
              <a:chExt cx="336" cy="336"/>
            </a:xfrm>
          </p:grpSpPr>
          <p:sp>
            <p:nvSpPr>
              <p:cNvPr id="447" name="Google Shape;447;p29"/>
              <p:cNvSpPr txBox="1"/>
              <p:nvPr/>
            </p:nvSpPr>
            <p:spPr>
              <a:xfrm>
                <a:off x="693" y="1889"/>
                <a:ext cx="269" cy="22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rPr b="0" i="0" lang="en-US" sz="1800" u="none" cap="none" strike="noStrike">
                    <a:solidFill>
                      <a:schemeClr val="dk1"/>
                    </a:solidFill>
                    <a:latin typeface="Comic Sans MS"/>
                    <a:ea typeface="Comic Sans MS"/>
                    <a:cs typeface="Comic Sans MS"/>
                    <a:sym typeface="Comic Sans MS"/>
                  </a:rPr>
                  <a:t>01</a:t>
                </a:r>
                <a:endParaRPr b="0" i="0" sz="1800" u="none" cap="none" strike="noStrike">
                  <a:solidFill>
                    <a:schemeClr val="dk1"/>
                  </a:solidFill>
                  <a:latin typeface="Calibri"/>
                  <a:ea typeface="Calibri"/>
                  <a:cs typeface="Calibri"/>
                  <a:sym typeface="Calibri"/>
                </a:endParaRPr>
              </a:p>
            </p:txBody>
          </p:sp>
          <p:sp>
            <p:nvSpPr>
              <p:cNvPr id="448" name="Google Shape;448;p29"/>
              <p:cNvSpPr/>
              <p:nvPr/>
            </p:nvSpPr>
            <p:spPr>
              <a:xfrm>
                <a:off x="655" y="1824"/>
                <a:ext cx="336" cy="33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449" name="Google Shape;449;p29"/>
            <p:cNvGrpSpPr/>
            <p:nvPr/>
          </p:nvGrpSpPr>
          <p:grpSpPr>
            <a:xfrm>
              <a:off x="4620" y="3211"/>
              <a:ext cx="336" cy="336"/>
              <a:chOff x="1616" y="1200"/>
              <a:chExt cx="336" cy="336"/>
            </a:xfrm>
          </p:grpSpPr>
          <p:sp>
            <p:nvSpPr>
              <p:cNvPr id="450" name="Google Shape;450;p29"/>
              <p:cNvSpPr txBox="1"/>
              <p:nvPr/>
            </p:nvSpPr>
            <p:spPr>
              <a:xfrm>
                <a:off x="1653" y="1265"/>
                <a:ext cx="269" cy="2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rPr b="0" i="0" lang="en-US" sz="1800" u="none" cap="none" strike="noStrike">
                    <a:solidFill>
                      <a:schemeClr val="dk1"/>
                    </a:solidFill>
                    <a:latin typeface="Comic Sans MS"/>
                    <a:ea typeface="Comic Sans MS"/>
                    <a:cs typeface="Comic Sans MS"/>
                    <a:sym typeface="Comic Sans MS"/>
                  </a:rPr>
                  <a:t>10</a:t>
                </a:r>
                <a:endParaRPr b="0" i="0" sz="1800" u="none" cap="none" strike="noStrike">
                  <a:solidFill>
                    <a:schemeClr val="dk1"/>
                  </a:solidFill>
                  <a:latin typeface="Calibri"/>
                  <a:ea typeface="Calibri"/>
                  <a:cs typeface="Calibri"/>
                  <a:sym typeface="Calibri"/>
                </a:endParaRPr>
              </a:p>
            </p:txBody>
          </p:sp>
          <p:sp>
            <p:nvSpPr>
              <p:cNvPr id="451" name="Google Shape;451;p29"/>
              <p:cNvSpPr/>
              <p:nvPr/>
            </p:nvSpPr>
            <p:spPr>
              <a:xfrm>
                <a:off x="1616" y="1200"/>
                <a:ext cx="336" cy="33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452" name="Google Shape;452;p29"/>
            <p:cNvGrpSpPr/>
            <p:nvPr/>
          </p:nvGrpSpPr>
          <p:grpSpPr>
            <a:xfrm>
              <a:off x="3657" y="3198"/>
              <a:ext cx="336" cy="336"/>
              <a:chOff x="1607" y="1824"/>
              <a:chExt cx="336" cy="336"/>
            </a:xfrm>
          </p:grpSpPr>
          <p:sp>
            <p:nvSpPr>
              <p:cNvPr id="453" name="Google Shape;453;p29"/>
              <p:cNvSpPr txBox="1"/>
              <p:nvPr/>
            </p:nvSpPr>
            <p:spPr>
              <a:xfrm>
                <a:off x="1653" y="1889"/>
                <a:ext cx="246" cy="2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rPr b="0" i="0" lang="en-US" sz="1800" u="none" cap="none" strike="noStrike">
                    <a:solidFill>
                      <a:schemeClr val="dk1"/>
                    </a:solidFill>
                    <a:latin typeface="Comic Sans MS"/>
                    <a:ea typeface="Comic Sans MS"/>
                    <a:cs typeface="Comic Sans MS"/>
                    <a:sym typeface="Comic Sans MS"/>
                  </a:rPr>
                  <a:t>11</a:t>
                </a:r>
                <a:endParaRPr b="0" i="0" sz="1800" u="none" cap="none" strike="noStrike">
                  <a:solidFill>
                    <a:schemeClr val="dk1"/>
                  </a:solidFill>
                  <a:latin typeface="Calibri"/>
                  <a:ea typeface="Calibri"/>
                  <a:cs typeface="Calibri"/>
                  <a:sym typeface="Calibri"/>
                </a:endParaRPr>
              </a:p>
            </p:txBody>
          </p:sp>
          <p:sp>
            <p:nvSpPr>
              <p:cNvPr id="454" name="Google Shape;454;p29"/>
              <p:cNvSpPr/>
              <p:nvPr/>
            </p:nvSpPr>
            <p:spPr>
              <a:xfrm>
                <a:off x="1607" y="1824"/>
                <a:ext cx="336" cy="33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455" name="Google Shape;455;p29"/>
            <p:cNvGrpSpPr/>
            <p:nvPr/>
          </p:nvGrpSpPr>
          <p:grpSpPr>
            <a:xfrm>
              <a:off x="3984" y="2206"/>
              <a:ext cx="624" cy="231"/>
              <a:chOff x="2391" y="1200"/>
              <a:chExt cx="624" cy="231"/>
            </a:xfrm>
          </p:grpSpPr>
          <p:cxnSp>
            <p:nvCxnSpPr>
              <p:cNvPr id="456" name="Google Shape;456;p29"/>
              <p:cNvCxnSpPr/>
              <p:nvPr/>
            </p:nvCxnSpPr>
            <p:spPr>
              <a:xfrm>
                <a:off x="2391" y="1424"/>
                <a:ext cx="624" cy="0"/>
              </a:xfrm>
              <a:prstGeom prst="straightConnector1">
                <a:avLst/>
              </a:prstGeom>
              <a:noFill/>
              <a:ln cap="flat" cmpd="sng" w="38100">
                <a:solidFill>
                  <a:schemeClr val="dk1"/>
                </a:solidFill>
                <a:prstDash val="solid"/>
                <a:round/>
                <a:headEnd len="sm" w="sm" type="none"/>
                <a:tailEnd len="med" w="med" type="triangle"/>
              </a:ln>
            </p:spPr>
          </p:cxnSp>
          <p:sp>
            <p:nvSpPr>
              <p:cNvPr id="457" name="Google Shape;457;p29"/>
              <p:cNvSpPr txBox="1"/>
              <p:nvPr/>
            </p:nvSpPr>
            <p:spPr>
              <a:xfrm>
                <a:off x="2640" y="1200"/>
                <a:ext cx="181" cy="2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rPr b="0" i="0" lang="en-US" sz="1800" u="none" cap="none" strike="noStrike">
                    <a:solidFill>
                      <a:schemeClr val="dk1"/>
                    </a:solidFill>
                    <a:latin typeface="Comic Sans MS"/>
                    <a:ea typeface="Comic Sans MS"/>
                    <a:cs typeface="Comic Sans MS"/>
                    <a:sym typeface="Comic Sans MS"/>
                  </a:rPr>
                  <a:t>1</a:t>
                </a:r>
                <a:endParaRPr b="0" i="0" sz="1800" u="none" cap="none" strike="noStrike">
                  <a:solidFill>
                    <a:schemeClr val="dk1"/>
                  </a:solidFill>
                  <a:latin typeface="Calibri"/>
                  <a:ea typeface="Calibri"/>
                  <a:cs typeface="Calibri"/>
                  <a:sym typeface="Calibri"/>
                </a:endParaRPr>
              </a:p>
            </p:txBody>
          </p:sp>
        </p:grpSp>
        <p:grpSp>
          <p:nvGrpSpPr>
            <p:cNvPr id="458" name="Google Shape;458;p29"/>
            <p:cNvGrpSpPr/>
            <p:nvPr/>
          </p:nvGrpSpPr>
          <p:grpSpPr>
            <a:xfrm>
              <a:off x="4783" y="2590"/>
              <a:ext cx="207" cy="624"/>
              <a:chOff x="3190" y="1584"/>
              <a:chExt cx="207" cy="624"/>
            </a:xfrm>
          </p:grpSpPr>
          <p:cxnSp>
            <p:nvCxnSpPr>
              <p:cNvPr id="459" name="Google Shape;459;p29"/>
              <p:cNvCxnSpPr/>
              <p:nvPr/>
            </p:nvCxnSpPr>
            <p:spPr>
              <a:xfrm rot="5400000">
                <a:off x="2878" y="1896"/>
                <a:ext cx="624" cy="0"/>
              </a:xfrm>
              <a:prstGeom prst="straightConnector1">
                <a:avLst/>
              </a:prstGeom>
              <a:noFill/>
              <a:ln cap="flat" cmpd="sng" w="38100">
                <a:solidFill>
                  <a:schemeClr val="dk1"/>
                </a:solidFill>
                <a:prstDash val="solid"/>
                <a:round/>
                <a:headEnd len="sm" w="sm" type="none"/>
                <a:tailEnd len="med" w="med" type="triangle"/>
              </a:ln>
            </p:spPr>
          </p:cxnSp>
          <p:sp>
            <p:nvSpPr>
              <p:cNvPr id="460" name="Google Shape;460;p29"/>
              <p:cNvSpPr txBox="1"/>
              <p:nvPr/>
            </p:nvSpPr>
            <p:spPr>
              <a:xfrm>
                <a:off x="3216" y="1776"/>
                <a:ext cx="181" cy="2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rPr b="0" i="0" lang="en-US" sz="1800" u="none" cap="none" strike="noStrike">
                    <a:solidFill>
                      <a:schemeClr val="dk1"/>
                    </a:solidFill>
                    <a:latin typeface="Comic Sans MS"/>
                    <a:ea typeface="Comic Sans MS"/>
                    <a:cs typeface="Comic Sans MS"/>
                    <a:sym typeface="Comic Sans MS"/>
                  </a:rPr>
                  <a:t>1</a:t>
                </a:r>
                <a:endParaRPr b="0" i="0" sz="1800" u="none" cap="none" strike="noStrike">
                  <a:solidFill>
                    <a:schemeClr val="dk1"/>
                  </a:solidFill>
                  <a:latin typeface="Calibri"/>
                  <a:ea typeface="Calibri"/>
                  <a:cs typeface="Calibri"/>
                  <a:sym typeface="Calibri"/>
                </a:endParaRPr>
              </a:p>
            </p:txBody>
          </p:sp>
        </p:grpSp>
        <p:grpSp>
          <p:nvGrpSpPr>
            <p:cNvPr id="461" name="Google Shape;461;p29"/>
            <p:cNvGrpSpPr/>
            <p:nvPr/>
          </p:nvGrpSpPr>
          <p:grpSpPr>
            <a:xfrm>
              <a:off x="3823" y="2582"/>
              <a:ext cx="207" cy="624"/>
              <a:chOff x="2230" y="1576"/>
              <a:chExt cx="207" cy="624"/>
            </a:xfrm>
          </p:grpSpPr>
          <p:cxnSp>
            <p:nvCxnSpPr>
              <p:cNvPr id="462" name="Google Shape;462;p29"/>
              <p:cNvCxnSpPr/>
              <p:nvPr/>
            </p:nvCxnSpPr>
            <p:spPr>
              <a:xfrm rot="-5400000">
                <a:off x="1918" y="1888"/>
                <a:ext cx="624" cy="0"/>
              </a:xfrm>
              <a:prstGeom prst="straightConnector1">
                <a:avLst/>
              </a:prstGeom>
              <a:noFill/>
              <a:ln cap="flat" cmpd="sng" w="38100">
                <a:solidFill>
                  <a:schemeClr val="dk1"/>
                </a:solidFill>
                <a:prstDash val="solid"/>
                <a:round/>
                <a:headEnd len="sm" w="sm" type="none"/>
                <a:tailEnd len="med" w="med" type="triangle"/>
              </a:ln>
            </p:spPr>
          </p:cxnSp>
          <p:sp>
            <p:nvSpPr>
              <p:cNvPr id="463" name="Google Shape;463;p29"/>
              <p:cNvSpPr txBox="1"/>
              <p:nvPr/>
            </p:nvSpPr>
            <p:spPr>
              <a:xfrm>
                <a:off x="2256" y="1776"/>
                <a:ext cx="181" cy="2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rPr b="0" i="0" lang="en-US" sz="1800" u="none" cap="none" strike="noStrike">
                    <a:solidFill>
                      <a:schemeClr val="dk1"/>
                    </a:solidFill>
                    <a:latin typeface="Comic Sans MS"/>
                    <a:ea typeface="Comic Sans MS"/>
                    <a:cs typeface="Comic Sans MS"/>
                    <a:sym typeface="Comic Sans MS"/>
                  </a:rPr>
                  <a:t>1</a:t>
                </a:r>
                <a:endParaRPr b="0" i="0" sz="1800" u="none" cap="none" strike="noStrike">
                  <a:solidFill>
                    <a:schemeClr val="dk1"/>
                  </a:solidFill>
                  <a:latin typeface="Calibri"/>
                  <a:ea typeface="Calibri"/>
                  <a:cs typeface="Calibri"/>
                  <a:sym typeface="Calibri"/>
                </a:endParaRPr>
              </a:p>
            </p:txBody>
          </p:sp>
        </p:grpSp>
        <p:grpSp>
          <p:nvGrpSpPr>
            <p:cNvPr id="464" name="Google Shape;464;p29"/>
            <p:cNvGrpSpPr/>
            <p:nvPr/>
          </p:nvGrpSpPr>
          <p:grpSpPr>
            <a:xfrm>
              <a:off x="3997" y="3118"/>
              <a:ext cx="624" cy="248"/>
              <a:chOff x="2404" y="2112"/>
              <a:chExt cx="624" cy="248"/>
            </a:xfrm>
          </p:grpSpPr>
          <p:cxnSp>
            <p:nvCxnSpPr>
              <p:cNvPr id="465" name="Google Shape;465;p29"/>
              <p:cNvCxnSpPr/>
              <p:nvPr/>
            </p:nvCxnSpPr>
            <p:spPr>
              <a:xfrm rot="10800000">
                <a:off x="2404" y="2360"/>
                <a:ext cx="624" cy="0"/>
              </a:xfrm>
              <a:prstGeom prst="straightConnector1">
                <a:avLst/>
              </a:prstGeom>
              <a:noFill/>
              <a:ln cap="flat" cmpd="sng" w="38100">
                <a:solidFill>
                  <a:schemeClr val="dk1"/>
                </a:solidFill>
                <a:prstDash val="solid"/>
                <a:round/>
                <a:headEnd len="sm" w="sm" type="none"/>
                <a:tailEnd len="med" w="med" type="triangle"/>
              </a:ln>
            </p:spPr>
          </p:cxnSp>
          <p:sp>
            <p:nvSpPr>
              <p:cNvPr id="466" name="Google Shape;466;p29"/>
              <p:cNvSpPr txBox="1"/>
              <p:nvPr/>
            </p:nvSpPr>
            <p:spPr>
              <a:xfrm>
                <a:off x="2640" y="2112"/>
                <a:ext cx="181" cy="2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rPr b="0" i="0" lang="en-US" sz="1800" u="none" cap="none" strike="noStrike">
                    <a:solidFill>
                      <a:schemeClr val="dk1"/>
                    </a:solidFill>
                    <a:latin typeface="Comic Sans MS"/>
                    <a:ea typeface="Comic Sans MS"/>
                    <a:cs typeface="Comic Sans MS"/>
                    <a:sym typeface="Comic Sans MS"/>
                  </a:rPr>
                  <a:t>1</a:t>
                </a:r>
                <a:endParaRPr b="0" i="0" sz="1800" u="none" cap="none" strike="noStrike">
                  <a:solidFill>
                    <a:schemeClr val="dk1"/>
                  </a:solidFill>
                  <a:latin typeface="Calibri"/>
                  <a:ea typeface="Calibri"/>
                  <a:cs typeface="Calibri"/>
                  <a:sym typeface="Calibri"/>
                </a:endParaRPr>
              </a:p>
            </p:txBody>
          </p:sp>
        </p:grpSp>
      </p:grpSp>
      <p:pic>
        <p:nvPicPr>
          <p:cNvPr id="467" name="Google Shape;467;p29"/>
          <p:cNvPicPr preferRelativeResize="0"/>
          <p:nvPr/>
        </p:nvPicPr>
        <p:blipFill rotWithShape="1">
          <a:blip r:embed="rId3">
            <a:alphaModFix/>
          </a:blip>
          <a:srcRect b="0" l="0" r="0" t="0"/>
          <a:stretch/>
        </p:blipFill>
        <p:spPr>
          <a:xfrm>
            <a:off x="149127" y="76097"/>
            <a:ext cx="689073" cy="69975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
          <p:cNvSpPr txBox="1"/>
          <p:nvPr>
            <p:ph type="title"/>
          </p:nvPr>
        </p:nvSpPr>
        <p:spPr>
          <a:xfrm>
            <a:off x="928253" y="120350"/>
            <a:ext cx="9496982" cy="98367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40"/>
              <a:buFont typeface="Trebuchet MS"/>
              <a:buNone/>
            </a:pPr>
            <a:r>
              <a:rPr b="0" i="0" lang="en-US" sz="3200" u="none" cap="none" strike="noStrike">
                <a:latin typeface="Times New Roman"/>
                <a:ea typeface="Times New Roman"/>
                <a:cs typeface="Times New Roman"/>
                <a:sym typeface="Times New Roman"/>
              </a:rPr>
              <a:t>Difference between </a:t>
            </a:r>
            <a:r>
              <a:rPr b="1" i="0" lang="en-US" sz="3200" u="none" cap="none" strike="noStrike">
                <a:latin typeface="Times New Roman"/>
                <a:ea typeface="Times New Roman"/>
                <a:cs typeface="Times New Roman"/>
                <a:sym typeface="Times New Roman"/>
              </a:rPr>
              <a:t>combinational </a:t>
            </a:r>
            <a:r>
              <a:rPr b="0" i="0" lang="en-US" sz="3200" u="none" cap="none" strike="noStrike">
                <a:latin typeface="Times New Roman"/>
                <a:ea typeface="Times New Roman"/>
                <a:cs typeface="Times New Roman"/>
                <a:sym typeface="Times New Roman"/>
              </a:rPr>
              <a:t>and </a:t>
            </a:r>
            <a:r>
              <a:rPr b="1" i="0" lang="en-US" sz="3200" u="none" cap="none" strike="noStrike">
                <a:latin typeface="Times New Roman"/>
                <a:ea typeface="Times New Roman"/>
                <a:cs typeface="Times New Roman"/>
                <a:sym typeface="Times New Roman"/>
              </a:rPr>
              <a:t>sequential </a:t>
            </a:r>
            <a:r>
              <a:rPr b="0" i="0" lang="en-US" sz="3200" u="none" cap="none" strike="noStrike">
                <a:latin typeface="Times New Roman"/>
                <a:ea typeface="Times New Roman"/>
                <a:cs typeface="Times New Roman"/>
                <a:sym typeface="Times New Roman"/>
              </a:rPr>
              <a:t>logic </a:t>
            </a:r>
            <a:br>
              <a:rPr b="0" i="0" lang="en-US" sz="3200" u="none" cap="none" strike="noStrike">
                <a:latin typeface="Times New Roman"/>
                <a:ea typeface="Times New Roman"/>
                <a:cs typeface="Times New Roman"/>
                <a:sym typeface="Times New Roman"/>
              </a:rPr>
            </a:br>
            <a:endParaRPr b="0" i="0" sz="3200" u="none" cap="none" strike="noStrike">
              <a:latin typeface="Times New Roman"/>
              <a:ea typeface="Times New Roman"/>
              <a:cs typeface="Times New Roman"/>
              <a:sym typeface="Times New Roman"/>
            </a:endParaRPr>
          </a:p>
        </p:txBody>
      </p:sp>
      <p:sp>
        <p:nvSpPr>
          <p:cNvPr id="114" name="Google Shape;114;p3"/>
          <p:cNvSpPr txBox="1"/>
          <p:nvPr>
            <p:ph idx="10" type="dt"/>
          </p:nvPr>
        </p:nvSpPr>
        <p:spPr>
          <a:xfrm>
            <a:off x="641446" y="6356350"/>
            <a:ext cx="873455"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imes New Roman"/>
              <a:buNone/>
            </a:pPr>
            <a:r>
              <a:rPr b="1" i="0" lang="en-US" sz="1200" u="none" cap="none" strike="noStrike">
                <a:solidFill>
                  <a:schemeClr val="dk1"/>
                </a:solidFill>
                <a:latin typeface="Times New Roman"/>
                <a:ea typeface="Times New Roman"/>
                <a:cs typeface="Times New Roman"/>
                <a:sym typeface="Times New Roman"/>
              </a:rPr>
              <a:t>11/3/2022</a:t>
            </a:r>
            <a:endParaRPr b="1" i="0" sz="1200" u="none" cap="none" strike="noStrike">
              <a:solidFill>
                <a:schemeClr val="dk1"/>
              </a:solidFill>
              <a:latin typeface="Times New Roman"/>
              <a:ea typeface="Times New Roman"/>
              <a:cs typeface="Times New Roman"/>
              <a:sym typeface="Times New Roman"/>
            </a:endParaRPr>
          </a:p>
        </p:txBody>
      </p:sp>
      <p:sp>
        <p:nvSpPr>
          <p:cNvPr id="115" name="Google Shape;115;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900"/>
              <a:buFont typeface="Arial"/>
              <a:buNone/>
            </a:pPr>
            <a:fld id="{00000000-1234-1234-1234-123412341234}" type="slidenum">
              <a:rPr b="0" i="0" lang="en-US" sz="900" u="none" cap="none" strike="noStrike">
                <a:solidFill>
                  <a:schemeClr val="accent1"/>
                </a:solidFill>
                <a:latin typeface="Arial"/>
                <a:ea typeface="Arial"/>
                <a:cs typeface="Arial"/>
                <a:sym typeface="Arial"/>
              </a:rPr>
              <a:t>‹#›</a:t>
            </a:fld>
            <a:endParaRPr b="0" i="0" sz="900" u="none" cap="none" strike="noStrike">
              <a:solidFill>
                <a:schemeClr val="accent1"/>
              </a:solidFill>
              <a:latin typeface="Arial"/>
              <a:ea typeface="Arial"/>
              <a:cs typeface="Arial"/>
              <a:sym typeface="Arial"/>
            </a:endParaRPr>
          </a:p>
        </p:txBody>
      </p:sp>
      <p:graphicFrame>
        <p:nvGraphicFramePr>
          <p:cNvPr id="116" name="Google Shape;116;p3"/>
          <p:cNvGraphicFramePr/>
          <p:nvPr/>
        </p:nvGraphicFramePr>
        <p:xfrm>
          <a:off x="1378581" y="1104023"/>
          <a:ext cx="3000000" cy="3000000"/>
        </p:xfrm>
        <a:graphic>
          <a:graphicData uri="http://schemas.openxmlformats.org/drawingml/2006/table">
            <a:tbl>
              <a:tblPr>
                <a:noFill/>
                <a:tableStyleId>{A03334CA-6ADD-49B6-B7B5-ABEF79E31212}</a:tableStyleId>
              </a:tblPr>
              <a:tblGrid>
                <a:gridCol w="850975"/>
                <a:gridCol w="4249475"/>
                <a:gridCol w="4151000"/>
              </a:tblGrid>
              <a:tr h="1095050">
                <a:tc>
                  <a:txBody>
                    <a:bodyPr/>
                    <a:lstStyle/>
                    <a:p>
                      <a:pPr indent="0" lvl="0" marL="0" marR="0" rtl="0" algn="l">
                        <a:lnSpc>
                          <a:spcPct val="100000"/>
                        </a:lnSpc>
                        <a:spcBef>
                          <a:spcPts val="0"/>
                        </a:spcBef>
                        <a:spcAft>
                          <a:spcPts val="0"/>
                        </a:spcAft>
                        <a:buClr>
                          <a:schemeClr val="dk1"/>
                        </a:buClr>
                        <a:buSzPts val="2000"/>
                        <a:buFont typeface="Times New Roman"/>
                        <a:buNone/>
                      </a:pPr>
                      <a:r>
                        <a:rPr lang="en-US" sz="2400" u="none" cap="none" strike="noStrike">
                          <a:latin typeface="Times New Roman"/>
                          <a:ea typeface="Times New Roman"/>
                          <a:cs typeface="Times New Roman"/>
                          <a:sym typeface="Times New Roman"/>
                        </a:rPr>
                        <a:t>Sr. No.</a:t>
                      </a:r>
                      <a:endParaRPr sz="2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Times New Roman"/>
                        <a:buNone/>
                      </a:pPr>
                      <a:r>
                        <a:rPr lang="en-US" sz="2400" u="none" cap="none" strike="noStrike">
                          <a:latin typeface="Times New Roman"/>
                          <a:ea typeface="Times New Roman"/>
                          <a:cs typeface="Times New Roman"/>
                          <a:sym typeface="Times New Roman"/>
                        </a:rPr>
                        <a:t> </a:t>
                      </a:r>
                      <a:r>
                        <a:rPr lang="en-US" sz="2400" u="none" cap="none" strike="noStrike">
                          <a:solidFill>
                            <a:srgbClr val="C00000"/>
                          </a:solidFill>
                          <a:latin typeface="Times New Roman"/>
                          <a:ea typeface="Times New Roman"/>
                          <a:cs typeface="Times New Roman"/>
                          <a:sym typeface="Times New Roman"/>
                        </a:rPr>
                        <a:t>Combinational  Logic</a:t>
                      </a:r>
                      <a:endParaRPr sz="2400" u="none" cap="none" strike="noStrike">
                        <a:solidFill>
                          <a:srgbClr val="C00000"/>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C00000"/>
                        </a:buClr>
                        <a:buSzPts val="2000"/>
                        <a:buFont typeface="Times New Roman"/>
                        <a:buNone/>
                      </a:pPr>
                      <a:r>
                        <a:rPr lang="en-US" sz="2400" u="none" cap="none" strike="noStrike">
                          <a:solidFill>
                            <a:srgbClr val="C00000"/>
                          </a:solidFill>
                          <a:latin typeface="Times New Roman"/>
                          <a:ea typeface="Times New Roman"/>
                          <a:cs typeface="Times New Roman"/>
                          <a:sym typeface="Times New Roman"/>
                        </a:rPr>
                        <a:t>Sequential Logic</a:t>
                      </a:r>
                      <a:endParaRPr sz="2400" u="none" cap="none" strike="noStrike">
                        <a:solidFill>
                          <a:srgbClr val="C00000"/>
                        </a:solidFill>
                        <a:latin typeface="Times New Roman"/>
                        <a:ea typeface="Times New Roman"/>
                        <a:cs typeface="Times New Roman"/>
                        <a:sym typeface="Times New Roman"/>
                      </a:endParaRPr>
                    </a:p>
                  </a:txBody>
                  <a:tcPr marT="45725" marB="45725" marR="91450" marL="91450"/>
                </a:tc>
              </a:tr>
              <a:tr h="1360000">
                <a:tc>
                  <a:txBody>
                    <a:bodyPr/>
                    <a:lstStyle/>
                    <a:p>
                      <a:pPr indent="0" lvl="0" marL="0" marR="0" rtl="0" algn="l">
                        <a:lnSpc>
                          <a:spcPct val="100000"/>
                        </a:lnSpc>
                        <a:spcBef>
                          <a:spcPts val="0"/>
                        </a:spcBef>
                        <a:spcAft>
                          <a:spcPts val="0"/>
                        </a:spcAft>
                        <a:buClr>
                          <a:schemeClr val="dk1"/>
                        </a:buClr>
                        <a:buSzPts val="2000"/>
                        <a:buFont typeface="Times New Roman"/>
                        <a:buNone/>
                      </a:pPr>
                      <a:r>
                        <a:rPr lang="en-US" sz="2400" u="none" cap="none" strike="noStrike">
                          <a:latin typeface="Times New Roman"/>
                          <a:ea typeface="Times New Roman"/>
                          <a:cs typeface="Times New Roman"/>
                          <a:sym typeface="Times New Roman"/>
                        </a:rPr>
                        <a:t>1. </a:t>
                      </a:r>
                      <a:endParaRPr sz="2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Times New Roman"/>
                        <a:buNone/>
                      </a:pPr>
                      <a:r>
                        <a:rPr lang="en-US" sz="2400" u="none" cap="none" strike="noStrike">
                          <a:latin typeface="Times New Roman"/>
                          <a:ea typeface="Times New Roman"/>
                          <a:cs typeface="Times New Roman"/>
                          <a:sym typeface="Times New Roman"/>
                        </a:rPr>
                        <a:t>The output are all times depend on the combination of input variable.</a:t>
                      </a:r>
                      <a:endParaRPr sz="2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Times New Roman"/>
                        <a:buNone/>
                      </a:pPr>
                      <a:r>
                        <a:rPr lang="en-US" sz="2400" u="none" cap="none" strike="noStrike">
                          <a:latin typeface="Times New Roman"/>
                          <a:ea typeface="Times New Roman"/>
                          <a:cs typeface="Times New Roman"/>
                          <a:sym typeface="Times New Roman"/>
                        </a:rPr>
                        <a:t> The output is depend on present input as well depend on past history of input variable</a:t>
                      </a:r>
                      <a:endParaRPr sz="2400" u="none" cap="none" strike="noStrike">
                        <a:latin typeface="Times New Roman"/>
                        <a:ea typeface="Times New Roman"/>
                        <a:cs typeface="Times New Roman"/>
                        <a:sym typeface="Times New Roman"/>
                      </a:endParaRPr>
                    </a:p>
                  </a:txBody>
                  <a:tcPr marT="45725" marB="45725" marR="91450" marL="91450"/>
                </a:tc>
              </a:tr>
              <a:tr h="918425">
                <a:tc>
                  <a:txBody>
                    <a:bodyPr/>
                    <a:lstStyle/>
                    <a:p>
                      <a:pPr indent="0" lvl="0" marL="0" marR="0" rtl="0" algn="l">
                        <a:lnSpc>
                          <a:spcPct val="100000"/>
                        </a:lnSpc>
                        <a:spcBef>
                          <a:spcPts val="0"/>
                        </a:spcBef>
                        <a:spcAft>
                          <a:spcPts val="0"/>
                        </a:spcAft>
                        <a:buClr>
                          <a:schemeClr val="dk1"/>
                        </a:buClr>
                        <a:buSzPts val="2000"/>
                        <a:buFont typeface="Times New Roman"/>
                        <a:buNone/>
                      </a:pPr>
                      <a:r>
                        <a:rPr lang="en-US" sz="2400" u="none" cap="none" strike="noStrike">
                          <a:latin typeface="Times New Roman"/>
                          <a:ea typeface="Times New Roman"/>
                          <a:cs typeface="Times New Roman"/>
                          <a:sym typeface="Times New Roman"/>
                        </a:rPr>
                        <a:t>2.</a:t>
                      </a:r>
                      <a:endParaRPr sz="2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Times New Roman"/>
                        <a:buNone/>
                      </a:pPr>
                      <a:r>
                        <a:rPr b="0" i="0" lang="en-US" sz="2400" u="none" cap="none" strike="noStrike">
                          <a:solidFill>
                            <a:schemeClr val="dk1"/>
                          </a:solidFill>
                          <a:latin typeface="Times New Roman"/>
                          <a:ea typeface="Times New Roman"/>
                          <a:cs typeface="Times New Roman"/>
                          <a:sym typeface="Times New Roman"/>
                        </a:rPr>
                        <a:t> It does not use any memory</a:t>
                      </a:r>
                      <a:endParaRPr sz="2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Times New Roman"/>
                        <a:buNone/>
                      </a:pPr>
                      <a:r>
                        <a:rPr b="0" i="0" lang="en-US" sz="2400" u="none" cap="none" strike="noStrike">
                          <a:solidFill>
                            <a:schemeClr val="dk1"/>
                          </a:solidFill>
                          <a:latin typeface="Times New Roman"/>
                          <a:ea typeface="Times New Roman"/>
                          <a:cs typeface="Times New Roman"/>
                          <a:sym typeface="Times New Roman"/>
                        </a:rPr>
                        <a:t>It has memory so output can vary based on input.</a:t>
                      </a:r>
                      <a:endParaRPr sz="2400" u="none" cap="none" strike="noStrike">
                        <a:latin typeface="Times New Roman"/>
                        <a:ea typeface="Times New Roman"/>
                        <a:cs typeface="Times New Roman"/>
                        <a:sym typeface="Times New Roman"/>
                      </a:endParaRPr>
                    </a:p>
                  </a:txBody>
                  <a:tcPr marT="45725" marB="45725" marR="91450" marL="91450"/>
                </a:tc>
              </a:tr>
              <a:tr h="608350">
                <a:tc>
                  <a:txBody>
                    <a:bodyPr/>
                    <a:lstStyle/>
                    <a:p>
                      <a:pPr indent="0" lvl="0" marL="0" marR="0" rtl="0" algn="l">
                        <a:lnSpc>
                          <a:spcPct val="100000"/>
                        </a:lnSpc>
                        <a:spcBef>
                          <a:spcPts val="0"/>
                        </a:spcBef>
                        <a:spcAft>
                          <a:spcPts val="0"/>
                        </a:spcAft>
                        <a:buClr>
                          <a:schemeClr val="dk1"/>
                        </a:buClr>
                        <a:buSzPts val="2000"/>
                        <a:buFont typeface="Times New Roman"/>
                        <a:buNone/>
                      </a:pPr>
                      <a:r>
                        <a:rPr lang="en-US" sz="2400" u="none" cap="none" strike="noStrike">
                          <a:latin typeface="Times New Roman"/>
                          <a:ea typeface="Times New Roman"/>
                          <a:cs typeface="Times New Roman"/>
                          <a:sym typeface="Times New Roman"/>
                        </a:rPr>
                        <a:t>3. </a:t>
                      </a:r>
                      <a:endParaRPr sz="2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Times New Roman"/>
                        <a:buNone/>
                      </a:pPr>
                      <a:r>
                        <a:rPr lang="en-US" sz="2400" u="none" cap="none" strike="noStrike">
                          <a:latin typeface="Times New Roman"/>
                          <a:ea typeface="Times New Roman"/>
                          <a:cs typeface="Times New Roman"/>
                          <a:sym typeface="Times New Roman"/>
                        </a:rPr>
                        <a:t>It is easy to design</a:t>
                      </a:r>
                      <a:endParaRPr sz="2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Times New Roman"/>
                        <a:buNone/>
                      </a:pPr>
                      <a:r>
                        <a:rPr lang="en-US" sz="2400" u="none" cap="none" strike="noStrike">
                          <a:latin typeface="Times New Roman"/>
                          <a:ea typeface="Times New Roman"/>
                          <a:cs typeface="Times New Roman"/>
                          <a:sym typeface="Times New Roman"/>
                        </a:rPr>
                        <a:t>It is harder to design</a:t>
                      </a:r>
                      <a:endParaRPr sz="2400" u="none" cap="none" strike="noStrike">
                        <a:latin typeface="Times New Roman"/>
                        <a:ea typeface="Times New Roman"/>
                        <a:cs typeface="Times New Roman"/>
                        <a:sym typeface="Times New Roman"/>
                      </a:endParaRPr>
                    </a:p>
                  </a:txBody>
                  <a:tcPr marT="45725" marB="45725" marR="91450" marL="91450"/>
                </a:tc>
              </a:tr>
              <a:tr h="608350">
                <a:tc>
                  <a:txBody>
                    <a:bodyPr/>
                    <a:lstStyle/>
                    <a:p>
                      <a:pPr indent="0" lvl="0" marL="0" marR="0" rtl="0" algn="l">
                        <a:lnSpc>
                          <a:spcPct val="100000"/>
                        </a:lnSpc>
                        <a:spcBef>
                          <a:spcPts val="0"/>
                        </a:spcBef>
                        <a:spcAft>
                          <a:spcPts val="0"/>
                        </a:spcAft>
                        <a:buClr>
                          <a:schemeClr val="dk1"/>
                        </a:buClr>
                        <a:buSzPts val="2000"/>
                        <a:buFont typeface="Times New Roman"/>
                        <a:buNone/>
                      </a:pPr>
                      <a:r>
                        <a:rPr lang="en-US" sz="2400" u="none" cap="none" strike="noStrike">
                          <a:latin typeface="Times New Roman"/>
                          <a:ea typeface="Times New Roman"/>
                          <a:cs typeface="Times New Roman"/>
                          <a:sym typeface="Times New Roman"/>
                        </a:rPr>
                        <a:t>4. </a:t>
                      </a:r>
                      <a:endParaRPr sz="2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Times New Roman"/>
                        <a:buNone/>
                      </a:pPr>
                      <a:r>
                        <a:rPr lang="en-US" sz="2400" u="none" cap="none" strike="noStrike">
                          <a:latin typeface="Times New Roman"/>
                          <a:ea typeface="Times New Roman"/>
                          <a:cs typeface="Times New Roman"/>
                          <a:sym typeface="Times New Roman"/>
                        </a:rPr>
                        <a:t>Faster</a:t>
                      </a:r>
                      <a:endParaRPr sz="2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Times New Roman"/>
                        <a:buNone/>
                      </a:pPr>
                      <a:r>
                        <a:rPr lang="en-US" sz="2400" u="none" cap="none" strike="noStrike">
                          <a:latin typeface="Times New Roman"/>
                          <a:ea typeface="Times New Roman"/>
                          <a:cs typeface="Times New Roman"/>
                          <a:sym typeface="Times New Roman"/>
                        </a:rPr>
                        <a:t>Slower</a:t>
                      </a:r>
                      <a:endParaRPr sz="2400" u="none" cap="none" strike="noStrike">
                        <a:latin typeface="Times New Roman"/>
                        <a:ea typeface="Times New Roman"/>
                        <a:cs typeface="Times New Roman"/>
                        <a:sym typeface="Times New Roman"/>
                      </a:endParaRPr>
                    </a:p>
                  </a:txBody>
                  <a:tcPr marT="45725" marB="45725" marR="91450" marL="91450"/>
                </a:tc>
              </a:tr>
            </a:tbl>
          </a:graphicData>
        </a:graphic>
      </p:graphicFrame>
      <p:pic>
        <p:nvPicPr>
          <p:cNvPr id="117" name="Google Shape;117;p3"/>
          <p:cNvPicPr preferRelativeResize="0"/>
          <p:nvPr/>
        </p:nvPicPr>
        <p:blipFill rotWithShape="1">
          <a:blip r:embed="rId3">
            <a:alphaModFix/>
          </a:blip>
          <a:srcRect b="0" l="0" r="0" t="0"/>
          <a:stretch/>
        </p:blipFill>
        <p:spPr>
          <a:xfrm>
            <a:off x="73410" y="120351"/>
            <a:ext cx="734310" cy="641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0"/>
          <p:cNvSpPr txBox="1"/>
          <p:nvPr>
            <p:ph type="title"/>
          </p:nvPr>
        </p:nvSpPr>
        <p:spPr>
          <a:xfrm>
            <a:off x="1066800" y="110836"/>
            <a:ext cx="10058400" cy="998537"/>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accent1"/>
              </a:buClr>
              <a:buSzPts val="3600"/>
              <a:buFont typeface="Noto Sans Symbols"/>
              <a:buNone/>
            </a:pPr>
            <a:r>
              <a:rPr i="0" lang="en-US" sz="3200" u="none" cap="none" strike="noStrike">
                <a:latin typeface="Times New Roman"/>
                <a:ea typeface="Times New Roman"/>
                <a:cs typeface="Times New Roman"/>
                <a:sym typeface="Times New Roman"/>
              </a:rPr>
              <a:t>Asynchronous Counters</a:t>
            </a:r>
            <a:endParaRPr i="0" sz="3200" u="none" cap="none" strike="noStrike">
              <a:latin typeface="Times New Roman"/>
              <a:ea typeface="Times New Roman"/>
              <a:cs typeface="Times New Roman"/>
              <a:sym typeface="Times New Roman"/>
            </a:endParaRPr>
          </a:p>
        </p:txBody>
      </p:sp>
      <p:sp>
        <p:nvSpPr>
          <p:cNvPr id="475" name="Google Shape;475;p30"/>
          <p:cNvSpPr txBox="1"/>
          <p:nvPr>
            <p:ph idx="1" type="body"/>
          </p:nvPr>
        </p:nvSpPr>
        <p:spPr>
          <a:xfrm>
            <a:off x="838199" y="897950"/>
            <a:ext cx="10813473" cy="2483572"/>
          </a:xfrm>
          <a:prstGeom prst="rect">
            <a:avLst/>
          </a:prstGeom>
          <a:solidFill>
            <a:srgbClr val="FFF2CC"/>
          </a:solidFill>
          <a:ln>
            <a:noFill/>
          </a:ln>
        </p:spPr>
        <p:txBody>
          <a:bodyPr anchorCtr="0" anchor="t" bIns="45700" lIns="91425" spcFirstLastPara="1" rIns="91425" wrap="square" tIns="45700">
            <a:noAutofit/>
          </a:bodyPr>
          <a:lstStyle/>
          <a:p>
            <a:pPr indent="-228600" lvl="1" marL="800100" marR="0" rtl="0" algn="l">
              <a:lnSpc>
                <a:spcPct val="90000"/>
              </a:lnSpc>
              <a:spcBef>
                <a:spcPts val="1200"/>
              </a:spcBef>
              <a:spcAft>
                <a:spcPts val="0"/>
              </a:spcAft>
              <a:buClr>
                <a:schemeClr val="accent1"/>
              </a:buClr>
              <a:buSzPts val="2040"/>
              <a:buFont typeface="Noto Sans Symbols"/>
              <a:buChar char="▪"/>
            </a:pPr>
            <a:r>
              <a:rPr b="0" i="0" lang="en-US" u="none" cap="none" strike="noStrike">
                <a:solidFill>
                  <a:srgbClr val="FF0000"/>
                </a:solidFill>
                <a:latin typeface="Times New Roman"/>
                <a:ea typeface="Times New Roman"/>
                <a:cs typeface="Times New Roman"/>
                <a:sym typeface="Times New Roman"/>
              </a:rPr>
              <a:t>Only the first flip-flop is clocked by an external clock. All subsequent flip-flops are clocked by the output of the preceding flip-flop.</a:t>
            </a:r>
            <a:endParaRPr/>
          </a:p>
          <a:p>
            <a:pPr indent="-228600" lvl="1" marL="800100" marR="0" rtl="0" algn="l">
              <a:lnSpc>
                <a:spcPct val="90000"/>
              </a:lnSpc>
              <a:spcBef>
                <a:spcPts val="1200"/>
              </a:spcBef>
              <a:spcAft>
                <a:spcPts val="0"/>
              </a:spcAft>
              <a:buClr>
                <a:schemeClr val="accent1"/>
              </a:buClr>
              <a:buSzPts val="2040"/>
              <a:buFont typeface="Noto Sans Symbols"/>
              <a:buChar char="▪"/>
            </a:pPr>
            <a:r>
              <a:rPr b="0" i="0" lang="en-US" u="none" cap="none" strike="noStrike">
                <a:solidFill>
                  <a:srgbClr val="0066FF"/>
                </a:solidFill>
                <a:latin typeface="Times New Roman"/>
                <a:ea typeface="Times New Roman"/>
                <a:cs typeface="Times New Roman"/>
                <a:sym typeface="Times New Roman"/>
              </a:rPr>
              <a:t>Asynchronous counters are also called </a:t>
            </a:r>
            <a:r>
              <a:rPr b="0" i="1" lang="en-US" u="none" cap="none" strike="noStrike">
                <a:solidFill>
                  <a:srgbClr val="0066FF"/>
                </a:solidFill>
                <a:latin typeface="Times New Roman"/>
                <a:ea typeface="Times New Roman"/>
                <a:cs typeface="Times New Roman"/>
                <a:sym typeface="Times New Roman"/>
              </a:rPr>
              <a:t>ripple-counters</a:t>
            </a:r>
            <a:r>
              <a:rPr b="0" i="0" lang="en-US" u="none" cap="none" strike="noStrike">
                <a:solidFill>
                  <a:srgbClr val="0066FF"/>
                </a:solidFill>
                <a:latin typeface="Times New Roman"/>
                <a:ea typeface="Times New Roman"/>
                <a:cs typeface="Times New Roman"/>
                <a:sym typeface="Times New Roman"/>
              </a:rPr>
              <a:t> because of the way the clock pulse ripples it way through the flip-flops.</a:t>
            </a:r>
            <a:endParaRPr/>
          </a:p>
          <a:p>
            <a:pPr indent="-228600" lvl="1" marL="800100" rtl="0" algn="l">
              <a:lnSpc>
                <a:spcPct val="90000"/>
              </a:lnSpc>
              <a:spcBef>
                <a:spcPts val="1200"/>
              </a:spcBef>
              <a:spcAft>
                <a:spcPts val="0"/>
              </a:spcAft>
              <a:buClr>
                <a:schemeClr val="accent1"/>
              </a:buClr>
              <a:buSzPts val="1920"/>
              <a:buFont typeface="Noto Sans Symbols"/>
              <a:buChar char="▪"/>
            </a:pPr>
            <a:r>
              <a:rPr lang="en-US">
                <a:solidFill>
                  <a:srgbClr val="FF0000"/>
                </a:solidFill>
                <a:latin typeface="Times New Roman"/>
                <a:ea typeface="Times New Roman"/>
                <a:cs typeface="Times New Roman"/>
                <a:sym typeface="Times New Roman"/>
              </a:rPr>
              <a:t>The flip-flop output transition serves as a source for triggering other flip-flops</a:t>
            </a:r>
            <a:endParaRPr>
              <a:solidFill>
                <a:srgbClr val="FF0000"/>
              </a:solidFill>
              <a:latin typeface="Times New Roman"/>
              <a:ea typeface="Times New Roman"/>
              <a:cs typeface="Times New Roman"/>
              <a:sym typeface="Times New Roman"/>
            </a:endParaRPr>
          </a:p>
        </p:txBody>
      </p:sp>
      <p:sp>
        <p:nvSpPr>
          <p:cNvPr id="476" name="Google Shape;476;p30"/>
          <p:cNvSpPr txBox="1"/>
          <p:nvPr>
            <p:ph idx="10" type="dt"/>
          </p:nvPr>
        </p:nvSpPr>
        <p:spPr>
          <a:xfrm>
            <a:off x="838200" y="6356350"/>
            <a:ext cx="1331794"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477" name="Google Shape;47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478" name="Google Shape;478;p30"/>
          <p:cNvPicPr preferRelativeResize="0"/>
          <p:nvPr/>
        </p:nvPicPr>
        <p:blipFill rotWithShape="1">
          <a:blip r:embed="rId3">
            <a:alphaModFix/>
          </a:blip>
          <a:srcRect b="0" l="0" r="0" t="0"/>
          <a:stretch/>
        </p:blipFill>
        <p:spPr>
          <a:xfrm>
            <a:off x="195069" y="110836"/>
            <a:ext cx="643130" cy="651164"/>
          </a:xfrm>
          <a:prstGeom prst="rect">
            <a:avLst/>
          </a:prstGeom>
          <a:noFill/>
          <a:ln>
            <a:noFill/>
          </a:ln>
        </p:spPr>
      </p:pic>
      <p:pic>
        <p:nvPicPr>
          <p:cNvPr id="479" name="Google Shape;479;p30"/>
          <p:cNvPicPr preferRelativeResize="0"/>
          <p:nvPr/>
        </p:nvPicPr>
        <p:blipFill rotWithShape="1">
          <a:blip r:embed="rId4">
            <a:alphaModFix/>
          </a:blip>
          <a:srcRect b="0" l="0" r="0" t="0"/>
          <a:stretch/>
        </p:blipFill>
        <p:spPr>
          <a:xfrm>
            <a:off x="1717963" y="3381522"/>
            <a:ext cx="8365469" cy="26299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1"/>
          <p:cNvSpPr txBox="1"/>
          <p:nvPr>
            <p:ph type="title"/>
          </p:nvPr>
        </p:nvSpPr>
        <p:spPr>
          <a:xfrm>
            <a:off x="1191491" y="93375"/>
            <a:ext cx="9853036" cy="59935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40"/>
              <a:buFont typeface="Trebuchet MS"/>
              <a:buNone/>
            </a:pPr>
            <a:r>
              <a:rPr b="0" i="0" lang="en-US" sz="3240" u="none" cap="none" strike="noStrike">
                <a:latin typeface="Times New Roman"/>
                <a:ea typeface="Times New Roman"/>
                <a:cs typeface="Times New Roman"/>
                <a:sym typeface="Times New Roman"/>
              </a:rPr>
              <a:t>Counting in Binary</a:t>
            </a:r>
            <a:endParaRPr b="0" i="0" sz="3240" u="none" cap="none" strike="noStrike">
              <a:latin typeface="Times New Roman"/>
              <a:ea typeface="Times New Roman"/>
              <a:cs typeface="Times New Roman"/>
              <a:sym typeface="Times New Roman"/>
            </a:endParaRPr>
          </a:p>
        </p:txBody>
      </p:sp>
      <p:sp>
        <p:nvSpPr>
          <p:cNvPr id="487" name="Google Shape;487;p31"/>
          <p:cNvSpPr txBox="1"/>
          <p:nvPr>
            <p:ph idx="1" type="body"/>
          </p:nvPr>
        </p:nvSpPr>
        <p:spPr>
          <a:xfrm>
            <a:off x="873457" y="1108364"/>
            <a:ext cx="6718834" cy="4932998"/>
          </a:xfrm>
          <a:prstGeom prst="rect">
            <a:avLst/>
          </a:prstGeom>
          <a:solidFill>
            <a:srgbClr val="FFF2CC"/>
          </a:solidFill>
          <a:ln>
            <a:noFill/>
          </a:ln>
        </p:spPr>
        <p:txBody>
          <a:bodyPr anchorCtr="0" anchor="t" bIns="45700" lIns="91425" spcFirstLastPara="1" rIns="91425" wrap="square" tIns="45700">
            <a:noAutofit/>
          </a:bodyPr>
          <a:lstStyle/>
          <a:p>
            <a:pPr indent="-342900" lvl="0" marL="342900" marR="0" rtl="0" algn="just">
              <a:lnSpc>
                <a:spcPct val="80000"/>
              </a:lnSpc>
              <a:spcBef>
                <a:spcPts val="1200"/>
              </a:spcBef>
              <a:spcAft>
                <a:spcPts val="0"/>
              </a:spcAft>
              <a:buClr>
                <a:schemeClr val="accent1"/>
              </a:buClr>
              <a:buSzPts val="1600"/>
              <a:buFont typeface="Noto Sans Symbols"/>
              <a:buChar char="▶"/>
            </a:pPr>
            <a:r>
              <a:rPr b="0" i="0" lang="en-US" sz="2200" u="none" cap="none" strike="noStrike">
                <a:solidFill>
                  <a:srgbClr val="3F3F3F"/>
                </a:solidFill>
                <a:latin typeface="Times New Roman"/>
                <a:ea typeface="Times New Roman"/>
                <a:cs typeface="Times New Roman"/>
                <a:sym typeface="Times New Roman"/>
              </a:rPr>
              <a:t>The binary counting sequence is shown on the right</a:t>
            </a:r>
            <a:endParaRPr sz="2200">
              <a:latin typeface="Times New Roman"/>
              <a:ea typeface="Times New Roman"/>
              <a:cs typeface="Times New Roman"/>
              <a:sym typeface="Times New Roman"/>
            </a:endParaRPr>
          </a:p>
          <a:p>
            <a:pPr indent="-342900" lvl="0" marL="342900" marR="0" rtl="0" algn="just">
              <a:lnSpc>
                <a:spcPct val="80000"/>
              </a:lnSpc>
              <a:spcBef>
                <a:spcPts val="1800"/>
              </a:spcBef>
              <a:spcAft>
                <a:spcPts val="0"/>
              </a:spcAft>
              <a:buClr>
                <a:schemeClr val="accent1"/>
              </a:buClr>
              <a:buSzPts val="1600"/>
              <a:buFont typeface="Noto Sans Symbols"/>
              <a:buChar char="▶"/>
            </a:pPr>
            <a:r>
              <a:rPr b="0" i="0" lang="en-US" sz="2200" u="none" cap="none" strike="noStrike">
                <a:solidFill>
                  <a:srgbClr val="3F3F3F"/>
                </a:solidFill>
                <a:latin typeface="Times New Roman"/>
                <a:ea typeface="Times New Roman"/>
                <a:cs typeface="Times New Roman"/>
                <a:sym typeface="Times New Roman"/>
              </a:rPr>
              <a:t>Look at the column labelled </a:t>
            </a:r>
            <a:r>
              <a:rPr b="1" i="0" lang="en-US" sz="2200" u="none" cap="none" strike="noStrike">
                <a:solidFill>
                  <a:srgbClr val="3F3F3F"/>
                </a:solidFill>
                <a:latin typeface="Times New Roman"/>
                <a:ea typeface="Times New Roman"/>
                <a:cs typeface="Times New Roman"/>
                <a:sym typeface="Times New Roman"/>
              </a:rPr>
              <a:t>Q</a:t>
            </a:r>
            <a:r>
              <a:rPr b="1" baseline="-25000" i="0" lang="en-US" sz="2200" u="none" cap="none" strike="noStrike">
                <a:solidFill>
                  <a:srgbClr val="3F3F3F"/>
                </a:solidFill>
                <a:latin typeface="Times New Roman"/>
                <a:ea typeface="Times New Roman"/>
                <a:cs typeface="Times New Roman"/>
                <a:sym typeface="Times New Roman"/>
              </a:rPr>
              <a:t>0</a:t>
            </a:r>
            <a:r>
              <a:rPr b="0" i="0" lang="en-US" sz="2200" u="none" cap="none" strike="noStrike">
                <a:solidFill>
                  <a:srgbClr val="3F3F3F"/>
                </a:solidFill>
                <a:latin typeface="Times New Roman"/>
                <a:ea typeface="Times New Roman"/>
                <a:cs typeface="Times New Roman"/>
                <a:sym typeface="Times New Roman"/>
              </a:rPr>
              <a:t>. It reads 0, 1, 0, 1, 0, 1, etc. If this were drawn as a timing diagram, it would look like a clock. Assume that this </a:t>
            </a:r>
            <a:r>
              <a:rPr b="0" i="0" lang="en-US" sz="2200" u="none" cap="none" strike="noStrike">
                <a:solidFill>
                  <a:srgbClr val="FF0000"/>
                </a:solidFill>
                <a:latin typeface="Times New Roman"/>
                <a:ea typeface="Times New Roman"/>
                <a:cs typeface="Times New Roman"/>
                <a:sym typeface="Times New Roman"/>
              </a:rPr>
              <a:t>clock has period T</a:t>
            </a:r>
            <a:endParaRPr sz="2200">
              <a:latin typeface="Times New Roman"/>
              <a:ea typeface="Times New Roman"/>
              <a:cs typeface="Times New Roman"/>
              <a:sym typeface="Times New Roman"/>
            </a:endParaRPr>
          </a:p>
          <a:p>
            <a:pPr indent="-342900" lvl="0" marL="342900" marR="0" rtl="0" algn="just">
              <a:lnSpc>
                <a:spcPct val="80000"/>
              </a:lnSpc>
              <a:spcBef>
                <a:spcPts val="1800"/>
              </a:spcBef>
              <a:spcAft>
                <a:spcPts val="0"/>
              </a:spcAft>
              <a:buClr>
                <a:schemeClr val="accent1"/>
              </a:buClr>
              <a:buSzPts val="1600"/>
              <a:buFont typeface="Noto Sans Symbols"/>
              <a:buChar char="▶"/>
            </a:pPr>
            <a:r>
              <a:rPr b="0" i="0" lang="en-US" sz="2200" u="none" cap="none" strike="noStrike">
                <a:solidFill>
                  <a:srgbClr val="3F3F3F"/>
                </a:solidFill>
                <a:latin typeface="Times New Roman"/>
                <a:ea typeface="Times New Roman"/>
                <a:cs typeface="Times New Roman"/>
                <a:sym typeface="Times New Roman"/>
              </a:rPr>
              <a:t>Now look at the column labelled </a:t>
            </a:r>
            <a:r>
              <a:rPr b="1" i="0" lang="en-US" sz="2200" u="none" cap="none" strike="noStrike">
                <a:solidFill>
                  <a:srgbClr val="3F3F3F"/>
                </a:solidFill>
                <a:latin typeface="Times New Roman"/>
                <a:ea typeface="Times New Roman"/>
                <a:cs typeface="Times New Roman"/>
                <a:sym typeface="Times New Roman"/>
              </a:rPr>
              <a:t>Q</a:t>
            </a:r>
            <a:r>
              <a:rPr b="1" baseline="-25000" i="0" lang="en-US" sz="2200" u="none" cap="none" strike="noStrike">
                <a:solidFill>
                  <a:srgbClr val="3F3F3F"/>
                </a:solidFill>
                <a:latin typeface="Times New Roman"/>
                <a:ea typeface="Times New Roman"/>
                <a:cs typeface="Times New Roman"/>
                <a:sym typeface="Times New Roman"/>
              </a:rPr>
              <a:t>1</a:t>
            </a:r>
            <a:r>
              <a:rPr b="0" i="0" lang="en-US" sz="2200" u="none" cap="none" strike="noStrike">
                <a:solidFill>
                  <a:srgbClr val="3F3F3F"/>
                </a:solidFill>
                <a:latin typeface="Times New Roman"/>
                <a:ea typeface="Times New Roman"/>
                <a:cs typeface="Times New Roman"/>
                <a:sym typeface="Times New Roman"/>
              </a:rPr>
              <a:t>. It reads 0, 0, 1, 1, 0, 0, 1, 1. It looks like a clock too! However, it stays 0 twice as long, then 1 twice as long. In fact, it looks like a </a:t>
            </a:r>
            <a:r>
              <a:rPr b="0" i="0" lang="en-US" sz="2200" u="none" cap="none" strike="noStrike">
                <a:solidFill>
                  <a:srgbClr val="FF0000"/>
                </a:solidFill>
                <a:latin typeface="Times New Roman"/>
                <a:ea typeface="Times New Roman"/>
                <a:cs typeface="Times New Roman"/>
                <a:sym typeface="Times New Roman"/>
              </a:rPr>
              <a:t>clock </a:t>
            </a:r>
            <a:r>
              <a:rPr b="0" i="0" lang="en-US" sz="2200" u="none" cap="none" strike="noStrike">
                <a:solidFill>
                  <a:srgbClr val="3F3F3F"/>
                </a:solidFill>
                <a:latin typeface="Times New Roman"/>
                <a:ea typeface="Times New Roman"/>
                <a:cs typeface="Times New Roman"/>
                <a:sym typeface="Times New Roman"/>
              </a:rPr>
              <a:t>that has a </a:t>
            </a:r>
            <a:r>
              <a:rPr b="0" i="0" lang="en-US" sz="2200" u="none" cap="none" strike="noStrike">
                <a:solidFill>
                  <a:srgbClr val="FF0000"/>
                </a:solidFill>
                <a:latin typeface="Times New Roman"/>
                <a:ea typeface="Times New Roman"/>
                <a:cs typeface="Times New Roman"/>
                <a:sym typeface="Times New Roman"/>
              </a:rPr>
              <a:t>period of 2T</a:t>
            </a:r>
            <a:endParaRPr sz="2200">
              <a:latin typeface="Times New Roman"/>
              <a:ea typeface="Times New Roman"/>
              <a:cs typeface="Times New Roman"/>
              <a:sym typeface="Times New Roman"/>
            </a:endParaRPr>
          </a:p>
          <a:p>
            <a:pPr indent="-342900" lvl="0" marL="342900" marR="0" rtl="0" algn="just">
              <a:lnSpc>
                <a:spcPct val="80000"/>
              </a:lnSpc>
              <a:spcBef>
                <a:spcPts val="1800"/>
              </a:spcBef>
              <a:spcAft>
                <a:spcPts val="0"/>
              </a:spcAft>
              <a:buClr>
                <a:schemeClr val="accent1"/>
              </a:buClr>
              <a:buSzPts val="1600"/>
              <a:buFont typeface="Noto Sans Symbols"/>
              <a:buChar char="▶"/>
            </a:pPr>
            <a:r>
              <a:rPr b="0" i="0" lang="en-US" sz="2200" u="none" cap="none" strike="noStrike">
                <a:solidFill>
                  <a:srgbClr val="3F3F3F"/>
                </a:solidFill>
                <a:latin typeface="Times New Roman"/>
                <a:ea typeface="Times New Roman"/>
                <a:cs typeface="Times New Roman"/>
                <a:sym typeface="Times New Roman"/>
              </a:rPr>
              <a:t>Now look at the column labelled </a:t>
            </a:r>
            <a:r>
              <a:rPr b="1" i="0" lang="en-US" sz="2200" u="none" cap="none" strike="noStrike">
                <a:solidFill>
                  <a:srgbClr val="3F3F3F"/>
                </a:solidFill>
                <a:latin typeface="Times New Roman"/>
                <a:ea typeface="Times New Roman"/>
                <a:cs typeface="Times New Roman"/>
                <a:sym typeface="Times New Roman"/>
              </a:rPr>
              <a:t>Q</a:t>
            </a:r>
            <a:r>
              <a:rPr b="1" baseline="-25000" i="0" lang="en-US" sz="2200" u="none" cap="none" strike="noStrike">
                <a:solidFill>
                  <a:srgbClr val="3F3F3F"/>
                </a:solidFill>
                <a:latin typeface="Times New Roman"/>
                <a:ea typeface="Times New Roman"/>
                <a:cs typeface="Times New Roman"/>
                <a:sym typeface="Times New Roman"/>
              </a:rPr>
              <a:t>2</a:t>
            </a:r>
            <a:r>
              <a:rPr b="0" i="0" lang="en-US" sz="2200" u="none" cap="none" strike="noStrike">
                <a:solidFill>
                  <a:srgbClr val="3F3F3F"/>
                </a:solidFill>
                <a:latin typeface="Times New Roman"/>
                <a:ea typeface="Times New Roman"/>
                <a:cs typeface="Times New Roman"/>
                <a:sym typeface="Times New Roman"/>
              </a:rPr>
              <a:t>. It reads 0, 0, 0, 0, 1, 1, 1, 1. Again, this looks like a clock, except it's going twice as slow! It has a </a:t>
            </a:r>
            <a:r>
              <a:rPr b="0" i="0" lang="en-US" sz="2200" u="none" cap="none" strike="noStrike">
                <a:solidFill>
                  <a:srgbClr val="FF0000"/>
                </a:solidFill>
                <a:latin typeface="Times New Roman"/>
                <a:ea typeface="Times New Roman"/>
                <a:cs typeface="Times New Roman"/>
                <a:sym typeface="Times New Roman"/>
              </a:rPr>
              <a:t>period of 4T</a:t>
            </a:r>
            <a:r>
              <a:rPr b="0" i="0" lang="en-US" sz="2200" u="none" cap="none" strike="noStrike">
                <a:solidFill>
                  <a:srgbClr val="3F3F3F"/>
                </a:solidFill>
                <a:latin typeface="Times New Roman"/>
                <a:ea typeface="Times New Roman"/>
                <a:cs typeface="Times New Roman"/>
                <a:sym typeface="Times New Roman"/>
              </a:rPr>
              <a:t>! </a:t>
            </a:r>
            <a:endParaRPr sz="2200">
              <a:latin typeface="Times New Roman"/>
              <a:ea typeface="Times New Roman"/>
              <a:cs typeface="Times New Roman"/>
              <a:sym typeface="Times New Roman"/>
            </a:endParaRPr>
          </a:p>
          <a:p>
            <a:pPr indent="-251459" lvl="0" marL="342900" marR="0" rtl="0" algn="l">
              <a:lnSpc>
                <a:spcPct val="90000"/>
              </a:lnSpc>
              <a:spcBef>
                <a:spcPts val="1600"/>
              </a:spcBef>
              <a:spcAft>
                <a:spcPts val="0"/>
              </a:spcAft>
              <a:buClr>
                <a:schemeClr val="accent1"/>
              </a:buClr>
              <a:buSzPts val="1440"/>
              <a:buFont typeface="Noto Sans Symbols"/>
              <a:buNone/>
            </a:pPr>
            <a:r>
              <a:t/>
            </a:r>
            <a:endParaRPr b="0" i="0" sz="2000" u="none" cap="none" strike="noStrike">
              <a:solidFill>
                <a:srgbClr val="3F3F3F"/>
              </a:solidFill>
              <a:latin typeface="Times New Roman"/>
              <a:ea typeface="Times New Roman"/>
              <a:cs typeface="Times New Roman"/>
              <a:sym typeface="Times New Roman"/>
            </a:endParaRPr>
          </a:p>
        </p:txBody>
      </p:sp>
      <p:sp>
        <p:nvSpPr>
          <p:cNvPr id="488" name="Google Shape;488;p31"/>
          <p:cNvSpPr txBox="1"/>
          <p:nvPr>
            <p:ph idx="10" type="dt"/>
          </p:nvPr>
        </p:nvSpPr>
        <p:spPr>
          <a:xfrm>
            <a:off x="1542198" y="6041362"/>
            <a:ext cx="873456"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489" name="Google Shape;48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490" name="Google Shape;490;p31"/>
          <p:cNvPicPr preferRelativeResize="0"/>
          <p:nvPr/>
        </p:nvPicPr>
        <p:blipFill rotWithShape="1">
          <a:blip r:embed="rId3">
            <a:alphaModFix/>
          </a:blip>
          <a:srcRect b="0" l="0" r="0" t="0"/>
          <a:stretch/>
        </p:blipFill>
        <p:spPr>
          <a:xfrm>
            <a:off x="139652" y="91859"/>
            <a:ext cx="608493" cy="600868"/>
          </a:xfrm>
          <a:prstGeom prst="rect">
            <a:avLst/>
          </a:prstGeom>
          <a:noFill/>
          <a:ln>
            <a:noFill/>
          </a:ln>
        </p:spPr>
      </p:pic>
      <p:pic>
        <p:nvPicPr>
          <p:cNvPr descr="fig_01" id="491" name="Google Shape;491;p31"/>
          <p:cNvPicPr preferRelativeResize="0"/>
          <p:nvPr/>
        </p:nvPicPr>
        <p:blipFill rotWithShape="1">
          <a:blip r:embed="rId4">
            <a:alphaModFix/>
          </a:blip>
          <a:srcRect b="0" l="0" r="0" t="0"/>
          <a:stretch/>
        </p:blipFill>
        <p:spPr>
          <a:xfrm>
            <a:off x="7853073" y="1468972"/>
            <a:ext cx="3897030" cy="399010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32"/>
          <p:cNvPicPr preferRelativeResize="0"/>
          <p:nvPr/>
        </p:nvPicPr>
        <p:blipFill rotWithShape="1">
          <a:blip r:embed="rId3">
            <a:alphaModFix/>
          </a:blip>
          <a:srcRect b="0" l="0" r="0" t="0"/>
          <a:stretch/>
        </p:blipFill>
        <p:spPr>
          <a:xfrm>
            <a:off x="555496" y="3315709"/>
            <a:ext cx="9144000" cy="1066800"/>
          </a:xfrm>
          <a:prstGeom prst="rect">
            <a:avLst/>
          </a:prstGeom>
          <a:noFill/>
          <a:ln>
            <a:noFill/>
          </a:ln>
        </p:spPr>
      </p:pic>
      <p:sp>
        <p:nvSpPr>
          <p:cNvPr id="498" name="Google Shape;498;p32"/>
          <p:cNvSpPr txBox="1"/>
          <p:nvPr>
            <p:ph type="title"/>
          </p:nvPr>
        </p:nvSpPr>
        <p:spPr>
          <a:xfrm>
            <a:off x="2075095" y="59877"/>
            <a:ext cx="10515600" cy="47612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2 Bit Asynchronous UP Counter</a:t>
            </a:r>
            <a:endParaRPr sz="3200">
              <a:latin typeface="Times New Roman"/>
              <a:ea typeface="Times New Roman"/>
              <a:cs typeface="Times New Roman"/>
              <a:sym typeface="Times New Roman"/>
            </a:endParaRPr>
          </a:p>
        </p:txBody>
      </p:sp>
      <p:sp>
        <p:nvSpPr>
          <p:cNvPr id="499" name="Google Shape;499;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500" name="Google Shape;500;p32"/>
          <p:cNvSpPr/>
          <p:nvPr/>
        </p:nvSpPr>
        <p:spPr>
          <a:xfrm>
            <a:off x="1941370" y="3756198"/>
            <a:ext cx="88598" cy="420624"/>
          </a:xfrm>
          <a:prstGeom prst="downArrow">
            <a:avLst>
              <a:gd fmla="val 50000" name="adj1"/>
              <a:gd fmla="val 50000" name="adj2"/>
            </a:avLst>
          </a:pr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1" name="Google Shape;501;p32"/>
          <p:cNvSpPr/>
          <p:nvPr/>
        </p:nvSpPr>
        <p:spPr>
          <a:xfrm>
            <a:off x="3706175" y="3756198"/>
            <a:ext cx="93157" cy="420624"/>
          </a:xfrm>
          <a:prstGeom prst="downArrow">
            <a:avLst>
              <a:gd fmla="val 50000" name="adj1"/>
              <a:gd fmla="val 50000" name="adj2"/>
            </a:avLst>
          </a:pr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2" name="Google Shape;502;p32"/>
          <p:cNvSpPr/>
          <p:nvPr/>
        </p:nvSpPr>
        <p:spPr>
          <a:xfrm>
            <a:off x="5495534" y="3756198"/>
            <a:ext cx="141159" cy="420624"/>
          </a:xfrm>
          <a:prstGeom prst="downArrow">
            <a:avLst>
              <a:gd fmla="val 50000" name="adj1"/>
              <a:gd fmla="val 50000" name="adj2"/>
            </a:avLst>
          </a:pr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3" name="Google Shape;503;p32"/>
          <p:cNvSpPr/>
          <p:nvPr/>
        </p:nvSpPr>
        <p:spPr>
          <a:xfrm>
            <a:off x="7239738" y="3829114"/>
            <a:ext cx="93157" cy="420624"/>
          </a:xfrm>
          <a:prstGeom prst="downArrow">
            <a:avLst>
              <a:gd fmla="val 50000" name="adj1"/>
              <a:gd fmla="val 50000" name="adj2"/>
            </a:avLst>
          </a:pr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4" name="Google Shape;504;p32"/>
          <p:cNvSpPr/>
          <p:nvPr/>
        </p:nvSpPr>
        <p:spPr>
          <a:xfrm>
            <a:off x="9009102" y="3849109"/>
            <a:ext cx="150298" cy="420624"/>
          </a:xfrm>
          <a:prstGeom prst="downArrow">
            <a:avLst>
              <a:gd fmla="val 50000" name="adj1"/>
              <a:gd fmla="val 50000" name="adj2"/>
            </a:avLst>
          </a:pr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05" name="Google Shape;505;p32"/>
          <p:cNvCxnSpPr/>
          <p:nvPr/>
        </p:nvCxnSpPr>
        <p:spPr>
          <a:xfrm flipH="1">
            <a:off x="954109" y="4672661"/>
            <a:ext cx="2005500" cy="466200"/>
          </a:xfrm>
          <a:prstGeom prst="bentConnector3">
            <a:avLst>
              <a:gd fmla="val 50002" name="adj1"/>
            </a:avLst>
          </a:prstGeom>
          <a:noFill/>
          <a:ln cap="flat" cmpd="sng" w="12700">
            <a:solidFill>
              <a:schemeClr val="dk1"/>
            </a:solidFill>
            <a:prstDash val="solid"/>
            <a:miter lim="800000"/>
            <a:headEnd len="sm" w="sm" type="none"/>
            <a:tailEnd len="sm" w="sm" type="none"/>
          </a:ln>
        </p:spPr>
      </p:cxnSp>
      <p:cxnSp>
        <p:nvCxnSpPr>
          <p:cNvPr id="506" name="Google Shape;506;p32"/>
          <p:cNvCxnSpPr/>
          <p:nvPr/>
        </p:nvCxnSpPr>
        <p:spPr>
          <a:xfrm flipH="1">
            <a:off x="7982052" y="4624335"/>
            <a:ext cx="2354700" cy="475200"/>
          </a:xfrm>
          <a:prstGeom prst="bentConnector3">
            <a:avLst>
              <a:gd fmla="val 51553" name="adj1"/>
            </a:avLst>
          </a:prstGeom>
          <a:noFill/>
          <a:ln cap="flat" cmpd="sng" w="12700">
            <a:solidFill>
              <a:schemeClr val="dk1"/>
            </a:solidFill>
            <a:prstDash val="solid"/>
            <a:miter lim="800000"/>
            <a:headEnd len="sm" w="sm" type="none"/>
            <a:tailEnd len="sm" w="sm" type="none"/>
          </a:ln>
        </p:spPr>
      </p:cxnSp>
      <p:cxnSp>
        <p:nvCxnSpPr>
          <p:cNvPr id="507" name="Google Shape;507;p32"/>
          <p:cNvCxnSpPr/>
          <p:nvPr/>
        </p:nvCxnSpPr>
        <p:spPr>
          <a:xfrm>
            <a:off x="2808726" y="4683118"/>
            <a:ext cx="1920300" cy="466200"/>
          </a:xfrm>
          <a:prstGeom prst="bentConnector3">
            <a:avLst>
              <a:gd fmla="val 49521" name="adj1"/>
            </a:avLst>
          </a:prstGeom>
          <a:noFill/>
          <a:ln cap="flat" cmpd="sng" w="12700">
            <a:solidFill>
              <a:schemeClr val="dk1"/>
            </a:solidFill>
            <a:prstDash val="solid"/>
            <a:miter lim="800000"/>
            <a:headEnd len="sm" w="sm" type="none"/>
            <a:tailEnd len="sm" w="sm" type="none"/>
          </a:ln>
        </p:spPr>
      </p:cxnSp>
      <p:cxnSp>
        <p:nvCxnSpPr>
          <p:cNvPr id="508" name="Google Shape;508;p32"/>
          <p:cNvCxnSpPr/>
          <p:nvPr/>
        </p:nvCxnSpPr>
        <p:spPr>
          <a:xfrm flipH="1">
            <a:off x="4692484" y="4672659"/>
            <a:ext cx="1606200" cy="466200"/>
          </a:xfrm>
          <a:prstGeom prst="bentConnector3">
            <a:avLst>
              <a:gd fmla="val 50003" name="adj1"/>
            </a:avLst>
          </a:prstGeom>
          <a:noFill/>
          <a:ln cap="flat" cmpd="sng" w="12700">
            <a:solidFill>
              <a:schemeClr val="dk1"/>
            </a:solidFill>
            <a:prstDash val="solid"/>
            <a:miter lim="800000"/>
            <a:headEnd len="sm" w="sm" type="none"/>
            <a:tailEnd len="sm" w="sm" type="none"/>
          </a:ln>
        </p:spPr>
      </p:cxnSp>
      <p:cxnSp>
        <p:nvCxnSpPr>
          <p:cNvPr id="509" name="Google Shape;509;p32"/>
          <p:cNvCxnSpPr/>
          <p:nvPr/>
        </p:nvCxnSpPr>
        <p:spPr>
          <a:xfrm>
            <a:off x="6268593" y="4670862"/>
            <a:ext cx="1695900" cy="429300"/>
          </a:xfrm>
          <a:prstGeom prst="bentConnector3">
            <a:avLst>
              <a:gd fmla="val 49998" name="adj1"/>
            </a:avLst>
          </a:prstGeom>
          <a:noFill/>
          <a:ln cap="flat" cmpd="sng" w="12700">
            <a:solidFill>
              <a:schemeClr val="dk1"/>
            </a:solidFill>
            <a:prstDash val="solid"/>
            <a:miter lim="800000"/>
            <a:headEnd len="sm" w="sm" type="none"/>
            <a:tailEnd len="sm" w="sm" type="none"/>
          </a:ln>
        </p:spPr>
      </p:cxnSp>
      <p:sp>
        <p:nvSpPr>
          <p:cNvPr id="510" name="Google Shape;510;p32"/>
          <p:cNvSpPr/>
          <p:nvPr/>
        </p:nvSpPr>
        <p:spPr>
          <a:xfrm>
            <a:off x="3730749" y="4695521"/>
            <a:ext cx="68583" cy="420624"/>
          </a:xfrm>
          <a:prstGeom prst="downArrow">
            <a:avLst>
              <a:gd fmla="val 50000" name="adj1"/>
              <a:gd fmla="val 50000" name="adj2"/>
            </a:avLst>
          </a:prstGeom>
          <a:solidFill>
            <a:schemeClr val="accent4"/>
          </a:solidFill>
          <a:ln cap="flat" cmpd="sng" w="12700">
            <a:solidFill>
              <a:srgbClr val="BA8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11" name="Google Shape;511;p32"/>
          <p:cNvCxnSpPr/>
          <p:nvPr/>
        </p:nvCxnSpPr>
        <p:spPr>
          <a:xfrm flipH="1">
            <a:off x="850334" y="5358383"/>
            <a:ext cx="4645200" cy="649800"/>
          </a:xfrm>
          <a:prstGeom prst="bentConnector3">
            <a:avLst>
              <a:gd fmla="val 45078" name="adj1"/>
            </a:avLst>
          </a:prstGeom>
          <a:noFill/>
          <a:ln cap="flat" cmpd="sng" w="12700">
            <a:solidFill>
              <a:schemeClr val="dk1"/>
            </a:solidFill>
            <a:prstDash val="solid"/>
            <a:miter lim="800000"/>
            <a:headEnd len="sm" w="sm" type="none"/>
            <a:tailEnd len="sm" w="sm" type="none"/>
          </a:ln>
        </p:spPr>
      </p:cxnSp>
      <p:cxnSp>
        <p:nvCxnSpPr>
          <p:cNvPr id="512" name="Google Shape;512;p32"/>
          <p:cNvCxnSpPr/>
          <p:nvPr/>
        </p:nvCxnSpPr>
        <p:spPr>
          <a:xfrm>
            <a:off x="5478405" y="5358383"/>
            <a:ext cx="3934200" cy="649800"/>
          </a:xfrm>
          <a:prstGeom prst="bentConnector3">
            <a:avLst>
              <a:gd fmla="val 42795" name="adj1"/>
            </a:avLst>
          </a:prstGeom>
          <a:noFill/>
          <a:ln cap="flat" cmpd="sng" w="12700">
            <a:solidFill>
              <a:schemeClr val="dk1"/>
            </a:solidFill>
            <a:prstDash val="solid"/>
            <a:miter lim="800000"/>
            <a:headEnd len="sm" w="sm" type="none"/>
            <a:tailEnd len="sm" w="sm" type="none"/>
          </a:ln>
        </p:spPr>
      </p:cxnSp>
      <p:sp>
        <p:nvSpPr>
          <p:cNvPr id="513" name="Google Shape;513;p32"/>
          <p:cNvSpPr txBox="1"/>
          <p:nvPr/>
        </p:nvSpPr>
        <p:spPr>
          <a:xfrm>
            <a:off x="802382" y="4657681"/>
            <a:ext cx="75894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Q0</a:t>
            </a:r>
            <a:endParaRPr sz="2000">
              <a:solidFill>
                <a:schemeClr val="dk1"/>
              </a:solidFill>
              <a:latin typeface="Arial"/>
              <a:ea typeface="Arial"/>
              <a:cs typeface="Arial"/>
              <a:sym typeface="Arial"/>
            </a:endParaRPr>
          </a:p>
        </p:txBody>
      </p:sp>
      <p:sp>
        <p:nvSpPr>
          <p:cNvPr id="514" name="Google Shape;514;p32"/>
          <p:cNvSpPr txBox="1"/>
          <p:nvPr/>
        </p:nvSpPr>
        <p:spPr>
          <a:xfrm>
            <a:off x="802382" y="5608135"/>
            <a:ext cx="75894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Q1</a:t>
            </a:r>
            <a:endParaRPr sz="2000">
              <a:solidFill>
                <a:schemeClr val="dk1"/>
              </a:solidFill>
              <a:latin typeface="Arial"/>
              <a:ea typeface="Arial"/>
              <a:cs typeface="Arial"/>
              <a:sym typeface="Arial"/>
            </a:endParaRPr>
          </a:p>
        </p:txBody>
      </p:sp>
      <p:sp>
        <p:nvSpPr>
          <p:cNvPr id="515" name="Google Shape;515;p32"/>
          <p:cNvSpPr/>
          <p:nvPr/>
        </p:nvSpPr>
        <p:spPr>
          <a:xfrm>
            <a:off x="7097262" y="4673973"/>
            <a:ext cx="68583" cy="420624"/>
          </a:xfrm>
          <a:prstGeom prst="downArrow">
            <a:avLst>
              <a:gd fmla="val 50000" name="adj1"/>
              <a:gd fmla="val 50000" name="adj2"/>
            </a:avLst>
          </a:prstGeom>
          <a:solidFill>
            <a:schemeClr val="accent4"/>
          </a:solidFill>
          <a:ln cap="flat" cmpd="sng" w="12700">
            <a:solidFill>
              <a:srgbClr val="BA8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16" name="Google Shape;516;p32"/>
          <p:cNvPicPr preferRelativeResize="0"/>
          <p:nvPr/>
        </p:nvPicPr>
        <p:blipFill rotWithShape="1">
          <a:blip r:embed="rId4">
            <a:alphaModFix/>
          </a:blip>
          <a:srcRect b="0" l="0" r="0" t="0"/>
          <a:stretch/>
        </p:blipFill>
        <p:spPr>
          <a:xfrm>
            <a:off x="542729" y="460454"/>
            <a:ext cx="8372475" cy="2664481"/>
          </a:xfrm>
          <a:prstGeom prst="rect">
            <a:avLst/>
          </a:prstGeom>
          <a:noFill/>
          <a:ln>
            <a:noFill/>
          </a:ln>
        </p:spPr>
      </p:pic>
      <p:graphicFrame>
        <p:nvGraphicFramePr>
          <p:cNvPr id="517" name="Google Shape;517;p32"/>
          <p:cNvGraphicFramePr/>
          <p:nvPr/>
        </p:nvGraphicFramePr>
        <p:xfrm>
          <a:off x="9009102" y="951638"/>
          <a:ext cx="3000000" cy="3000000"/>
        </p:xfrm>
        <a:graphic>
          <a:graphicData uri="http://schemas.openxmlformats.org/drawingml/2006/table">
            <a:tbl>
              <a:tblPr>
                <a:noFill/>
                <a:tableStyleId>{A03334CA-6ADD-49B6-B7B5-ABEF79E31212}</a:tableStyleId>
              </a:tblPr>
              <a:tblGrid>
                <a:gridCol w="868675"/>
                <a:gridCol w="868675"/>
                <a:gridCol w="868675"/>
              </a:tblGrid>
              <a:tr h="370850">
                <a:tc>
                  <a:txBody>
                    <a:bodyPr/>
                    <a:lstStyle/>
                    <a:p>
                      <a:pPr indent="0" lvl="0" marL="0" marR="0" rtl="0" algn="ctr">
                        <a:spcBef>
                          <a:spcPts val="0"/>
                        </a:spcBef>
                        <a:spcAft>
                          <a:spcPts val="0"/>
                        </a:spcAft>
                        <a:buNone/>
                      </a:pPr>
                      <a:r>
                        <a:rPr b="1" lang="en-US" sz="1600"/>
                        <a:t>J</a:t>
                      </a:r>
                      <a:endParaRPr b="1" sz="1600"/>
                    </a:p>
                  </a:txBody>
                  <a:tcPr marT="45725" marB="45725" marR="91450" marL="91450">
                    <a:solidFill>
                      <a:srgbClr val="BBD6EE"/>
                    </a:solidFill>
                  </a:tcPr>
                </a:tc>
                <a:tc>
                  <a:txBody>
                    <a:bodyPr/>
                    <a:lstStyle/>
                    <a:p>
                      <a:pPr indent="0" lvl="0" marL="0" marR="0" rtl="0" algn="ctr">
                        <a:spcBef>
                          <a:spcPts val="0"/>
                        </a:spcBef>
                        <a:spcAft>
                          <a:spcPts val="0"/>
                        </a:spcAft>
                        <a:buNone/>
                      </a:pPr>
                      <a:r>
                        <a:rPr b="1" lang="en-US" sz="1600"/>
                        <a:t>K</a:t>
                      </a:r>
                      <a:endParaRPr b="1" sz="1600"/>
                    </a:p>
                  </a:txBody>
                  <a:tcPr marT="45725" marB="45725" marR="91450" marL="91450">
                    <a:solidFill>
                      <a:srgbClr val="BBD6EE"/>
                    </a:solidFill>
                  </a:tcPr>
                </a:tc>
                <a:tc>
                  <a:txBody>
                    <a:bodyPr/>
                    <a:lstStyle/>
                    <a:p>
                      <a:pPr indent="0" lvl="0" marL="0" marR="0" rtl="0" algn="ctr">
                        <a:spcBef>
                          <a:spcPts val="0"/>
                        </a:spcBef>
                        <a:spcAft>
                          <a:spcPts val="0"/>
                        </a:spcAft>
                        <a:buNone/>
                      </a:pPr>
                      <a:r>
                        <a:rPr b="1" lang="en-US" sz="1600"/>
                        <a:t>Qn+1</a:t>
                      </a:r>
                      <a:endParaRPr b="1" sz="1600"/>
                    </a:p>
                  </a:txBody>
                  <a:tcPr marT="45725" marB="45725" marR="91450" marL="91450">
                    <a:solidFill>
                      <a:srgbClr val="BBD6EE"/>
                    </a:solidFill>
                  </a:tcPr>
                </a:tc>
              </a:tr>
              <a:tr h="370850">
                <a:tc>
                  <a:txBody>
                    <a:bodyPr/>
                    <a:lstStyle/>
                    <a:p>
                      <a:pPr indent="0" lvl="0" marL="0" marR="0" rtl="0" algn="ctr">
                        <a:spcBef>
                          <a:spcPts val="0"/>
                        </a:spcBef>
                        <a:spcAft>
                          <a:spcPts val="0"/>
                        </a:spcAft>
                        <a:buNone/>
                      </a:pPr>
                      <a:r>
                        <a:rPr b="1" lang="en-US" sz="1800"/>
                        <a:t>0</a:t>
                      </a:r>
                      <a:endParaRPr b="1" sz="1800"/>
                    </a:p>
                  </a:txBody>
                  <a:tcPr marT="45725" marB="45725" marR="91450" marL="91450"/>
                </a:tc>
                <a:tc>
                  <a:txBody>
                    <a:bodyPr/>
                    <a:lstStyle/>
                    <a:p>
                      <a:pPr indent="0" lvl="0" marL="0" marR="0" rtl="0" algn="ctr">
                        <a:spcBef>
                          <a:spcPts val="0"/>
                        </a:spcBef>
                        <a:spcAft>
                          <a:spcPts val="0"/>
                        </a:spcAft>
                        <a:buNone/>
                      </a:pPr>
                      <a:r>
                        <a:rPr b="1" lang="en-US" sz="1800"/>
                        <a:t>0</a:t>
                      </a:r>
                      <a:endParaRPr b="1" sz="1800"/>
                    </a:p>
                  </a:txBody>
                  <a:tcPr marT="45725" marB="45725" marR="91450" marL="91450"/>
                </a:tc>
                <a:tc>
                  <a:txBody>
                    <a:bodyPr/>
                    <a:lstStyle/>
                    <a:p>
                      <a:pPr indent="0" lvl="0" marL="0" marR="0" rtl="0" algn="ctr">
                        <a:spcBef>
                          <a:spcPts val="0"/>
                        </a:spcBef>
                        <a:spcAft>
                          <a:spcPts val="0"/>
                        </a:spcAft>
                        <a:buNone/>
                      </a:pPr>
                      <a:r>
                        <a:rPr b="1" lang="en-US" sz="1800"/>
                        <a:t>Qn</a:t>
                      </a:r>
                      <a:endParaRPr b="1" sz="1800"/>
                    </a:p>
                  </a:txBody>
                  <a:tcPr marT="45725" marB="45725" marR="91450" marL="91450"/>
                </a:tc>
              </a:tr>
              <a:tr h="370850">
                <a:tc>
                  <a:txBody>
                    <a:bodyPr/>
                    <a:lstStyle/>
                    <a:p>
                      <a:pPr indent="0" lvl="0" marL="0" marR="0" rtl="0" algn="ctr">
                        <a:spcBef>
                          <a:spcPts val="0"/>
                        </a:spcBef>
                        <a:spcAft>
                          <a:spcPts val="0"/>
                        </a:spcAft>
                        <a:buNone/>
                      </a:pPr>
                      <a:r>
                        <a:rPr b="1" lang="en-US" sz="1800"/>
                        <a:t>0</a:t>
                      </a:r>
                      <a:endParaRPr b="1" sz="1800"/>
                    </a:p>
                  </a:txBody>
                  <a:tcPr marT="45725" marB="45725" marR="91450" marL="91450"/>
                </a:tc>
                <a:tc>
                  <a:txBody>
                    <a:bodyPr/>
                    <a:lstStyle/>
                    <a:p>
                      <a:pPr indent="0" lvl="0" marL="0" marR="0" rtl="0" algn="ctr">
                        <a:spcBef>
                          <a:spcPts val="0"/>
                        </a:spcBef>
                        <a:spcAft>
                          <a:spcPts val="0"/>
                        </a:spcAft>
                        <a:buNone/>
                      </a:pPr>
                      <a:r>
                        <a:rPr b="1" lang="en-US" sz="1800"/>
                        <a:t>1</a:t>
                      </a:r>
                      <a:endParaRPr b="1" sz="1800"/>
                    </a:p>
                  </a:txBody>
                  <a:tcPr marT="45725" marB="45725" marR="91450" marL="91450"/>
                </a:tc>
                <a:tc>
                  <a:txBody>
                    <a:bodyPr/>
                    <a:lstStyle/>
                    <a:p>
                      <a:pPr indent="0" lvl="0" marL="0" marR="0" rtl="0" algn="ctr">
                        <a:spcBef>
                          <a:spcPts val="0"/>
                        </a:spcBef>
                        <a:spcAft>
                          <a:spcPts val="0"/>
                        </a:spcAft>
                        <a:buNone/>
                      </a:pPr>
                      <a:r>
                        <a:rPr b="1" lang="en-US" sz="1800"/>
                        <a:t>0</a:t>
                      </a:r>
                      <a:endParaRPr b="1" sz="1800"/>
                    </a:p>
                  </a:txBody>
                  <a:tcPr marT="45725" marB="45725" marR="91450" marL="91450"/>
                </a:tc>
              </a:tr>
              <a:tr h="370850">
                <a:tc>
                  <a:txBody>
                    <a:bodyPr/>
                    <a:lstStyle/>
                    <a:p>
                      <a:pPr indent="0" lvl="0" marL="0" marR="0" rtl="0" algn="ctr">
                        <a:spcBef>
                          <a:spcPts val="0"/>
                        </a:spcBef>
                        <a:spcAft>
                          <a:spcPts val="0"/>
                        </a:spcAft>
                        <a:buNone/>
                      </a:pPr>
                      <a:r>
                        <a:rPr b="1" lang="en-US" sz="1800"/>
                        <a:t>1</a:t>
                      </a:r>
                      <a:endParaRPr b="1" sz="1800"/>
                    </a:p>
                  </a:txBody>
                  <a:tcPr marT="45725" marB="45725" marR="91450" marL="91450"/>
                </a:tc>
                <a:tc>
                  <a:txBody>
                    <a:bodyPr/>
                    <a:lstStyle/>
                    <a:p>
                      <a:pPr indent="0" lvl="0" marL="0" marR="0" rtl="0" algn="ctr">
                        <a:spcBef>
                          <a:spcPts val="0"/>
                        </a:spcBef>
                        <a:spcAft>
                          <a:spcPts val="0"/>
                        </a:spcAft>
                        <a:buNone/>
                      </a:pPr>
                      <a:r>
                        <a:rPr b="1" lang="en-US" sz="1800"/>
                        <a:t>0</a:t>
                      </a:r>
                      <a:endParaRPr b="1" sz="1800"/>
                    </a:p>
                  </a:txBody>
                  <a:tcPr marT="45725" marB="45725" marR="91450" marL="91450"/>
                </a:tc>
                <a:tc>
                  <a:txBody>
                    <a:bodyPr/>
                    <a:lstStyle/>
                    <a:p>
                      <a:pPr indent="0" lvl="0" marL="0" marR="0" rtl="0" algn="ctr">
                        <a:spcBef>
                          <a:spcPts val="0"/>
                        </a:spcBef>
                        <a:spcAft>
                          <a:spcPts val="0"/>
                        </a:spcAft>
                        <a:buNone/>
                      </a:pPr>
                      <a:r>
                        <a:rPr b="1" lang="en-US" sz="1800"/>
                        <a:t>1</a:t>
                      </a:r>
                      <a:endParaRPr b="1" sz="1800"/>
                    </a:p>
                  </a:txBody>
                  <a:tcPr marT="45725" marB="45725" marR="91450" marL="91450"/>
                </a:tc>
              </a:tr>
              <a:tr h="370850">
                <a:tc>
                  <a:txBody>
                    <a:bodyPr/>
                    <a:lstStyle/>
                    <a:p>
                      <a:pPr indent="0" lvl="0" marL="0" marR="0" rtl="0" algn="ctr">
                        <a:spcBef>
                          <a:spcPts val="0"/>
                        </a:spcBef>
                        <a:spcAft>
                          <a:spcPts val="0"/>
                        </a:spcAft>
                        <a:buNone/>
                      </a:pPr>
                      <a:r>
                        <a:rPr b="1" lang="en-US" sz="1600"/>
                        <a:t>1</a:t>
                      </a:r>
                      <a:endParaRPr b="1" sz="1600"/>
                    </a:p>
                  </a:txBody>
                  <a:tcPr marT="45725" marB="45725" marR="91450" marL="91450">
                    <a:solidFill>
                      <a:srgbClr val="F4B081"/>
                    </a:solidFill>
                  </a:tcPr>
                </a:tc>
                <a:tc>
                  <a:txBody>
                    <a:bodyPr/>
                    <a:lstStyle/>
                    <a:p>
                      <a:pPr indent="0" lvl="0" marL="0" marR="0" rtl="0" algn="ctr">
                        <a:spcBef>
                          <a:spcPts val="0"/>
                        </a:spcBef>
                        <a:spcAft>
                          <a:spcPts val="0"/>
                        </a:spcAft>
                        <a:buNone/>
                      </a:pPr>
                      <a:r>
                        <a:rPr b="1" lang="en-US" sz="1600"/>
                        <a:t>1</a:t>
                      </a:r>
                      <a:endParaRPr b="1" sz="1600"/>
                    </a:p>
                  </a:txBody>
                  <a:tcPr marT="45725" marB="45725" marR="91450" marL="91450">
                    <a:solidFill>
                      <a:srgbClr val="F4B081"/>
                    </a:solidFill>
                  </a:tcPr>
                </a:tc>
                <a:tc>
                  <a:txBody>
                    <a:bodyPr/>
                    <a:lstStyle/>
                    <a:p>
                      <a:pPr indent="0" lvl="0" marL="0" marR="0" rtl="0" algn="ctr">
                        <a:spcBef>
                          <a:spcPts val="0"/>
                        </a:spcBef>
                        <a:spcAft>
                          <a:spcPts val="0"/>
                        </a:spcAft>
                        <a:buNone/>
                      </a:pPr>
                      <a:r>
                        <a:rPr b="1" lang="en-US" sz="1600"/>
                        <a:t>Qn’</a:t>
                      </a:r>
                      <a:endParaRPr b="1" sz="1600"/>
                    </a:p>
                  </a:txBody>
                  <a:tcPr marT="45725" marB="45725" marR="91450" marL="91450">
                    <a:solidFill>
                      <a:srgbClr val="F4B081"/>
                    </a:solidFill>
                  </a:tcPr>
                </a:tc>
              </a:tr>
            </a:tbl>
          </a:graphicData>
        </a:graphic>
      </p:graphicFrame>
      <p:pic>
        <p:nvPicPr>
          <p:cNvPr id="518" name="Google Shape;518;p32"/>
          <p:cNvPicPr preferRelativeResize="0"/>
          <p:nvPr/>
        </p:nvPicPr>
        <p:blipFill rotWithShape="1">
          <a:blip r:embed="rId5">
            <a:alphaModFix/>
          </a:blip>
          <a:srcRect b="0" l="0" r="0" t="0"/>
          <a:stretch/>
        </p:blipFill>
        <p:spPr>
          <a:xfrm>
            <a:off x="104549" y="0"/>
            <a:ext cx="745839" cy="667512"/>
          </a:xfrm>
          <a:prstGeom prst="rect">
            <a:avLst/>
          </a:prstGeom>
          <a:noFill/>
          <a:ln>
            <a:noFill/>
          </a:ln>
        </p:spPr>
      </p:pic>
      <p:sp>
        <p:nvSpPr>
          <p:cNvPr id="519" name="Google Shape;519;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3"/>
          <p:cNvSpPr txBox="1"/>
          <p:nvPr>
            <p:ph type="title"/>
          </p:nvPr>
        </p:nvSpPr>
        <p:spPr>
          <a:xfrm>
            <a:off x="1332101" y="192786"/>
            <a:ext cx="10021699" cy="55594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Trebuchet MS"/>
              <a:buNone/>
            </a:pPr>
            <a:r>
              <a:rPr b="0" i="0" lang="en-US" sz="3200" u="none" cap="none" strike="noStrike">
                <a:latin typeface="Times New Roman"/>
                <a:ea typeface="Times New Roman"/>
                <a:cs typeface="Times New Roman"/>
                <a:sym typeface="Times New Roman"/>
              </a:rPr>
              <a:t>The Timing Diagram of 3 bit Asynchronous UP counter </a:t>
            </a:r>
            <a:endParaRPr>
              <a:latin typeface="Times New Roman"/>
              <a:ea typeface="Times New Roman"/>
              <a:cs typeface="Times New Roman"/>
              <a:sym typeface="Times New Roman"/>
            </a:endParaRPr>
          </a:p>
        </p:txBody>
      </p:sp>
      <p:sp>
        <p:nvSpPr>
          <p:cNvPr id="525" name="Google Shape;525;p33"/>
          <p:cNvSpPr txBox="1"/>
          <p:nvPr>
            <p:ph idx="10" type="dt"/>
          </p:nvPr>
        </p:nvSpPr>
        <p:spPr>
          <a:xfrm>
            <a:off x="838200" y="6356350"/>
            <a:ext cx="1140203"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526" name="Google Shape;526;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527" name="Google Shape;527;p33"/>
          <p:cNvPicPr preferRelativeResize="0"/>
          <p:nvPr/>
        </p:nvPicPr>
        <p:blipFill rotWithShape="1">
          <a:blip r:embed="rId3">
            <a:alphaModFix/>
          </a:blip>
          <a:srcRect b="0" l="0" r="0" t="0"/>
          <a:stretch/>
        </p:blipFill>
        <p:spPr>
          <a:xfrm>
            <a:off x="85343" y="0"/>
            <a:ext cx="752858" cy="777240"/>
          </a:xfrm>
          <a:prstGeom prst="rect">
            <a:avLst/>
          </a:prstGeom>
          <a:noFill/>
          <a:ln>
            <a:noFill/>
          </a:ln>
        </p:spPr>
      </p:pic>
      <p:pic>
        <p:nvPicPr>
          <p:cNvPr id="528" name="Google Shape;528;p33"/>
          <p:cNvPicPr preferRelativeResize="0"/>
          <p:nvPr/>
        </p:nvPicPr>
        <p:blipFill rotWithShape="1">
          <a:blip r:embed="rId4">
            <a:alphaModFix/>
          </a:blip>
          <a:srcRect b="0" l="0" r="0" t="0"/>
          <a:stretch/>
        </p:blipFill>
        <p:spPr>
          <a:xfrm>
            <a:off x="923545" y="1262062"/>
            <a:ext cx="9948672" cy="4992434"/>
          </a:xfrm>
          <a:prstGeom prst="rect">
            <a:avLst/>
          </a:prstGeom>
          <a:noFill/>
          <a:ln>
            <a:noFill/>
          </a:ln>
        </p:spPr>
      </p:pic>
      <p:sp>
        <p:nvSpPr>
          <p:cNvPr descr="Digital Technics | Digital Textbook Library" id="529" name="Google Shape;529;p3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30" name="Google Shape;530;p33"/>
          <p:cNvPicPr preferRelativeResize="0"/>
          <p:nvPr/>
        </p:nvPicPr>
        <p:blipFill rotWithShape="1">
          <a:blip r:embed="rId4">
            <a:alphaModFix/>
          </a:blip>
          <a:srcRect b="0" l="0" r="0" t="0"/>
          <a:stretch/>
        </p:blipFill>
        <p:spPr>
          <a:xfrm>
            <a:off x="838200" y="1262062"/>
            <a:ext cx="9948672" cy="4992434"/>
          </a:xfrm>
          <a:prstGeom prst="rect">
            <a:avLst/>
          </a:prstGeom>
          <a:noFill/>
          <a:ln>
            <a:noFill/>
          </a:ln>
        </p:spPr>
      </p:pic>
      <p:pic>
        <p:nvPicPr>
          <p:cNvPr id="531" name="Google Shape;531;p33"/>
          <p:cNvPicPr preferRelativeResize="0"/>
          <p:nvPr/>
        </p:nvPicPr>
        <p:blipFill rotWithShape="1">
          <a:blip r:embed="rId5">
            <a:alphaModFix/>
          </a:blip>
          <a:srcRect b="0" l="0" r="0" t="0"/>
          <a:stretch/>
        </p:blipFill>
        <p:spPr>
          <a:xfrm>
            <a:off x="9791641" y="850581"/>
            <a:ext cx="2331842" cy="244114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4"/>
          <p:cNvSpPr txBox="1"/>
          <p:nvPr>
            <p:ph type="title"/>
          </p:nvPr>
        </p:nvSpPr>
        <p:spPr>
          <a:xfrm>
            <a:off x="1119632" y="180227"/>
            <a:ext cx="9662160" cy="46697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2 Bit Asynchronous Down Counter</a:t>
            </a:r>
            <a:endParaRPr/>
          </a:p>
        </p:txBody>
      </p:sp>
      <p:sp>
        <p:nvSpPr>
          <p:cNvPr id="537" name="Google Shape;537;p34"/>
          <p:cNvSpPr txBox="1"/>
          <p:nvPr>
            <p:ph idx="12" type="sldNum"/>
          </p:nvPr>
        </p:nvSpPr>
        <p:spPr>
          <a:xfrm>
            <a:off x="9390888" y="6356350"/>
            <a:ext cx="196291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graphicFrame>
        <p:nvGraphicFramePr>
          <p:cNvPr id="538" name="Google Shape;538;p34"/>
          <p:cNvGraphicFramePr/>
          <p:nvPr/>
        </p:nvGraphicFramePr>
        <p:xfrm>
          <a:off x="1913636" y="3371650"/>
          <a:ext cx="3000000" cy="3000000"/>
        </p:xfrm>
        <a:graphic>
          <a:graphicData uri="http://schemas.openxmlformats.org/drawingml/2006/table">
            <a:tbl>
              <a:tblPr bandRow="1" firstRow="1">
                <a:noFill/>
                <a:tableStyleId>{E538E0FA-F304-411F-9CEC-DB38DE5CAF05}</a:tableStyleId>
              </a:tblPr>
              <a:tblGrid>
                <a:gridCol w="1016000"/>
                <a:gridCol w="1016000"/>
                <a:gridCol w="1016000"/>
                <a:gridCol w="1016000"/>
                <a:gridCol w="1016000"/>
                <a:gridCol w="1016000"/>
                <a:gridCol w="1016000"/>
                <a:gridCol w="1016000"/>
              </a:tblGrid>
              <a:tr h="379150">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8400">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2225">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solidFill>
                            <a:srgbClr val="FF0000"/>
                          </a:solidFill>
                        </a:rPr>
                        <a:t>      </a:t>
                      </a:r>
                      <a:endParaRPr b="1" sz="1800">
                        <a:solidFill>
                          <a:srgbClr val="FF0000"/>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FF0000"/>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FF0000"/>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FF0000"/>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2225">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FF0000"/>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FF0000"/>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2225">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FF0000"/>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FF0000"/>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4000">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FF0000"/>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FF0000"/>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2225">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i="0" lang="en-US" sz="1800" u="none" cap="none" strike="noStrike">
                          <a:solidFill>
                            <a:srgbClr val="FF0000"/>
                          </a:solidFill>
                          <a:latin typeface="Calibri"/>
                          <a:ea typeface="Calibri"/>
                          <a:cs typeface="Calibri"/>
                          <a:sym typeface="Calibri"/>
                        </a:rPr>
                        <a:t>      </a:t>
                      </a:r>
                      <a:endParaRPr b="1" i="0" sz="1800" u="none" cap="none" strike="noStrike">
                        <a:solidFill>
                          <a:srgbClr val="FF0000"/>
                        </a:solidFill>
                        <a:latin typeface="Calibri"/>
                        <a:ea typeface="Calibri"/>
                        <a:cs typeface="Calibri"/>
                        <a:sym typeface="Calibri"/>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FF0000"/>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FF0000"/>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FF0000"/>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3D4B5F"/>
                        </a:solidFill>
                      </a:endParaRPr>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cxnSp>
        <p:nvCxnSpPr>
          <p:cNvPr id="539" name="Google Shape;539;p34"/>
          <p:cNvCxnSpPr/>
          <p:nvPr/>
        </p:nvCxnSpPr>
        <p:spPr>
          <a:xfrm flipH="1" rot="10800000">
            <a:off x="1952752" y="3758656"/>
            <a:ext cx="1012952" cy="9144"/>
          </a:xfrm>
          <a:prstGeom prst="straightConnector1">
            <a:avLst/>
          </a:prstGeom>
          <a:noFill/>
          <a:ln cap="flat" cmpd="sng" w="19050">
            <a:solidFill>
              <a:schemeClr val="accent2"/>
            </a:solidFill>
            <a:prstDash val="solid"/>
            <a:miter lim="800000"/>
            <a:headEnd len="sm" w="sm" type="none"/>
            <a:tailEnd len="sm" w="sm" type="none"/>
          </a:ln>
        </p:spPr>
      </p:cxnSp>
      <p:cxnSp>
        <p:nvCxnSpPr>
          <p:cNvPr id="540" name="Google Shape;540;p34"/>
          <p:cNvCxnSpPr/>
          <p:nvPr/>
        </p:nvCxnSpPr>
        <p:spPr>
          <a:xfrm flipH="1" rot="10800000">
            <a:off x="3930904" y="3721495"/>
            <a:ext cx="1012952" cy="9144"/>
          </a:xfrm>
          <a:prstGeom prst="straightConnector1">
            <a:avLst/>
          </a:prstGeom>
          <a:noFill/>
          <a:ln cap="flat" cmpd="sng" w="19050">
            <a:solidFill>
              <a:schemeClr val="accent2"/>
            </a:solidFill>
            <a:prstDash val="solid"/>
            <a:miter lim="800000"/>
            <a:headEnd len="sm" w="sm" type="none"/>
            <a:tailEnd len="sm" w="sm" type="none"/>
          </a:ln>
        </p:spPr>
      </p:cxnSp>
      <p:cxnSp>
        <p:nvCxnSpPr>
          <p:cNvPr id="541" name="Google Shape;541;p34"/>
          <p:cNvCxnSpPr/>
          <p:nvPr/>
        </p:nvCxnSpPr>
        <p:spPr>
          <a:xfrm flipH="1" rot="10800000">
            <a:off x="2926588" y="3387761"/>
            <a:ext cx="1012952" cy="9144"/>
          </a:xfrm>
          <a:prstGeom prst="straightConnector1">
            <a:avLst/>
          </a:prstGeom>
          <a:noFill/>
          <a:ln cap="flat" cmpd="sng" w="19050">
            <a:solidFill>
              <a:schemeClr val="accent2"/>
            </a:solidFill>
            <a:prstDash val="solid"/>
            <a:miter lim="800000"/>
            <a:headEnd len="sm" w="sm" type="none"/>
            <a:tailEnd len="sm" w="sm" type="none"/>
          </a:ln>
        </p:spPr>
      </p:cxnSp>
      <p:cxnSp>
        <p:nvCxnSpPr>
          <p:cNvPr id="542" name="Google Shape;542;p34"/>
          <p:cNvCxnSpPr/>
          <p:nvPr/>
        </p:nvCxnSpPr>
        <p:spPr>
          <a:xfrm flipH="1" rot="10800000">
            <a:off x="4937760" y="3363661"/>
            <a:ext cx="1012952" cy="9144"/>
          </a:xfrm>
          <a:prstGeom prst="straightConnector1">
            <a:avLst/>
          </a:prstGeom>
          <a:noFill/>
          <a:ln cap="flat" cmpd="sng" w="19050">
            <a:solidFill>
              <a:schemeClr val="accent2"/>
            </a:solidFill>
            <a:prstDash val="solid"/>
            <a:miter lim="800000"/>
            <a:headEnd len="sm" w="sm" type="none"/>
            <a:tailEnd len="sm" w="sm" type="none"/>
          </a:ln>
        </p:spPr>
      </p:cxnSp>
      <p:cxnSp>
        <p:nvCxnSpPr>
          <p:cNvPr id="543" name="Google Shape;543;p34"/>
          <p:cNvCxnSpPr/>
          <p:nvPr/>
        </p:nvCxnSpPr>
        <p:spPr>
          <a:xfrm flipH="1" rot="10800000">
            <a:off x="5986272" y="3748927"/>
            <a:ext cx="1012952" cy="9144"/>
          </a:xfrm>
          <a:prstGeom prst="straightConnector1">
            <a:avLst/>
          </a:prstGeom>
          <a:noFill/>
          <a:ln cap="flat" cmpd="sng" w="19050">
            <a:solidFill>
              <a:schemeClr val="accent2"/>
            </a:solidFill>
            <a:prstDash val="solid"/>
            <a:miter lim="800000"/>
            <a:headEnd len="sm" w="sm" type="none"/>
            <a:tailEnd len="sm" w="sm" type="none"/>
          </a:ln>
        </p:spPr>
      </p:cxnSp>
      <p:cxnSp>
        <p:nvCxnSpPr>
          <p:cNvPr id="544" name="Google Shape;544;p34"/>
          <p:cNvCxnSpPr/>
          <p:nvPr/>
        </p:nvCxnSpPr>
        <p:spPr>
          <a:xfrm flipH="1" rot="10800000">
            <a:off x="7983920" y="3744355"/>
            <a:ext cx="1012952" cy="9144"/>
          </a:xfrm>
          <a:prstGeom prst="straightConnector1">
            <a:avLst/>
          </a:prstGeom>
          <a:noFill/>
          <a:ln cap="flat" cmpd="sng" w="19050">
            <a:solidFill>
              <a:schemeClr val="accent2"/>
            </a:solidFill>
            <a:prstDash val="solid"/>
            <a:miter lim="800000"/>
            <a:headEnd len="sm" w="sm" type="none"/>
            <a:tailEnd len="sm" w="sm" type="none"/>
          </a:ln>
        </p:spPr>
      </p:cxnSp>
      <p:cxnSp>
        <p:nvCxnSpPr>
          <p:cNvPr id="545" name="Google Shape;545;p34"/>
          <p:cNvCxnSpPr/>
          <p:nvPr/>
        </p:nvCxnSpPr>
        <p:spPr>
          <a:xfrm flipH="1" rot="10800000">
            <a:off x="6988524" y="3354477"/>
            <a:ext cx="1012952" cy="9144"/>
          </a:xfrm>
          <a:prstGeom prst="straightConnector1">
            <a:avLst/>
          </a:prstGeom>
          <a:noFill/>
          <a:ln cap="flat" cmpd="sng" w="19050">
            <a:solidFill>
              <a:schemeClr val="accent2"/>
            </a:solidFill>
            <a:prstDash val="solid"/>
            <a:miter lim="800000"/>
            <a:headEnd len="sm" w="sm" type="none"/>
            <a:tailEnd len="sm" w="sm" type="none"/>
          </a:ln>
        </p:spPr>
      </p:cxnSp>
      <p:cxnSp>
        <p:nvCxnSpPr>
          <p:cNvPr id="546" name="Google Shape;546;p34"/>
          <p:cNvCxnSpPr/>
          <p:nvPr/>
        </p:nvCxnSpPr>
        <p:spPr>
          <a:xfrm flipH="1" rot="10800000">
            <a:off x="9004300" y="3337544"/>
            <a:ext cx="1012952" cy="9144"/>
          </a:xfrm>
          <a:prstGeom prst="straightConnector1">
            <a:avLst/>
          </a:prstGeom>
          <a:noFill/>
          <a:ln cap="flat" cmpd="sng" w="19050">
            <a:solidFill>
              <a:schemeClr val="accent2"/>
            </a:solidFill>
            <a:prstDash val="solid"/>
            <a:miter lim="800000"/>
            <a:headEnd len="sm" w="sm" type="none"/>
            <a:tailEnd len="sm" w="sm" type="none"/>
          </a:ln>
        </p:spPr>
      </p:cxnSp>
      <p:cxnSp>
        <p:nvCxnSpPr>
          <p:cNvPr id="547" name="Google Shape;547;p34"/>
          <p:cNvCxnSpPr/>
          <p:nvPr/>
        </p:nvCxnSpPr>
        <p:spPr>
          <a:xfrm>
            <a:off x="2929001" y="3367745"/>
            <a:ext cx="3556" cy="400055"/>
          </a:xfrm>
          <a:prstGeom prst="straightConnector1">
            <a:avLst/>
          </a:prstGeom>
          <a:noFill/>
          <a:ln cap="flat" cmpd="sng" w="19050">
            <a:solidFill>
              <a:schemeClr val="accent2"/>
            </a:solidFill>
            <a:prstDash val="solid"/>
            <a:miter lim="800000"/>
            <a:headEnd len="sm" w="sm" type="none"/>
            <a:tailEnd len="sm" w="sm" type="none"/>
          </a:ln>
        </p:spPr>
      </p:cxnSp>
      <p:cxnSp>
        <p:nvCxnSpPr>
          <p:cNvPr id="548" name="Google Shape;548;p34"/>
          <p:cNvCxnSpPr/>
          <p:nvPr/>
        </p:nvCxnSpPr>
        <p:spPr>
          <a:xfrm>
            <a:off x="9014652" y="3348316"/>
            <a:ext cx="0" cy="429768"/>
          </a:xfrm>
          <a:prstGeom prst="straightConnector1">
            <a:avLst/>
          </a:prstGeom>
          <a:noFill/>
          <a:ln cap="flat" cmpd="sng" w="19050">
            <a:solidFill>
              <a:schemeClr val="accent2"/>
            </a:solidFill>
            <a:prstDash val="solid"/>
            <a:miter lim="800000"/>
            <a:headEnd len="sm" w="sm" type="none"/>
            <a:tailEnd len="sm" w="sm" type="none"/>
          </a:ln>
        </p:spPr>
      </p:cxnSp>
      <p:cxnSp>
        <p:nvCxnSpPr>
          <p:cNvPr id="549" name="Google Shape;549;p34"/>
          <p:cNvCxnSpPr/>
          <p:nvPr/>
        </p:nvCxnSpPr>
        <p:spPr>
          <a:xfrm>
            <a:off x="8013160" y="3328303"/>
            <a:ext cx="0" cy="429768"/>
          </a:xfrm>
          <a:prstGeom prst="straightConnector1">
            <a:avLst/>
          </a:prstGeom>
          <a:noFill/>
          <a:ln cap="flat" cmpd="sng" w="19050">
            <a:solidFill>
              <a:schemeClr val="accent2"/>
            </a:solidFill>
            <a:prstDash val="solid"/>
            <a:miter lim="800000"/>
            <a:headEnd len="sm" w="sm" type="none"/>
            <a:tailEnd len="sm" w="sm" type="none"/>
          </a:ln>
        </p:spPr>
      </p:cxnSp>
      <p:cxnSp>
        <p:nvCxnSpPr>
          <p:cNvPr id="550" name="Google Shape;550;p34"/>
          <p:cNvCxnSpPr/>
          <p:nvPr/>
        </p:nvCxnSpPr>
        <p:spPr>
          <a:xfrm>
            <a:off x="6989381" y="3371650"/>
            <a:ext cx="0" cy="429768"/>
          </a:xfrm>
          <a:prstGeom prst="straightConnector1">
            <a:avLst/>
          </a:prstGeom>
          <a:noFill/>
          <a:ln cap="flat" cmpd="sng" w="19050">
            <a:solidFill>
              <a:schemeClr val="accent2"/>
            </a:solidFill>
            <a:prstDash val="solid"/>
            <a:miter lim="800000"/>
            <a:headEnd len="sm" w="sm" type="none"/>
            <a:tailEnd len="sm" w="sm" type="none"/>
          </a:ln>
        </p:spPr>
      </p:cxnSp>
      <p:cxnSp>
        <p:nvCxnSpPr>
          <p:cNvPr id="551" name="Google Shape;551;p34"/>
          <p:cNvCxnSpPr/>
          <p:nvPr/>
        </p:nvCxnSpPr>
        <p:spPr>
          <a:xfrm>
            <a:off x="4947920" y="3348316"/>
            <a:ext cx="0" cy="429768"/>
          </a:xfrm>
          <a:prstGeom prst="straightConnector1">
            <a:avLst/>
          </a:prstGeom>
          <a:noFill/>
          <a:ln cap="flat" cmpd="sng" w="19050">
            <a:solidFill>
              <a:schemeClr val="accent2"/>
            </a:solidFill>
            <a:prstDash val="solid"/>
            <a:miter lim="800000"/>
            <a:headEnd len="sm" w="sm" type="none"/>
            <a:tailEnd len="sm" w="sm" type="none"/>
          </a:ln>
        </p:spPr>
      </p:cxnSp>
      <p:cxnSp>
        <p:nvCxnSpPr>
          <p:cNvPr id="552" name="Google Shape;552;p34"/>
          <p:cNvCxnSpPr/>
          <p:nvPr/>
        </p:nvCxnSpPr>
        <p:spPr>
          <a:xfrm>
            <a:off x="10052558" y="3337544"/>
            <a:ext cx="0" cy="429768"/>
          </a:xfrm>
          <a:prstGeom prst="straightConnector1">
            <a:avLst/>
          </a:prstGeom>
          <a:noFill/>
          <a:ln cap="flat" cmpd="sng" w="19050">
            <a:solidFill>
              <a:schemeClr val="accent2"/>
            </a:solidFill>
            <a:prstDash val="solid"/>
            <a:miter lim="800000"/>
            <a:headEnd len="sm" w="sm" type="none"/>
            <a:tailEnd len="sm" w="sm" type="none"/>
          </a:ln>
        </p:spPr>
      </p:cxnSp>
      <p:cxnSp>
        <p:nvCxnSpPr>
          <p:cNvPr id="553" name="Google Shape;553;p34"/>
          <p:cNvCxnSpPr/>
          <p:nvPr/>
        </p:nvCxnSpPr>
        <p:spPr>
          <a:xfrm>
            <a:off x="5957824" y="3348316"/>
            <a:ext cx="0" cy="429768"/>
          </a:xfrm>
          <a:prstGeom prst="straightConnector1">
            <a:avLst/>
          </a:prstGeom>
          <a:noFill/>
          <a:ln cap="flat" cmpd="sng" w="19050">
            <a:solidFill>
              <a:schemeClr val="accent2"/>
            </a:solidFill>
            <a:prstDash val="solid"/>
            <a:miter lim="800000"/>
            <a:headEnd len="sm" w="sm" type="none"/>
            <a:tailEnd len="sm" w="sm" type="none"/>
          </a:ln>
        </p:spPr>
      </p:cxnSp>
      <p:cxnSp>
        <p:nvCxnSpPr>
          <p:cNvPr id="554" name="Google Shape;554;p34"/>
          <p:cNvCxnSpPr/>
          <p:nvPr/>
        </p:nvCxnSpPr>
        <p:spPr>
          <a:xfrm>
            <a:off x="3939540" y="3367745"/>
            <a:ext cx="0" cy="390911"/>
          </a:xfrm>
          <a:prstGeom prst="straightConnector1">
            <a:avLst/>
          </a:prstGeom>
          <a:noFill/>
          <a:ln cap="flat" cmpd="sng" w="19050">
            <a:solidFill>
              <a:schemeClr val="accent2"/>
            </a:solidFill>
            <a:prstDash val="solid"/>
            <a:miter lim="800000"/>
            <a:headEnd len="sm" w="sm" type="none"/>
            <a:tailEnd len="sm" w="sm" type="none"/>
          </a:ln>
        </p:spPr>
      </p:cxnSp>
      <p:cxnSp>
        <p:nvCxnSpPr>
          <p:cNvPr id="555" name="Google Shape;555;p34"/>
          <p:cNvCxnSpPr/>
          <p:nvPr/>
        </p:nvCxnSpPr>
        <p:spPr>
          <a:xfrm flipH="1" rot="10800000">
            <a:off x="1892427" y="4590288"/>
            <a:ext cx="1036574" cy="11815"/>
          </a:xfrm>
          <a:prstGeom prst="straightConnector1">
            <a:avLst/>
          </a:prstGeom>
          <a:noFill/>
          <a:ln cap="flat" cmpd="sng" w="19050">
            <a:solidFill>
              <a:schemeClr val="accent6"/>
            </a:solidFill>
            <a:prstDash val="solid"/>
            <a:miter lim="800000"/>
            <a:headEnd len="sm" w="sm" type="none"/>
            <a:tailEnd len="sm" w="sm" type="none"/>
          </a:ln>
        </p:spPr>
      </p:cxnSp>
      <p:cxnSp>
        <p:nvCxnSpPr>
          <p:cNvPr id="556" name="Google Shape;556;p34"/>
          <p:cNvCxnSpPr/>
          <p:nvPr/>
        </p:nvCxnSpPr>
        <p:spPr>
          <a:xfrm flipH="1" rot="10800000">
            <a:off x="3962908" y="4176956"/>
            <a:ext cx="1012952" cy="9144"/>
          </a:xfrm>
          <a:prstGeom prst="straightConnector1">
            <a:avLst/>
          </a:prstGeom>
          <a:noFill/>
          <a:ln cap="flat" cmpd="sng" w="19050">
            <a:solidFill>
              <a:schemeClr val="accent6"/>
            </a:solidFill>
            <a:prstDash val="solid"/>
            <a:miter lim="800000"/>
            <a:headEnd len="sm" w="sm" type="none"/>
            <a:tailEnd len="sm" w="sm" type="none"/>
          </a:ln>
        </p:spPr>
      </p:cxnSp>
      <p:cxnSp>
        <p:nvCxnSpPr>
          <p:cNvPr id="557" name="Google Shape;557;p34"/>
          <p:cNvCxnSpPr/>
          <p:nvPr/>
        </p:nvCxnSpPr>
        <p:spPr>
          <a:xfrm flipH="1" rot="10800000">
            <a:off x="2917952" y="4585716"/>
            <a:ext cx="1012952" cy="9144"/>
          </a:xfrm>
          <a:prstGeom prst="straightConnector1">
            <a:avLst/>
          </a:prstGeom>
          <a:noFill/>
          <a:ln cap="flat" cmpd="sng" w="19050">
            <a:solidFill>
              <a:schemeClr val="accent6"/>
            </a:solidFill>
            <a:prstDash val="solid"/>
            <a:miter lim="800000"/>
            <a:headEnd len="sm" w="sm" type="none"/>
            <a:tailEnd len="sm" w="sm" type="none"/>
          </a:ln>
        </p:spPr>
      </p:cxnSp>
      <p:cxnSp>
        <p:nvCxnSpPr>
          <p:cNvPr id="558" name="Google Shape;558;p34"/>
          <p:cNvCxnSpPr/>
          <p:nvPr/>
        </p:nvCxnSpPr>
        <p:spPr>
          <a:xfrm flipH="1" rot="10800000">
            <a:off x="4955286" y="4170969"/>
            <a:ext cx="1012952" cy="9144"/>
          </a:xfrm>
          <a:prstGeom prst="straightConnector1">
            <a:avLst/>
          </a:prstGeom>
          <a:noFill/>
          <a:ln cap="flat" cmpd="sng" w="19050">
            <a:solidFill>
              <a:schemeClr val="accent6"/>
            </a:solidFill>
            <a:prstDash val="solid"/>
            <a:miter lim="800000"/>
            <a:headEnd len="sm" w="sm" type="none"/>
            <a:tailEnd len="sm" w="sm" type="none"/>
          </a:ln>
        </p:spPr>
      </p:cxnSp>
      <p:cxnSp>
        <p:nvCxnSpPr>
          <p:cNvPr id="559" name="Google Shape;559;p34"/>
          <p:cNvCxnSpPr/>
          <p:nvPr/>
        </p:nvCxnSpPr>
        <p:spPr>
          <a:xfrm flipH="1" rot="10800000">
            <a:off x="8996872" y="4166748"/>
            <a:ext cx="1012952" cy="9144"/>
          </a:xfrm>
          <a:prstGeom prst="straightConnector1">
            <a:avLst/>
          </a:prstGeom>
          <a:noFill/>
          <a:ln cap="flat" cmpd="sng" w="19050">
            <a:solidFill>
              <a:schemeClr val="accent6"/>
            </a:solidFill>
            <a:prstDash val="solid"/>
            <a:miter lim="800000"/>
            <a:headEnd len="sm" w="sm" type="none"/>
            <a:tailEnd len="sm" w="sm" type="none"/>
          </a:ln>
        </p:spPr>
      </p:cxnSp>
      <p:cxnSp>
        <p:nvCxnSpPr>
          <p:cNvPr id="560" name="Google Shape;560;p34"/>
          <p:cNvCxnSpPr/>
          <p:nvPr/>
        </p:nvCxnSpPr>
        <p:spPr>
          <a:xfrm flipH="1" rot="10800000">
            <a:off x="7983920" y="4189362"/>
            <a:ext cx="1012952" cy="9144"/>
          </a:xfrm>
          <a:prstGeom prst="straightConnector1">
            <a:avLst/>
          </a:prstGeom>
          <a:noFill/>
          <a:ln cap="flat" cmpd="sng" w="19050">
            <a:solidFill>
              <a:schemeClr val="accent6"/>
            </a:solidFill>
            <a:prstDash val="solid"/>
            <a:miter lim="800000"/>
            <a:headEnd len="sm" w="sm" type="none"/>
            <a:tailEnd len="sm" w="sm" type="none"/>
          </a:ln>
        </p:spPr>
      </p:cxnSp>
      <p:cxnSp>
        <p:nvCxnSpPr>
          <p:cNvPr id="561" name="Google Shape;561;p34"/>
          <p:cNvCxnSpPr/>
          <p:nvPr/>
        </p:nvCxnSpPr>
        <p:spPr>
          <a:xfrm flipH="1" rot="10800000">
            <a:off x="5977636" y="4571037"/>
            <a:ext cx="1012952" cy="9144"/>
          </a:xfrm>
          <a:prstGeom prst="straightConnector1">
            <a:avLst/>
          </a:prstGeom>
          <a:noFill/>
          <a:ln cap="flat" cmpd="sng" w="19050">
            <a:solidFill>
              <a:schemeClr val="accent6"/>
            </a:solidFill>
            <a:prstDash val="solid"/>
            <a:miter lim="800000"/>
            <a:headEnd len="sm" w="sm" type="none"/>
            <a:tailEnd len="sm" w="sm" type="none"/>
          </a:ln>
        </p:spPr>
      </p:cxnSp>
      <p:cxnSp>
        <p:nvCxnSpPr>
          <p:cNvPr id="562" name="Google Shape;562;p34"/>
          <p:cNvCxnSpPr/>
          <p:nvPr/>
        </p:nvCxnSpPr>
        <p:spPr>
          <a:xfrm>
            <a:off x="6941218" y="4570504"/>
            <a:ext cx="1061212" cy="16764"/>
          </a:xfrm>
          <a:prstGeom prst="straightConnector1">
            <a:avLst/>
          </a:prstGeom>
          <a:noFill/>
          <a:ln cap="flat" cmpd="sng" w="19050">
            <a:solidFill>
              <a:schemeClr val="accent6"/>
            </a:solidFill>
            <a:prstDash val="solid"/>
            <a:miter lim="800000"/>
            <a:headEnd len="sm" w="sm" type="none"/>
            <a:tailEnd len="sm" w="sm" type="none"/>
          </a:ln>
        </p:spPr>
      </p:cxnSp>
      <p:cxnSp>
        <p:nvCxnSpPr>
          <p:cNvPr id="563" name="Google Shape;563;p34"/>
          <p:cNvCxnSpPr/>
          <p:nvPr/>
        </p:nvCxnSpPr>
        <p:spPr>
          <a:xfrm flipH="1">
            <a:off x="7983920" y="4211976"/>
            <a:ext cx="7428" cy="403696"/>
          </a:xfrm>
          <a:prstGeom prst="straightConnector1">
            <a:avLst/>
          </a:prstGeom>
          <a:noFill/>
          <a:ln cap="flat" cmpd="sng" w="19050">
            <a:solidFill>
              <a:schemeClr val="accent2"/>
            </a:solidFill>
            <a:prstDash val="solid"/>
            <a:miter lim="800000"/>
            <a:headEnd len="sm" w="sm" type="none"/>
            <a:tailEnd len="sm" w="sm" type="none"/>
          </a:ln>
        </p:spPr>
      </p:cxnSp>
      <p:cxnSp>
        <p:nvCxnSpPr>
          <p:cNvPr id="564" name="Google Shape;564;p34"/>
          <p:cNvCxnSpPr/>
          <p:nvPr/>
        </p:nvCxnSpPr>
        <p:spPr>
          <a:xfrm>
            <a:off x="3930904" y="4180113"/>
            <a:ext cx="9906" cy="405603"/>
          </a:xfrm>
          <a:prstGeom prst="straightConnector1">
            <a:avLst/>
          </a:prstGeom>
          <a:noFill/>
          <a:ln cap="flat" cmpd="sng" w="19050">
            <a:solidFill>
              <a:schemeClr val="accent2"/>
            </a:solidFill>
            <a:prstDash val="solid"/>
            <a:miter lim="800000"/>
            <a:headEnd len="sm" w="sm" type="none"/>
            <a:tailEnd len="sm" w="sm" type="none"/>
          </a:ln>
        </p:spPr>
      </p:cxnSp>
      <p:cxnSp>
        <p:nvCxnSpPr>
          <p:cNvPr id="565" name="Google Shape;565;p34"/>
          <p:cNvCxnSpPr/>
          <p:nvPr/>
        </p:nvCxnSpPr>
        <p:spPr>
          <a:xfrm>
            <a:off x="5986272" y="4202690"/>
            <a:ext cx="0" cy="420040"/>
          </a:xfrm>
          <a:prstGeom prst="straightConnector1">
            <a:avLst/>
          </a:prstGeom>
          <a:noFill/>
          <a:ln cap="flat" cmpd="sng" w="19050">
            <a:solidFill>
              <a:schemeClr val="accent2"/>
            </a:solidFill>
            <a:prstDash val="solid"/>
            <a:miter lim="800000"/>
            <a:headEnd len="sm" w="sm" type="none"/>
            <a:tailEnd len="sm" w="sm" type="none"/>
          </a:ln>
        </p:spPr>
      </p:cxnSp>
      <p:cxnSp>
        <p:nvCxnSpPr>
          <p:cNvPr id="566" name="Google Shape;566;p34"/>
          <p:cNvCxnSpPr/>
          <p:nvPr/>
        </p:nvCxnSpPr>
        <p:spPr>
          <a:xfrm>
            <a:off x="10041698" y="4202690"/>
            <a:ext cx="10860" cy="383026"/>
          </a:xfrm>
          <a:prstGeom prst="straightConnector1">
            <a:avLst/>
          </a:prstGeom>
          <a:noFill/>
          <a:ln cap="flat" cmpd="sng" w="19050">
            <a:solidFill>
              <a:schemeClr val="accent2"/>
            </a:solidFill>
            <a:prstDash val="solid"/>
            <a:miter lim="800000"/>
            <a:headEnd len="sm" w="sm" type="none"/>
            <a:tailEnd len="sm" w="sm" type="none"/>
          </a:ln>
        </p:spPr>
      </p:cxnSp>
      <p:cxnSp>
        <p:nvCxnSpPr>
          <p:cNvPr id="567" name="Google Shape;567;p34"/>
          <p:cNvCxnSpPr/>
          <p:nvPr/>
        </p:nvCxnSpPr>
        <p:spPr>
          <a:xfrm flipH="1" rot="10800000">
            <a:off x="1917192" y="5007026"/>
            <a:ext cx="1012952" cy="9144"/>
          </a:xfrm>
          <a:prstGeom prst="straightConnector1">
            <a:avLst/>
          </a:prstGeom>
          <a:noFill/>
          <a:ln cap="flat" cmpd="sng" w="19050">
            <a:solidFill>
              <a:schemeClr val="dk1"/>
            </a:solidFill>
            <a:prstDash val="solid"/>
            <a:miter lim="800000"/>
            <a:headEnd len="sm" w="sm" type="none"/>
            <a:tailEnd len="sm" w="sm" type="none"/>
          </a:ln>
        </p:spPr>
      </p:cxnSp>
      <p:cxnSp>
        <p:nvCxnSpPr>
          <p:cNvPr id="568" name="Google Shape;568;p34"/>
          <p:cNvCxnSpPr/>
          <p:nvPr/>
        </p:nvCxnSpPr>
        <p:spPr>
          <a:xfrm flipH="1" rot="10800000">
            <a:off x="2929001" y="5003121"/>
            <a:ext cx="1012952" cy="9144"/>
          </a:xfrm>
          <a:prstGeom prst="straightConnector1">
            <a:avLst/>
          </a:prstGeom>
          <a:noFill/>
          <a:ln cap="flat" cmpd="sng" w="19050">
            <a:solidFill>
              <a:schemeClr val="dk1"/>
            </a:solidFill>
            <a:prstDash val="solid"/>
            <a:miter lim="800000"/>
            <a:headEnd len="sm" w="sm" type="none"/>
            <a:tailEnd len="sm" w="sm" type="none"/>
          </a:ln>
        </p:spPr>
      </p:cxnSp>
      <p:cxnSp>
        <p:nvCxnSpPr>
          <p:cNvPr id="569" name="Google Shape;569;p34"/>
          <p:cNvCxnSpPr/>
          <p:nvPr/>
        </p:nvCxnSpPr>
        <p:spPr>
          <a:xfrm>
            <a:off x="3930904" y="5383160"/>
            <a:ext cx="1062736" cy="3682"/>
          </a:xfrm>
          <a:prstGeom prst="straightConnector1">
            <a:avLst/>
          </a:prstGeom>
          <a:noFill/>
          <a:ln cap="flat" cmpd="sng" w="19050">
            <a:solidFill>
              <a:schemeClr val="dk1"/>
            </a:solidFill>
            <a:prstDash val="solid"/>
            <a:miter lim="800000"/>
            <a:headEnd len="sm" w="sm" type="none"/>
            <a:tailEnd len="sm" w="sm" type="none"/>
          </a:ln>
        </p:spPr>
      </p:cxnSp>
      <p:cxnSp>
        <p:nvCxnSpPr>
          <p:cNvPr id="570" name="Google Shape;570;p34"/>
          <p:cNvCxnSpPr/>
          <p:nvPr/>
        </p:nvCxnSpPr>
        <p:spPr>
          <a:xfrm flipH="1" rot="10800000">
            <a:off x="4937252" y="5381745"/>
            <a:ext cx="1049020" cy="3682"/>
          </a:xfrm>
          <a:prstGeom prst="straightConnector1">
            <a:avLst/>
          </a:prstGeom>
          <a:noFill/>
          <a:ln cap="flat" cmpd="sng" w="19050">
            <a:solidFill>
              <a:schemeClr val="dk1"/>
            </a:solidFill>
            <a:prstDash val="solid"/>
            <a:miter lim="800000"/>
            <a:headEnd len="sm" w="sm" type="none"/>
            <a:tailEnd len="sm" w="sm" type="none"/>
          </a:ln>
        </p:spPr>
      </p:cxnSp>
      <p:cxnSp>
        <p:nvCxnSpPr>
          <p:cNvPr id="571" name="Google Shape;571;p34"/>
          <p:cNvCxnSpPr/>
          <p:nvPr/>
        </p:nvCxnSpPr>
        <p:spPr>
          <a:xfrm>
            <a:off x="5959348" y="5011598"/>
            <a:ext cx="1062736" cy="3682"/>
          </a:xfrm>
          <a:prstGeom prst="straightConnector1">
            <a:avLst/>
          </a:prstGeom>
          <a:noFill/>
          <a:ln cap="flat" cmpd="sng" w="19050">
            <a:solidFill>
              <a:schemeClr val="dk1"/>
            </a:solidFill>
            <a:prstDash val="solid"/>
            <a:miter lim="800000"/>
            <a:headEnd len="sm" w="sm" type="none"/>
            <a:tailEnd len="sm" w="sm" type="none"/>
          </a:ln>
        </p:spPr>
      </p:cxnSp>
      <p:cxnSp>
        <p:nvCxnSpPr>
          <p:cNvPr id="572" name="Google Shape;572;p34"/>
          <p:cNvCxnSpPr/>
          <p:nvPr/>
        </p:nvCxnSpPr>
        <p:spPr>
          <a:xfrm flipH="1" rot="10800000">
            <a:off x="6989381" y="5011598"/>
            <a:ext cx="1049020" cy="3682"/>
          </a:xfrm>
          <a:prstGeom prst="straightConnector1">
            <a:avLst/>
          </a:prstGeom>
          <a:noFill/>
          <a:ln cap="flat" cmpd="sng" w="19050">
            <a:solidFill>
              <a:schemeClr val="dk1"/>
            </a:solidFill>
            <a:prstDash val="solid"/>
            <a:miter lim="800000"/>
            <a:headEnd len="sm" w="sm" type="none"/>
            <a:tailEnd len="sm" w="sm" type="none"/>
          </a:ln>
        </p:spPr>
      </p:cxnSp>
      <p:cxnSp>
        <p:nvCxnSpPr>
          <p:cNvPr id="573" name="Google Shape;573;p34"/>
          <p:cNvCxnSpPr/>
          <p:nvPr/>
        </p:nvCxnSpPr>
        <p:spPr>
          <a:xfrm>
            <a:off x="8030972" y="5385001"/>
            <a:ext cx="1006349" cy="0"/>
          </a:xfrm>
          <a:prstGeom prst="straightConnector1">
            <a:avLst/>
          </a:prstGeom>
          <a:noFill/>
          <a:ln cap="flat" cmpd="sng" w="19050">
            <a:solidFill>
              <a:schemeClr val="dk1"/>
            </a:solidFill>
            <a:prstDash val="solid"/>
            <a:miter lim="800000"/>
            <a:headEnd len="sm" w="sm" type="none"/>
            <a:tailEnd len="sm" w="sm" type="none"/>
          </a:ln>
        </p:spPr>
      </p:cxnSp>
      <p:cxnSp>
        <p:nvCxnSpPr>
          <p:cNvPr id="574" name="Google Shape;574;p34"/>
          <p:cNvCxnSpPr/>
          <p:nvPr/>
        </p:nvCxnSpPr>
        <p:spPr>
          <a:xfrm flipH="1" rot="10800000">
            <a:off x="9026271" y="5381745"/>
            <a:ext cx="1031876" cy="6548"/>
          </a:xfrm>
          <a:prstGeom prst="straightConnector1">
            <a:avLst/>
          </a:prstGeom>
          <a:noFill/>
          <a:ln cap="flat" cmpd="sng" w="19050">
            <a:solidFill>
              <a:schemeClr val="dk1"/>
            </a:solidFill>
            <a:prstDash val="solid"/>
            <a:miter lim="800000"/>
            <a:headEnd len="sm" w="sm" type="none"/>
            <a:tailEnd len="sm" w="sm" type="none"/>
          </a:ln>
        </p:spPr>
      </p:cxnSp>
      <p:cxnSp>
        <p:nvCxnSpPr>
          <p:cNvPr id="575" name="Google Shape;575;p34"/>
          <p:cNvCxnSpPr/>
          <p:nvPr/>
        </p:nvCxnSpPr>
        <p:spPr>
          <a:xfrm>
            <a:off x="3940810" y="4998817"/>
            <a:ext cx="0" cy="384343"/>
          </a:xfrm>
          <a:prstGeom prst="straightConnector1">
            <a:avLst/>
          </a:prstGeom>
          <a:noFill/>
          <a:ln cap="flat" cmpd="sng" w="19050">
            <a:solidFill>
              <a:schemeClr val="accent2"/>
            </a:solidFill>
            <a:prstDash val="solid"/>
            <a:miter lim="800000"/>
            <a:headEnd len="sm" w="sm" type="none"/>
            <a:tailEnd len="sm" w="sm" type="none"/>
          </a:ln>
        </p:spPr>
      </p:cxnSp>
      <p:cxnSp>
        <p:nvCxnSpPr>
          <p:cNvPr id="576" name="Google Shape;576;p34"/>
          <p:cNvCxnSpPr/>
          <p:nvPr/>
        </p:nvCxnSpPr>
        <p:spPr>
          <a:xfrm flipH="1">
            <a:off x="5971541" y="5007026"/>
            <a:ext cx="6095" cy="341468"/>
          </a:xfrm>
          <a:prstGeom prst="straightConnector1">
            <a:avLst/>
          </a:prstGeom>
          <a:noFill/>
          <a:ln cap="flat" cmpd="sng" w="19050">
            <a:solidFill>
              <a:schemeClr val="accent2"/>
            </a:solidFill>
            <a:prstDash val="solid"/>
            <a:miter lim="800000"/>
            <a:headEnd len="sm" w="sm" type="none"/>
            <a:tailEnd len="sm" w="sm" type="none"/>
          </a:ln>
        </p:spPr>
      </p:cxnSp>
      <p:cxnSp>
        <p:nvCxnSpPr>
          <p:cNvPr id="577" name="Google Shape;577;p34"/>
          <p:cNvCxnSpPr/>
          <p:nvPr/>
        </p:nvCxnSpPr>
        <p:spPr>
          <a:xfrm flipH="1">
            <a:off x="8018082" y="4998817"/>
            <a:ext cx="4255" cy="388025"/>
          </a:xfrm>
          <a:prstGeom prst="straightConnector1">
            <a:avLst/>
          </a:prstGeom>
          <a:noFill/>
          <a:ln cap="flat" cmpd="sng" w="19050">
            <a:solidFill>
              <a:schemeClr val="accent2"/>
            </a:solidFill>
            <a:prstDash val="solid"/>
            <a:miter lim="800000"/>
            <a:headEnd len="sm" w="sm" type="none"/>
            <a:tailEnd len="sm" w="sm" type="none"/>
          </a:ln>
        </p:spPr>
      </p:cxnSp>
      <p:cxnSp>
        <p:nvCxnSpPr>
          <p:cNvPr id="578" name="Google Shape;578;p34"/>
          <p:cNvCxnSpPr/>
          <p:nvPr/>
        </p:nvCxnSpPr>
        <p:spPr>
          <a:xfrm flipH="1" rot="10800000">
            <a:off x="1952752" y="6132417"/>
            <a:ext cx="1012952" cy="9144"/>
          </a:xfrm>
          <a:prstGeom prst="straightConnector1">
            <a:avLst/>
          </a:prstGeom>
          <a:noFill/>
          <a:ln cap="flat" cmpd="sng" w="19050">
            <a:solidFill>
              <a:schemeClr val="accent6"/>
            </a:solidFill>
            <a:prstDash val="solid"/>
            <a:miter lim="800000"/>
            <a:headEnd len="sm" w="sm" type="none"/>
            <a:tailEnd len="sm" w="sm" type="none"/>
          </a:ln>
        </p:spPr>
      </p:cxnSp>
      <p:cxnSp>
        <p:nvCxnSpPr>
          <p:cNvPr id="579" name="Google Shape;579;p34"/>
          <p:cNvCxnSpPr/>
          <p:nvPr/>
        </p:nvCxnSpPr>
        <p:spPr>
          <a:xfrm flipH="1" rot="10800000">
            <a:off x="2965704" y="6135560"/>
            <a:ext cx="1012952" cy="9144"/>
          </a:xfrm>
          <a:prstGeom prst="straightConnector1">
            <a:avLst/>
          </a:prstGeom>
          <a:noFill/>
          <a:ln cap="flat" cmpd="sng" w="19050">
            <a:solidFill>
              <a:schemeClr val="accent6"/>
            </a:solidFill>
            <a:prstDash val="solid"/>
            <a:miter lim="800000"/>
            <a:headEnd len="sm" w="sm" type="none"/>
            <a:tailEnd len="sm" w="sm" type="none"/>
          </a:ln>
        </p:spPr>
      </p:cxnSp>
      <p:cxnSp>
        <p:nvCxnSpPr>
          <p:cNvPr id="580" name="Google Shape;580;p34"/>
          <p:cNvCxnSpPr/>
          <p:nvPr/>
        </p:nvCxnSpPr>
        <p:spPr>
          <a:xfrm flipH="1" rot="10800000">
            <a:off x="3930904" y="5773484"/>
            <a:ext cx="1012952" cy="9144"/>
          </a:xfrm>
          <a:prstGeom prst="straightConnector1">
            <a:avLst/>
          </a:prstGeom>
          <a:noFill/>
          <a:ln cap="flat" cmpd="sng" w="19050">
            <a:solidFill>
              <a:schemeClr val="accent6"/>
            </a:solidFill>
            <a:prstDash val="solid"/>
            <a:miter lim="800000"/>
            <a:headEnd len="sm" w="sm" type="none"/>
            <a:tailEnd len="sm" w="sm" type="none"/>
          </a:ln>
        </p:spPr>
      </p:cxnSp>
      <p:cxnSp>
        <p:nvCxnSpPr>
          <p:cNvPr id="581" name="Google Shape;581;p34"/>
          <p:cNvCxnSpPr/>
          <p:nvPr/>
        </p:nvCxnSpPr>
        <p:spPr>
          <a:xfrm flipH="1" rot="10800000">
            <a:off x="4956048" y="5760146"/>
            <a:ext cx="1012952" cy="9144"/>
          </a:xfrm>
          <a:prstGeom prst="straightConnector1">
            <a:avLst/>
          </a:prstGeom>
          <a:noFill/>
          <a:ln cap="flat" cmpd="sng" w="19050">
            <a:solidFill>
              <a:schemeClr val="accent6"/>
            </a:solidFill>
            <a:prstDash val="solid"/>
            <a:miter lim="800000"/>
            <a:headEnd len="sm" w="sm" type="none"/>
            <a:tailEnd len="sm" w="sm" type="none"/>
          </a:ln>
        </p:spPr>
      </p:cxnSp>
      <p:cxnSp>
        <p:nvCxnSpPr>
          <p:cNvPr id="582" name="Google Shape;582;p34"/>
          <p:cNvCxnSpPr/>
          <p:nvPr/>
        </p:nvCxnSpPr>
        <p:spPr>
          <a:xfrm>
            <a:off x="5950712" y="5764718"/>
            <a:ext cx="1019048" cy="3720"/>
          </a:xfrm>
          <a:prstGeom prst="straightConnector1">
            <a:avLst/>
          </a:prstGeom>
          <a:noFill/>
          <a:ln cap="flat" cmpd="sng" w="19050">
            <a:solidFill>
              <a:schemeClr val="accent6"/>
            </a:solidFill>
            <a:prstDash val="solid"/>
            <a:miter lim="800000"/>
            <a:headEnd len="sm" w="sm" type="none"/>
            <a:tailEnd len="sm" w="sm" type="none"/>
          </a:ln>
        </p:spPr>
      </p:cxnSp>
      <p:cxnSp>
        <p:nvCxnSpPr>
          <p:cNvPr id="583" name="Google Shape;583;p34"/>
          <p:cNvCxnSpPr/>
          <p:nvPr/>
        </p:nvCxnSpPr>
        <p:spPr>
          <a:xfrm>
            <a:off x="6996811" y="5773484"/>
            <a:ext cx="1034161" cy="4572"/>
          </a:xfrm>
          <a:prstGeom prst="straightConnector1">
            <a:avLst/>
          </a:prstGeom>
          <a:noFill/>
          <a:ln cap="flat" cmpd="sng" w="19050">
            <a:solidFill>
              <a:schemeClr val="accent6"/>
            </a:solidFill>
            <a:prstDash val="solid"/>
            <a:miter lim="800000"/>
            <a:headEnd len="sm" w="sm" type="none"/>
            <a:tailEnd len="sm" w="sm" type="none"/>
          </a:ln>
        </p:spPr>
      </p:cxnSp>
      <p:cxnSp>
        <p:nvCxnSpPr>
          <p:cNvPr id="584" name="Google Shape;584;p34"/>
          <p:cNvCxnSpPr/>
          <p:nvPr/>
        </p:nvCxnSpPr>
        <p:spPr>
          <a:xfrm flipH="1">
            <a:off x="8003540" y="5782628"/>
            <a:ext cx="10414" cy="405128"/>
          </a:xfrm>
          <a:prstGeom prst="straightConnector1">
            <a:avLst/>
          </a:prstGeom>
          <a:noFill/>
          <a:ln cap="flat" cmpd="sng" w="19050">
            <a:solidFill>
              <a:schemeClr val="accent5"/>
            </a:solidFill>
            <a:prstDash val="solid"/>
            <a:miter lim="800000"/>
            <a:headEnd len="sm" w="sm" type="none"/>
            <a:tailEnd len="sm" w="sm" type="none"/>
          </a:ln>
        </p:spPr>
      </p:cxnSp>
      <p:cxnSp>
        <p:nvCxnSpPr>
          <p:cNvPr id="585" name="Google Shape;585;p34"/>
          <p:cNvCxnSpPr/>
          <p:nvPr/>
        </p:nvCxnSpPr>
        <p:spPr>
          <a:xfrm>
            <a:off x="3940810" y="5797296"/>
            <a:ext cx="0" cy="394323"/>
          </a:xfrm>
          <a:prstGeom prst="straightConnector1">
            <a:avLst/>
          </a:prstGeom>
          <a:noFill/>
          <a:ln cap="flat" cmpd="sng" w="19050">
            <a:solidFill>
              <a:schemeClr val="accent2"/>
            </a:solidFill>
            <a:prstDash val="solid"/>
            <a:miter lim="800000"/>
            <a:headEnd len="sm" w="sm" type="none"/>
            <a:tailEnd len="sm" w="sm" type="none"/>
          </a:ln>
        </p:spPr>
      </p:cxnSp>
      <p:cxnSp>
        <p:nvCxnSpPr>
          <p:cNvPr id="586" name="Google Shape;586;p34"/>
          <p:cNvCxnSpPr/>
          <p:nvPr/>
        </p:nvCxnSpPr>
        <p:spPr>
          <a:xfrm flipH="1" rot="10800000">
            <a:off x="7991348" y="6172506"/>
            <a:ext cx="1012952" cy="9144"/>
          </a:xfrm>
          <a:prstGeom prst="straightConnector1">
            <a:avLst/>
          </a:prstGeom>
          <a:noFill/>
          <a:ln cap="flat" cmpd="sng" w="19050">
            <a:solidFill>
              <a:schemeClr val="accent6"/>
            </a:solidFill>
            <a:prstDash val="solid"/>
            <a:miter lim="800000"/>
            <a:headEnd len="sm" w="sm" type="none"/>
            <a:tailEnd len="sm" w="sm" type="none"/>
          </a:ln>
        </p:spPr>
      </p:cxnSp>
      <p:cxnSp>
        <p:nvCxnSpPr>
          <p:cNvPr id="587" name="Google Shape;587;p34"/>
          <p:cNvCxnSpPr/>
          <p:nvPr/>
        </p:nvCxnSpPr>
        <p:spPr>
          <a:xfrm>
            <a:off x="9025795" y="6175359"/>
            <a:ext cx="1016698" cy="9914"/>
          </a:xfrm>
          <a:prstGeom prst="straightConnector1">
            <a:avLst/>
          </a:prstGeom>
          <a:noFill/>
          <a:ln cap="flat" cmpd="sng" w="19050">
            <a:solidFill>
              <a:schemeClr val="accent6"/>
            </a:solidFill>
            <a:prstDash val="solid"/>
            <a:miter lim="800000"/>
            <a:headEnd len="sm" w="sm" type="none"/>
            <a:tailEnd len="sm" w="sm" type="none"/>
          </a:ln>
        </p:spPr>
      </p:cxnSp>
      <p:sp>
        <p:nvSpPr>
          <p:cNvPr id="588" name="Google Shape;588;p34"/>
          <p:cNvSpPr txBox="1"/>
          <p:nvPr/>
        </p:nvSpPr>
        <p:spPr>
          <a:xfrm>
            <a:off x="1284065" y="3432086"/>
            <a:ext cx="8577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CLK</a:t>
            </a:r>
            <a:endParaRPr sz="1800">
              <a:solidFill>
                <a:schemeClr val="dk1"/>
              </a:solidFill>
              <a:latin typeface="Arial"/>
              <a:ea typeface="Arial"/>
              <a:cs typeface="Arial"/>
              <a:sym typeface="Arial"/>
            </a:endParaRPr>
          </a:p>
        </p:txBody>
      </p:sp>
      <p:sp>
        <p:nvSpPr>
          <p:cNvPr id="589" name="Google Shape;589;p34"/>
          <p:cNvSpPr txBox="1"/>
          <p:nvPr/>
        </p:nvSpPr>
        <p:spPr>
          <a:xfrm>
            <a:off x="1420622" y="4279563"/>
            <a:ext cx="6949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Q0</a:t>
            </a:r>
            <a:endParaRPr sz="1800">
              <a:solidFill>
                <a:schemeClr val="dk1"/>
              </a:solidFill>
              <a:latin typeface="Arial"/>
              <a:ea typeface="Arial"/>
              <a:cs typeface="Arial"/>
              <a:sym typeface="Arial"/>
            </a:endParaRPr>
          </a:p>
        </p:txBody>
      </p:sp>
      <p:sp>
        <p:nvSpPr>
          <p:cNvPr id="590" name="Google Shape;590;p34"/>
          <p:cNvSpPr txBox="1"/>
          <p:nvPr/>
        </p:nvSpPr>
        <p:spPr>
          <a:xfrm>
            <a:off x="1408176" y="4822360"/>
            <a:ext cx="6949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Q0</a:t>
            </a:r>
            <a:endParaRPr sz="1800">
              <a:solidFill>
                <a:schemeClr val="dk1"/>
              </a:solidFill>
              <a:latin typeface="Arial"/>
              <a:ea typeface="Arial"/>
              <a:cs typeface="Arial"/>
              <a:sym typeface="Arial"/>
            </a:endParaRPr>
          </a:p>
        </p:txBody>
      </p:sp>
      <p:cxnSp>
        <p:nvCxnSpPr>
          <p:cNvPr id="591" name="Google Shape;591;p34"/>
          <p:cNvCxnSpPr/>
          <p:nvPr/>
        </p:nvCxnSpPr>
        <p:spPr>
          <a:xfrm>
            <a:off x="1502537" y="4854992"/>
            <a:ext cx="329184" cy="0"/>
          </a:xfrm>
          <a:prstGeom prst="straightConnector1">
            <a:avLst/>
          </a:prstGeom>
          <a:noFill/>
          <a:ln cap="flat" cmpd="sng" w="12700">
            <a:solidFill>
              <a:schemeClr val="dk1"/>
            </a:solidFill>
            <a:prstDash val="solid"/>
            <a:miter lim="800000"/>
            <a:headEnd len="sm" w="sm" type="none"/>
            <a:tailEnd len="sm" w="sm" type="none"/>
          </a:ln>
        </p:spPr>
      </p:cxnSp>
      <p:sp>
        <p:nvSpPr>
          <p:cNvPr id="592" name="Google Shape;592;p34"/>
          <p:cNvSpPr txBox="1"/>
          <p:nvPr/>
        </p:nvSpPr>
        <p:spPr>
          <a:xfrm>
            <a:off x="1340136" y="5773484"/>
            <a:ext cx="5726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Q1</a:t>
            </a:r>
            <a:endParaRPr sz="1800">
              <a:solidFill>
                <a:schemeClr val="dk1"/>
              </a:solidFill>
              <a:latin typeface="Arial"/>
              <a:ea typeface="Arial"/>
              <a:cs typeface="Arial"/>
              <a:sym typeface="Arial"/>
            </a:endParaRPr>
          </a:p>
        </p:txBody>
      </p:sp>
      <p:cxnSp>
        <p:nvCxnSpPr>
          <p:cNvPr id="593" name="Google Shape;593;p34"/>
          <p:cNvCxnSpPr/>
          <p:nvPr/>
        </p:nvCxnSpPr>
        <p:spPr>
          <a:xfrm flipH="1">
            <a:off x="3939540" y="3394581"/>
            <a:ext cx="16795" cy="326914"/>
          </a:xfrm>
          <a:prstGeom prst="straightConnector1">
            <a:avLst/>
          </a:prstGeom>
          <a:noFill/>
          <a:ln cap="flat" cmpd="sng" w="19050">
            <a:solidFill>
              <a:schemeClr val="accent5"/>
            </a:solidFill>
            <a:prstDash val="solid"/>
            <a:miter lim="800000"/>
            <a:headEnd len="sm" w="sm" type="none"/>
            <a:tailEnd len="sm" w="sm" type="none"/>
          </a:ln>
        </p:spPr>
      </p:cxnSp>
      <p:cxnSp>
        <p:nvCxnSpPr>
          <p:cNvPr id="594" name="Google Shape;594;p34"/>
          <p:cNvCxnSpPr/>
          <p:nvPr/>
        </p:nvCxnSpPr>
        <p:spPr>
          <a:xfrm flipH="1">
            <a:off x="8001701" y="3337544"/>
            <a:ext cx="974" cy="432418"/>
          </a:xfrm>
          <a:prstGeom prst="straightConnector1">
            <a:avLst/>
          </a:prstGeom>
          <a:noFill/>
          <a:ln cap="flat" cmpd="sng" w="19050">
            <a:solidFill>
              <a:schemeClr val="accent5"/>
            </a:solidFill>
            <a:prstDash val="solid"/>
            <a:miter lim="800000"/>
            <a:headEnd len="sm" w="sm" type="none"/>
            <a:tailEnd len="sm" w="sm" type="none"/>
          </a:ln>
        </p:spPr>
      </p:cxnSp>
      <p:cxnSp>
        <p:nvCxnSpPr>
          <p:cNvPr id="595" name="Google Shape;595;p34"/>
          <p:cNvCxnSpPr/>
          <p:nvPr/>
        </p:nvCxnSpPr>
        <p:spPr>
          <a:xfrm flipH="1">
            <a:off x="5959222" y="3354477"/>
            <a:ext cx="13192" cy="385075"/>
          </a:xfrm>
          <a:prstGeom prst="straightConnector1">
            <a:avLst/>
          </a:prstGeom>
          <a:noFill/>
          <a:ln cap="flat" cmpd="sng" w="19050">
            <a:solidFill>
              <a:schemeClr val="accent5"/>
            </a:solidFill>
            <a:prstDash val="solid"/>
            <a:miter lim="800000"/>
            <a:headEnd len="sm" w="sm" type="none"/>
            <a:tailEnd len="sm" w="sm" type="none"/>
          </a:ln>
        </p:spPr>
      </p:cxnSp>
      <p:cxnSp>
        <p:nvCxnSpPr>
          <p:cNvPr id="596" name="Google Shape;596;p34"/>
          <p:cNvCxnSpPr/>
          <p:nvPr/>
        </p:nvCxnSpPr>
        <p:spPr>
          <a:xfrm flipH="1">
            <a:off x="10037944" y="3325540"/>
            <a:ext cx="974" cy="432418"/>
          </a:xfrm>
          <a:prstGeom prst="straightConnector1">
            <a:avLst/>
          </a:prstGeom>
          <a:noFill/>
          <a:ln cap="flat" cmpd="sng" w="19050">
            <a:solidFill>
              <a:schemeClr val="accent5"/>
            </a:solidFill>
            <a:prstDash val="solid"/>
            <a:miter lim="800000"/>
            <a:headEnd len="sm" w="sm" type="none"/>
            <a:tailEnd len="sm" w="sm" type="none"/>
          </a:ln>
        </p:spPr>
      </p:cxnSp>
      <p:cxnSp>
        <p:nvCxnSpPr>
          <p:cNvPr id="597" name="Google Shape;597;p34"/>
          <p:cNvCxnSpPr/>
          <p:nvPr/>
        </p:nvCxnSpPr>
        <p:spPr>
          <a:xfrm>
            <a:off x="10028872" y="5003816"/>
            <a:ext cx="10860" cy="383026"/>
          </a:xfrm>
          <a:prstGeom prst="straightConnector1">
            <a:avLst/>
          </a:prstGeom>
          <a:noFill/>
          <a:ln cap="flat" cmpd="sng" w="19050">
            <a:solidFill>
              <a:schemeClr val="accent2"/>
            </a:solidFill>
            <a:prstDash val="solid"/>
            <a:miter lim="800000"/>
            <a:headEnd len="sm" w="sm" type="none"/>
            <a:tailEnd len="sm" w="sm" type="none"/>
          </a:ln>
        </p:spPr>
      </p:cxnSp>
      <p:cxnSp>
        <p:nvCxnSpPr>
          <p:cNvPr id="598" name="Google Shape;598;p34"/>
          <p:cNvCxnSpPr/>
          <p:nvPr/>
        </p:nvCxnSpPr>
        <p:spPr>
          <a:xfrm>
            <a:off x="3930904" y="5007026"/>
            <a:ext cx="0" cy="349677"/>
          </a:xfrm>
          <a:prstGeom prst="straightConnector1">
            <a:avLst/>
          </a:prstGeom>
          <a:noFill/>
          <a:ln cap="flat" cmpd="sng" w="19050">
            <a:solidFill>
              <a:schemeClr val="accent5"/>
            </a:solidFill>
            <a:prstDash val="solid"/>
            <a:miter lim="800000"/>
            <a:headEnd len="sm" w="sm" type="none"/>
            <a:tailEnd len="sm" w="sm" type="none"/>
          </a:ln>
        </p:spPr>
      </p:cxnSp>
      <p:cxnSp>
        <p:nvCxnSpPr>
          <p:cNvPr id="599" name="Google Shape;599;p34"/>
          <p:cNvCxnSpPr/>
          <p:nvPr/>
        </p:nvCxnSpPr>
        <p:spPr>
          <a:xfrm>
            <a:off x="8008747" y="4998817"/>
            <a:ext cx="9335" cy="357886"/>
          </a:xfrm>
          <a:prstGeom prst="straightConnector1">
            <a:avLst/>
          </a:prstGeom>
          <a:noFill/>
          <a:ln cap="flat" cmpd="sng" w="19050">
            <a:solidFill>
              <a:schemeClr val="accent5"/>
            </a:solidFill>
            <a:prstDash val="solid"/>
            <a:miter lim="800000"/>
            <a:headEnd len="sm" w="sm" type="none"/>
            <a:tailEnd len="sm" w="sm" type="none"/>
          </a:ln>
        </p:spPr>
      </p:cxnSp>
      <p:sp>
        <p:nvSpPr>
          <p:cNvPr id="600" name="Google Shape;600;p34"/>
          <p:cNvSpPr txBox="1"/>
          <p:nvPr/>
        </p:nvSpPr>
        <p:spPr>
          <a:xfrm>
            <a:off x="2859244" y="6294524"/>
            <a:ext cx="475200" cy="338554"/>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00</a:t>
            </a:r>
            <a:endParaRPr sz="1600">
              <a:solidFill>
                <a:schemeClr val="dk1"/>
              </a:solidFill>
              <a:latin typeface="Arial"/>
              <a:ea typeface="Arial"/>
              <a:cs typeface="Arial"/>
              <a:sym typeface="Arial"/>
            </a:endParaRPr>
          </a:p>
        </p:txBody>
      </p:sp>
      <p:sp>
        <p:nvSpPr>
          <p:cNvPr id="601" name="Google Shape;601;p34"/>
          <p:cNvSpPr txBox="1"/>
          <p:nvPr/>
        </p:nvSpPr>
        <p:spPr>
          <a:xfrm>
            <a:off x="4866288" y="6279853"/>
            <a:ext cx="473808" cy="338554"/>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11</a:t>
            </a:r>
            <a:endParaRPr sz="1600">
              <a:solidFill>
                <a:schemeClr val="dk1"/>
              </a:solidFill>
              <a:latin typeface="Arial"/>
              <a:ea typeface="Arial"/>
              <a:cs typeface="Arial"/>
              <a:sym typeface="Arial"/>
            </a:endParaRPr>
          </a:p>
        </p:txBody>
      </p:sp>
      <p:sp>
        <p:nvSpPr>
          <p:cNvPr id="602" name="Google Shape;602;p34"/>
          <p:cNvSpPr txBox="1"/>
          <p:nvPr/>
        </p:nvSpPr>
        <p:spPr>
          <a:xfrm>
            <a:off x="6797164" y="6276707"/>
            <a:ext cx="417452" cy="338554"/>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10</a:t>
            </a:r>
            <a:endParaRPr sz="1600">
              <a:solidFill>
                <a:schemeClr val="dk1"/>
              </a:solidFill>
              <a:latin typeface="Arial"/>
              <a:ea typeface="Arial"/>
              <a:cs typeface="Arial"/>
              <a:sym typeface="Arial"/>
            </a:endParaRPr>
          </a:p>
        </p:txBody>
      </p:sp>
      <p:sp>
        <p:nvSpPr>
          <p:cNvPr id="603" name="Google Shape;603;p34"/>
          <p:cNvSpPr txBox="1"/>
          <p:nvPr/>
        </p:nvSpPr>
        <p:spPr>
          <a:xfrm>
            <a:off x="8624444" y="6294524"/>
            <a:ext cx="412877" cy="338554"/>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01</a:t>
            </a:r>
            <a:endParaRPr sz="1600">
              <a:solidFill>
                <a:schemeClr val="dk1"/>
              </a:solidFill>
              <a:latin typeface="Arial"/>
              <a:ea typeface="Arial"/>
              <a:cs typeface="Arial"/>
              <a:sym typeface="Arial"/>
            </a:endParaRPr>
          </a:p>
        </p:txBody>
      </p:sp>
      <p:sp>
        <p:nvSpPr>
          <p:cNvPr id="604" name="Google Shape;604;p34"/>
          <p:cNvSpPr txBox="1"/>
          <p:nvPr/>
        </p:nvSpPr>
        <p:spPr>
          <a:xfrm>
            <a:off x="2796857" y="4214258"/>
            <a:ext cx="42976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FF0000"/>
                </a:solidFill>
                <a:latin typeface="Arial"/>
                <a:ea typeface="Arial"/>
                <a:cs typeface="Arial"/>
                <a:sym typeface="Arial"/>
              </a:rPr>
              <a:t>0</a:t>
            </a:r>
            <a:endParaRPr b="1" sz="1600">
              <a:solidFill>
                <a:srgbClr val="FF0000"/>
              </a:solidFill>
              <a:latin typeface="Arial"/>
              <a:ea typeface="Arial"/>
              <a:cs typeface="Arial"/>
              <a:sym typeface="Arial"/>
            </a:endParaRPr>
          </a:p>
        </p:txBody>
      </p:sp>
      <p:sp>
        <p:nvSpPr>
          <p:cNvPr id="605" name="Google Shape;605;p34"/>
          <p:cNvSpPr txBox="1"/>
          <p:nvPr/>
        </p:nvSpPr>
        <p:spPr>
          <a:xfrm>
            <a:off x="2764917" y="5741623"/>
            <a:ext cx="42976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FF0000"/>
                </a:solidFill>
                <a:latin typeface="Arial"/>
                <a:ea typeface="Arial"/>
                <a:cs typeface="Arial"/>
                <a:sym typeface="Arial"/>
              </a:rPr>
              <a:t>0</a:t>
            </a:r>
            <a:endParaRPr b="1" sz="1600">
              <a:solidFill>
                <a:srgbClr val="FF0000"/>
              </a:solidFill>
              <a:latin typeface="Arial"/>
              <a:ea typeface="Arial"/>
              <a:cs typeface="Arial"/>
              <a:sym typeface="Arial"/>
            </a:endParaRPr>
          </a:p>
        </p:txBody>
      </p:sp>
      <p:sp>
        <p:nvSpPr>
          <p:cNvPr id="606" name="Google Shape;606;p34"/>
          <p:cNvSpPr txBox="1"/>
          <p:nvPr/>
        </p:nvSpPr>
        <p:spPr>
          <a:xfrm>
            <a:off x="4794551" y="4284176"/>
            <a:ext cx="42976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FF0000"/>
                </a:solidFill>
                <a:latin typeface="Arial"/>
                <a:ea typeface="Arial"/>
                <a:cs typeface="Arial"/>
                <a:sym typeface="Arial"/>
              </a:rPr>
              <a:t>1</a:t>
            </a:r>
            <a:endParaRPr b="1" sz="1600">
              <a:solidFill>
                <a:srgbClr val="FF0000"/>
              </a:solidFill>
              <a:latin typeface="Arial"/>
              <a:ea typeface="Arial"/>
              <a:cs typeface="Arial"/>
              <a:sym typeface="Arial"/>
            </a:endParaRPr>
          </a:p>
        </p:txBody>
      </p:sp>
      <p:sp>
        <p:nvSpPr>
          <p:cNvPr id="607" name="Google Shape;607;p34"/>
          <p:cNvSpPr txBox="1"/>
          <p:nvPr/>
        </p:nvSpPr>
        <p:spPr>
          <a:xfrm>
            <a:off x="4794551" y="5812440"/>
            <a:ext cx="42976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FF0000"/>
                </a:solidFill>
                <a:latin typeface="Arial"/>
                <a:ea typeface="Arial"/>
                <a:cs typeface="Arial"/>
                <a:sym typeface="Arial"/>
              </a:rPr>
              <a:t>1</a:t>
            </a:r>
            <a:endParaRPr b="1" sz="1600">
              <a:solidFill>
                <a:srgbClr val="FF0000"/>
              </a:solidFill>
              <a:latin typeface="Arial"/>
              <a:ea typeface="Arial"/>
              <a:cs typeface="Arial"/>
              <a:sym typeface="Arial"/>
            </a:endParaRPr>
          </a:p>
        </p:txBody>
      </p:sp>
      <p:sp>
        <p:nvSpPr>
          <p:cNvPr id="608" name="Google Shape;608;p34"/>
          <p:cNvSpPr txBox="1"/>
          <p:nvPr/>
        </p:nvSpPr>
        <p:spPr>
          <a:xfrm>
            <a:off x="6840013" y="4219992"/>
            <a:ext cx="42976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FF0000"/>
                </a:solidFill>
                <a:latin typeface="Arial"/>
                <a:ea typeface="Arial"/>
                <a:cs typeface="Arial"/>
                <a:sym typeface="Arial"/>
              </a:rPr>
              <a:t>0</a:t>
            </a:r>
            <a:endParaRPr b="1" sz="1600">
              <a:solidFill>
                <a:srgbClr val="FF0000"/>
              </a:solidFill>
              <a:latin typeface="Arial"/>
              <a:ea typeface="Arial"/>
              <a:cs typeface="Arial"/>
              <a:sym typeface="Arial"/>
            </a:endParaRPr>
          </a:p>
        </p:txBody>
      </p:sp>
      <p:sp>
        <p:nvSpPr>
          <p:cNvPr id="609" name="Google Shape;609;p34"/>
          <p:cNvSpPr txBox="1"/>
          <p:nvPr/>
        </p:nvSpPr>
        <p:spPr>
          <a:xfrm>
            <a:off x="6847569" y="5801825"/>
            <a:ext cx="42976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FF0000"/>
                </a:solidFill>
                <a:latin typeface="Arial"/>
                <a:ea typeface="Arial"/>
                <a:cs typeface="Arial"/>
                <a:sym typeface="Arial"/>
              </a:rPr>
              <a:t>1</a:t>
            </a:r>
            <a:endParaRPr b="1" sz="1600">
              <a:solidFill>
                <a:srgbClr val="FF0000"/>
              </a:solidFill>
              <a:latin typeface="Arial"/>
              <a:ea typeface="Arial"/>
              <a:cs typeface="Arial"/>
              <a:sym typeface="Arial"/>
            </a:endParaRPr>
          </a:p>
        </p:txBody>
      </p:sp>
      <p:sp>
        <p:nvSpPr>
          <p:cNvPr id="610" name="Google Shape;610;p34"/>
          <p:cNvSpPr txBox="1"/>
          <p:nvPr/>
        </p:nvSpPr>
        <p:spPr>
          <a:xfrm>
            <a:off x="8837660" y="4239812"/>
            <a:ext cx="42976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FF0000"/>
                </a:solidFill>
                <a:latin typeface="Arial"/>
                <a:ea typeface="Arial"/>
                <a:cs typeface="Arial"/>
                <a:sym typeface="Arial"/>
              </a:rPr>
              <a:t>1</a:t>
            </a:r>
            <a:endParaRPr b="1" sz="1600">
              <a:solidFill>
                <a:srgbClr val="FF0000"/>
              </a:solidFill>
              <a:latin typeface="Arial"/>
              <a:ea typeface="Arial"/>
              <a:cs typeface="Arial"/>
              <a:sym typeface="Arial"/>
            </a:endParaRPr>
          </a:p>
        </p:txBody>
      </p:sp>
      <p:sp>
        <p:nvSpPr>
          <p:cNvPr id="611" name="Google Shape;611;p34"/>
          <p:cNvSpPr txBox="1"/>
          <p:nvPr/>
        </p:nvSpPr>
        <p:spPr>
          <a:xfrm>
            <a:off x="8875758" y="5766134"/>
            <a:ext cx="42976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FF0000"/>
                </a:solidFill>
                <a:latin typeface="Arial"/>
                <a:ea typeface="Arial"/>
                <a:cs typeface="Arial"/>
                <a:sym typeface="Arial"/>
              </a:rPr>
              <a:t>0</a:t>
            </a:r>
            <a:endParaRPr b="1" sz="1600">
              <a:solidFill>
                <a:srgbClr val="FF0000"/>
              </a:solidFill>
              <a:latin typeface="Arial"/>
              <a:ea typeface="Arial"/>
              <a:cs typeface="Arial"/>
              <a:sym typeface="Arial"/>
            </a:endParaRPr>
          </a:p>
        </p:txBody>
      </p:sp>
      <p:graphicFrame>
        <p:nvGraphicFramePr>
          <p:cNvPr id="612" name="Google Shape;612;p34"/>
          <p:cNvGraphicFramePr/>
          <p:nvPr/>
        </p:nvGraphicFramePr>
        <p:xfrm>
          <a:off x="9625584" y="983393"/>
          <a:ext cx="3000000" cy="3000000"/>
        </p:xfrm>
        <a:graphic>
          <a:graphicData uri="http://schemas.openxmlformats.org/drawingml/2006/table">
            <a:tbl>
              <a:tblPr>
                <a:noFill/>
                <a:tableStyleId>{A03334CA-6ADD-49B6-B7B5-ABEF79E31212}</a:tableStyleId>
              </a:tblPr>
              <a:tblGrid>
                <a:gridCol w="864100"/>
                <a:gridCol w="864100"/>
              </a:tblGrid>
              <a:tr h="285475">
                <a:tc>
                  <a:txBody>
                    <a:bodyPr/>
                    <a:lstStyle/>
                    <a:p>
                      <a:pPr indent="0" lvl="0" marL="0" marR="0" rtl="0" algn="ctr">
                        <a:spcBef>
                          <a:spcPts val="0"/>
                        </a:spcBef>
                        <a:spcAft>
                          <a:spcPts val="0"/>
                        </a:spcAft>
                        <a:buNone/>
                      </a:pPr>
                      <a:r>
                        <a:rPr b="1" lang="en-US" sz="1800"/>
                        <a:t>Q1</a:t>
                      </a:r>
                      <a:endParaRPr b="1" sz="1800"/>
                    </a:p>
                  </a:txBody>
                  <a:tcPr marT="45725" marB="45725" marR="91450" marL="91450">
                    <a:solidFill>
                      <a:srgbClr val="9CC2E5"/>
                    </a:solidFill>
                  </a:tcPr>
                </a:tc>
                <a:tc>
                  <a:txBody>
                    <a:bodyPr/>
                    <a:lstStyle/>
                    <a:p>
                      <a:pPr indent="0" lvl="0" marL="0" marR="0" rtl="0" algn="ctr">
                        <a:spcBef>
                          <a:spcPts val="0"/>
                        </a:spcBef>
                        <a:spcAft>
                          <a:spcPts val="0"/>
                        </a:spcAft>
                        <a:buNone/>
                      </a:pPr>
                      <a:r>
                        <a:rPr b="1" lang="en-US" sz="1800"/>
                        <a:t>Q0</a:t>
                      </a:r>
                      <a:endParaRPr b="1" sz="1800"/>
                    </a:p>
                  </a:txBody>
                  <a:tcPr marT="45725" marB="45725" marR="91450" marL="91450">
                    <a:solidFill>
                      <a:srgbClr val="9CC2E5"/>
                    </a:solidFill>
                  </a:tcPr>
                </a:tc>
              </a:tr>
              <a:tr h="285475">
                <a:tc>
                  <a:txBody>
                    <a:bodyPr/>
                    <a:lstStyle/>
                    <a:p>
                      <a:pPr indent="0" lvl="0" marL="0" marR="0" rtl="0" algn="ctr">
                        <a:spcBef>
                          <a:spcPts val="0"/>
                        </a:spcBef>
                        <a:spcAft>
                          <a:spcPts val="0"/>
                        </a:spcAft>
                        <a:buNone/>
                      </a:pPr>
                      <a:r>
                        <a:rPr lang="en-US" sz="1800"/>
                        <a:t>0</a:t>
                      </a:r>
                      <a:endParaRPr sz="1800"/>
                    </a:p>
                  </a:txBody>
                  <a:tcPr marT="45725" marB="45725" marR="91450" marL="91450"/>
                </a:tc>
                <a:tc>
                  <a:txBody>
                    <a:bodyPr/>
                    <a:lstStyle/>
                    <a:p>
                      <a:pPr indent="0" lvl="0" marL="0" marR="0" rtl="0" algn="ctr">
                        <a:spcBef>
                          <a:spcPts val="0"/>
                        </a:spcBef>
                        <a:spcAft>
                          <a:spcPts val="0"/>
                        </a:spcAft>
                        <a:buNone/>
                      </a:pPr>
                      <a:r>
                        <a:rPr lang="en-US" sz="1800"/>
                        <a:t>0</a:t>
                      </a:r>
                      <a:endParaRPr sz="1800"/>
                    </a:p>
                  </a:txBody>
                  <a:tcPr marT="45725" marB="45725" marR="91450" marL="91450"/>
                </a:tc>
              </a:tr>
              <a:tr h="285475">
                <a:tc>
                  <a:txBody>
                    <a:bodyPr/>
                    <a:lstStyle/>
                    <a:p>
                      <a:pPr indent="0" lvl="0" marL="0" marR="0" rtl="0" algn="ctr">
                        <a:spcBef>
                          <a:spcPts val="0"/>
                        </a:spcBef>
                        <a:spcAft>
                          <a:spcPts val="0"/>
                        </a:spcAft>
                        <a:buNone/>
                      </a:pPr>
                      <a:r>
                        <a:rPr lang="en-US" sz="1800"/>
                        <a:t>1</a:t>
                      </a:r>
                      <a:endParaRPr sz="1800"/>
                    </a:p>
                  </a:txBody>
                  <a:tcPr marT="45725" marB="45725" marR="91450" marL="91450"/>
                </a:tc>
                <a:tc>
                  <a:txBody>
                    <a:bodyPr/>
                    <a:lstStyle/>
                    <a:p>
                      <a:pPr indent="0" lvl="0" marL="0" marR="0" rtl="0" algn="ctr">
                        <a:spcBef>
                          <a:spcPts val="0"/>
                        </a:spcBef>
                        <a:spcAft>
                          <a:spcPts val="0"/>
                        </a:spcAft>
                        <a:buNone/>
                      </a:pPr>
                      <a:r>
                        <a:rPr lang="en-US" sz="1800"/>
                        <a:t>1</a:t>
                      </a:r>
                      <a:endParaRPr sz="1800"/>
                    </a:p>
                  </a:txBody>
                  <a:tcPr marT="45725" marB="45725" marR="91450" marL="91450"/>
                </a:tc>
              </a:tr>
              <a:tr h="285475">
                <a:tc>
                  <a:txBody>
                    <a:bodyPr/>
                    <a:lstStyle/>
                    <a:p>
                      <a:pPr indent="0" lvl="0" marL="0" marR="0" rtl="0" algn="ctr">
                        <a:spcBef>
                          <a:spcPts val="0"/>
                        </a:spcBef>
                        <a:spcAft>
                          <a:spcPts val="0"/>
                        </a:spcAft>
                        <a:buNone/>
                      </a:pPr>
                      <a:r>
                        <a:rPr lang="en-US" sz="1800"/>
                        <a:t>1</a:t>
                      </a:r>
                      <a:endParaRPr sz="1800"/>
                    </a:p>
                  </a:txBody>
                  <a:tcPr marT="45725" marB="45725" marR="91450" marL="91450"/>
                </a:tc>
                <a:tc>
                  <a:txBody>
                    <a:bodyPr/>
                    <a:lstStyle/>
                    <a:p>
                      <a:pPr indent="0" lvl="0" marL="0" marR="0" rtl="0" algn="ctr">
                        <a:spcBef>
                          <a:spcPts val="0"/>
                        </a:spcBef>
                        <a:spcAft>
                          <a:spcPts val="0"/>
                        </a:spcAft>
                        <a:buNone/>
                      </a:pPr>
                      <a:r>
                        <a:rPr lang="en-US" sz="1800"/>
                        <a:t>0</a:t>
                      </a:r>
                      <a:endParaRPr sz="1800"/>
                    </a:p>
                  </a:txBody>
                  <a:tcPr marT="45725" marB="45725" marR="91450" marL="91450"/>
                </a:tc>
              </a:tr>
              <a:tr h="285475">
                <a:tc>
                  <a:txBody>
                    <a:bodyPr/>
                    <a:lstStyle/>
                    <a:p>
                      <a:pPr indent="0" lvl="0" marL="0" marR="0" rtl="0" algn="ctr">
                        <a:spcBef>
                          <a:spcPts val="0"/>
                        </a:spcBef>
                        <a:spcAft>
                          <a:spcPts val="0"/>
                        </a:spcAft>
                        <a:buNone/>
                      </a:pPr>
                      <a:r>
                        <a:rPr lang="en-US" sz="1800"/>
                        <a:t>0</a:t>
                      </a:r>
                      <a:endParaRPr sz="1800"/>
                    </a:p>
                  </a:txBody>
                  <a:tcPr marT="45725" marB="45725" marR="91450" marL="91450"/>
                </a:tc>
                <a:tc>
                  <a:txBody>
                    <a:bodyPr/>
                    <a:lstStyle/>
                    <a:p>
                      <a:pPr indent="0" lvl="0" marL="0" marR="0" rtl="0" algn="ctr">
                        <a:spcBef>
                          <a:spcPts val="0"/>
                        </a:spcBef>
                        <a:spcAft>
                          <a:spcPts val="0"/>
                        </a:spcAft>
                        <a:buNone/>
                      </a:pPr>
                      <a:r>
                        <a:rPr lang="en-US" sz="1800"/>
                        <a:t>1</a:t>
                      </a:r>
                      <a:endParaRPr sz="1800"/>
                    </a:p>
                  </a:txBody>
                  <a:tcPr marT="45725" marB="45725" marR="91450" marL="91450"/>
                </a:tc>
              </a:tr>
            </a:tbl>
          </a:graphicData>
        </a:graphic>
      </p:graphicFrame>
      <p:pic>
        <p:nvPicPr>
          <p:cNvPr id="613" name="Google Shape;613;p34"/>
          <p:cNvPicPr preferRelativeResize="0"/>
          <p:nvPr/>
        </p:nvPicPr>
        <p:blipFill rotWithShape="1">
          <a:blip r:embed="rId3">
            <a:alphaModFix/>
          </a:blip>
          <a:srcRect b="0" l="0" r="0" t="0"/>
          <a:stretch/>
        </p:blipFill>
        <p:spPr>
          <a:xfrm>
            <a:off x="117069" y="96409"/>
            <a:ext cx="716281" cy="634613"/>
          </a:xfrm>
          <a:prstGeom prst="rect">
            <a:avLst/>
          </a:prstGeom>
          <a:noFill/>
          <a:ln>
            <a:noFill/>
          </a:ln>
        </p:spPr>
      </p:pic>
      <p:sp>
        <p:nvSpPr>
          <p:cNvPr id="614" name="Google Shape;614;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pic>
        <p:nvPicPr>
          <p:cNvPr descr="https://www.deldsim.com/circuit_diagram/43.png" id="615" name="Google Shape;615;p34"/>
          <p:cNvPicPr preferRelativeResize="0"/>
          <p:nvPr/>
        </p:nvPicPr>
        <p:blipFill rotWithShape="1">
          <a:blip r:embed="rId4">
            <a:alphaModFix/>
          </a:blip>
          <a:srcRect b="21862" l="0" r="5350" t="16207"/>
          <a:stretch/>
        </p:blipFill>
        <p:spPr>
          <a:xfrm>
            <a:off x="2764917" y="634949"/>
            <a:ext cx="4898684" cy="26131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5"/>
          <p:cNvSpPr txBox="1"/>
          <p:nvPr>
            <p:ph type="title"/>
          </p:nvPr>
        </p:nvSpPr>
        <p:spPr>
          <a:xfrm>
            <a:off x="956517" y="125440"/>
            <a:ext cx="11235483" cy="5949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3 bit Asynchronous Down Counter</a:t>
            </a:r>
            <a:endParaRPr sz="3200"/>
          </a:p>
        </p:txBody>
      </p:sp>
      <p:sp>
        <p:nvSpPr>
          <p:cNvPr id="621" name="Google Shape;621;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id="622" name="Google Shape;622;p35"/>
          <p:cNvPicPr preferRelativeResize="0"/>
          <p:nvPr/>
        </p:nvPicPr>
        <p:blipFill rotWithShape="1">
          <a:blip r:embed="rId3">
            <a:alphaModFix/>
          </a:blip>
          <a:srcRect b="0" l="0" r="0" t="0"/>
          <a:stretch/>
        </p:blipFill>
        <p:spPr>
          <a:xfrm>
            <a:off x="121919" y="-1"/>
            <a:ext cx="682754" cy="734291"/>
          </a:xfrm>
          <a:prstGeom prst="rect">
            <a:avLst/>
          </a:prstGeom>
          <a:noFill/>
          <a:ln>
            <a:noFill/>
          </a:ln>
        </p:spPr>
      </p:pic>
      <p:pic>
        <p:nvPicPr>
          <p:cNvPr id="623" name="Google Shape;623;p35"/>
          <p:cNvPicPr preferRelativeResize="0"/>
          <p:nvPr/>
        </p:nvPicPr>
        <p:blipFill rotWithShape="1">
          <a:blip r:embed="rId4">
            <a:alphaModFix/>
          </a:blip>
          <a:srcRect b="0" l="0" r="0" t="0"/>
          <a:stretch/>
        </p:blipFill>
        <p:spPr>
          <a:xfrm>
            <a:off x="664062" y="613479"/>
            <a:ext cx="11175691" cy="5632704"/>
          </a:xfrm>
          <a:prstGeom prst="rect">
            <a:avLst/>
          </a:prstGeom>
          <a:noFill/>
          <a:ln>
            <a:noFill/>
          </a:ln>
        </p:spPr>
      </p:pic>
      <p:sp>
        <p:nvSpPr>
          <p:cNvPr id="624" name="Google Shape;62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36"/>
          <p:cNvSpPr txBox="1"/>
          <p:nvPr>
            <p:ph type="title"/>
          </p:nvPr>
        </p:nvSpPr>
        <p:spPr>
          <a:xfrm>
            <a:off x="1494276" y="160770"/>
            <a:ext cx="8040947" cy="48491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600"/>
              <a:buFont typeface="Times New Roman"/>
              <a:buNone/>
            </a:pPr>
            <a:r>
              <a:rPr b="0" i="0" lang="en-US" sz="3200" u="none" cap="none" strike="noStrike">
                <a:latin typeface="Times New Roman"/>
                <a:ea typeface="Times New Roman"/>
                <a:cs typeface="Times New Roman"/>
                <a:sym typeface="Times New Roman"/>
              </a:rPr>
              <a:t>Modulus ‘n’ counter</a:t>
            </a:r>
            <a:endParaRPr b="0" i="0" sz="3200" u="none" cap="none" strike="noStrike">
              <a:latin typeface="Trebuchet MS"/>
              <a:ea typeface="Trebuchet MS"/>
              <a:cs typeface="Trebuchet MS"/>
              <a:sym typeface="Trebuchet MS"/>
            </a:endParaRPr>
          </a:p>
        </p:txBody>
      </p:sp>
      <p:sp>
        <p:nvSpPr>
          <p:cNvPr id="630" name="Google Shape;630;p36"/>
          <p:cNvSpPr txBox="1"/>
          <p:nvPr>
            <p:ph idx="1" type="body"/>
          </p:nvPr>
        </p:nvSpPr>
        <p:spPr>
          <a:xfrm>
            <a:off x="838199" y="1247409"/>
            <a:ext cx="9996056" cy="4949396"/>
          </a:xfrm>
          <a:prstGeom prst="rect">
            <a:avLst/>
          </a:prstGeom>
          <a:solidFill>
            <a:srgbClr val="FBE4D4"/>
          </a:solidFill>
          <a:ln>
            <a:noFill/>
          </a:ln>
        </p:spPr>
        <p:txBody>
          <a:bodyPr anchorCtr="0" anchor="t" bIns="45700" lIns="91425" spcFirstLastPara="1" rIns="91425" wrap="square" tIns="45700">
            <a:noAutofit/>
          </a:bodyPr>
          <a:lstStyle/>
          <a:p>
            <a:pPr indent="-133604" lvl="0" marL="342900" rtl="0" algn="l">
              <a:lnSpc>
                <a:spcPct val="60000"/>
              </a:lnSpc>
              <a:spcBef>
                <a:spcPts val="0"/>
              </a:spcBef>
              <a:spcAft>
                <a:spcPts val="0"/>
              </a:spcAft>
              <a:buClr>
                <a:schemeClr val="accent1"/>
              </a:buClr>
              <a:buSzPts val="1496"/>
              <a:buFont typeface="Noto Sans Symbols"/>
              <a:buNone/>
            </a:pPr>
            <a:r>
              <a:t/>
            </a:r>
            <a:endParaRPr b="1" sz="2000">
              <a:solidFill>
                <a:srgbClr val="3F3F3F"/>
              </a:solidFill>
              <a:latin typeface="Times New Roman"/>
              <a:ea typeface="Times New Roman"/>
              <a:cs typeface="Times New Roman"/>
              <a:sym typeface="Times New Roman"/>
            </a:endParaRPr>
          </a:p>
          <a:p>
            <a:pPr indent="-247904" lvl="0" marL="342900" marR="0" rtl="0" algn="l">
              <a:lnSpc>
                <a:spcPct val="60000"/>
              </a:lnSpc>
              <a:spcBef>
                <a:spcPts val="0"/>
              </a:spcBef>
              <a:spcAft>
                <a:spcPts val="0"/>
              </a:spcAft>
              <a:buClr>
                <a:schemeClr val="accent1"/>
              </a:buClr>
              <a:buSzPts val="1496"/>
              <a:buFont typeface="Noto Sans Symbols"/>
              <a:buNone/>
            </a:pPr>
            <a:r>
              <a:t/>
            </a:r>
            <a:endParaRPr b="0" i="0" sz="2000" u="none" cap="none" strike="noStrike">
              <a:solidFill>
                <a:srgbClr val="3F3F3F"/>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chemeClr val="accent1"/>
              </a:buClr>
              <a:buSzPts val="1496"/>
              <a:buFont typeface="Noto Sans Symbols"/>
              <a:buChar char="▶"/>
            </a:pPr>
            <a:r>
              <a:rPr b="0" i="0" lang="en-US" sz="2400" u="none" cap="none" strike="noStrike">
                <a:solidFill>
                  <a:srgbClr val="3F3F3F"/>
                </a:solidFill>
                <a:latin typeface="Times New Roman"/>
                <a:ea typeface="Times New Roman"/>
                <a:cs typeface="Times New Roman"/>
                <a:sym typeface="Times New Roman"/>
              </a:rPr>
              <a:t>The number of flip-flops determines the count limit or number of states. If N flip-flops are connected:</a:t>
            </a:r>
            <a:endParaRPr sz="2400">
              <a:latin typeface="Times New Roman"/>
              <a:ea typeface="Times New Roman"/>
              <a:cs typeface="Times New Roman"/>
              <a:sym typeface="Times New Roman"/>
            </a:endParaRPr>
          </a:p>
          <a:p>
            <a:pPr indent="-342900" lvl="0" marL="342900" marR="0" rtl="0" algn="l">
              <a:lnSpc>
                <a:spcPct val="100000"/>
              </a:lnSpc>
              <a:spcBef>
                <a:spcPts val="1000"/>
              </a:spcBef>
              <a:spcAft>
                <a:spcPts val="0"/>
              </a:spcAft>
              <a:buClr>
                <a:schemeClr val="accent1"/>
              </a:buClr>
              <a:buSzPts val="1496"/>
              <a:buFont typeface="Noto Sans Symbols"/>
              <a:buNone/>
            </a:pPr>
            <a:r>
              <a:rPr b="0" i="0" lang="en-US" sz="2400" u="none" cap="none" strike="noStrike">
                <a:solidFill>
                  <a:srgbClr val="3F3F3F"/>
                </a:solidFill>
                <a:latin typeface="Times New Roman"/>
                <a:ea typeface="Times New Roman"/>
                <a:cs typeface="Times New Roman"/>
                <a:sym typeface="Times New Roman"/>
              </a:rPr>
              <a:t>		</a:t>
            </a:r>
            <a:r>
              <a:rPr b="0" i="0" lang="en-US" sz="2400" u="none" cap="none" strike="noStrike">
                <a:solidFill>
                  <a:srgbClr val="0070C0"/>
                </a:solidFill>
                <a:latin typeface="Times New Roman"/>
                <a:ea typeface="Times New Roman"/>
                <a:cs typeface="Times New Roman"/>
                <a:sym typeface="Times New Roman"/>
              </a:rPr>
              <a:t>No. of states = 2</a:t>
            </a:r>
            <a:r>
              <a:rPr b="0" baseline="30000" i="0" lang="en-US" sz="2400" u="none" cap="none" strike="noStrike">
                <a:solidFill>
                  <a:srgbClr val="0070C0"/>
                </a:solidFill>
                <a:latin typeface="Times New Roman"/>
                <a:ea typeface="Times New Roman"/>
                <a:cs typeface="Times New Roman"/>
                <a:sym typeface="Times New Roman"/>
              </a:rPr>
              <a:t>N 	</a:t>
            </a:r>
            <a:r>
              <a:rPr b="0" i="0" lang="en-US" sz="2400" u="none" cap="none" strike="noStrike">
                <a:solidFill>
                  <a:srgbClr val="0070C0"/>
                </a:solidFill>
                <a:latin typeface="Times New Roman"/>
                <a:ea typeface="Times New Roman"/>
                <a:cs typeface="Times New Roman"/>
                <a:sym typeface="Times New Roman"/>
              </a:rPr>
              <a:t>where N = number of flip-flops</a:t>
            </a:r>
            <a:endParaRPr sz="2400">
              <a:solidFill>
                <a:srgbClr val="0070C0"/>
              </a:solidFill>
              <a:latin typeface="Times New Roman"/>
              <a:ea typeface="Times New Roman"/>
              <a:cs typeface="Times New Roman"/>
              <a:sym typeface="Times New Roman"/>
            </a:endParaRPr>
          </a:p>
          <a:p>
            <a:pPr indent="-342900" lvl="0" marL="342900" marR="0" rtl="0" algn="l">
              <a:lnSpc>
                <a:spcPct val="100000"/>
              </a:lnSpc>
              <a:spcBef>
                <a:spcPts val="1000"/>
              </a:spcBef>
              <a:spcAft>
                <a:spcPts val="0"/>
              </a:spcAft>
              <a:buClr>
                <a:schemeClr val="accent1"/>
              </a:buClr>
              <a:buSzPts val="1496"/>
              <a:buFont typeface="Noto Sans Symbols"/>
              <a:buChar char="▶"/>
            </a:pPr>
            <a:r>
              <a:rPr b="0" i="0" lang="en-US" sz="2400" u="none" cap="none" strike="noStrike">
                <a:solidFill>
                  <a:srgbClr val="C00000"/>
                </a:solidFill>
                <a:latin typeface="Times New Roman"/>
                <a:ea typeface="Times New Roman"/>
                <a:cs typeface="Times New Roman"/>
                <a:sym typeface="Times New Roman"/>
              </a:rPr>
              <a:t>The number of states used is called the MODULUS</a:t>
            </a:r>
            <a:endParaRPr/>
          </a:p>
          <a:p>
            <a:pPr indent="-133604" lvl="0" marL="342900" rtl="0" algn="l">
              <a:lnSpc>
                <a:spcPct val="100000"/>
              </a:lnSpc>
              <a:spcBef>
                <a:spcPts val="0"/>
              </a:spcBef>
              <a:spcAft>
                <a:spcPts val="0"/>
              </a:spcAft>
              <a:buClr>
                <a:schemeClr val="accent1"/>
              </a:buClr>
              <a:buSzPts val="1496"/>
              <a:buFont typeface="Noto Sans Symbols"/>
              <a:buNone/>
            </a:pPr>
            <a:r>
              <a:t/>
            </a:r>
            <a:endParaRPr b="1" sz="2400">
              <a:solidFill>
                <a:srgbClr val="3F3F3F"/>
              </a:solidFill>
              <a:latin typeface="Times New Roman"/>
              <a:ea typeface="Times New Roman"/>
              <a:cs typeface="Times New Roman"/>
              <a:sym typeface="Times New Roman"/>
            </a:endParaRPr>
          </a:p>
          <a:p>
            <a:pPr indent="-228600" lvl="0" marL="342900" rtl="0" algn="l">
              <a:lnSpc>
                <a:spcPct val="100000"/>
              </a:lnSpc>
              <a:spcBef>
                <a:spcPts val="0"/>
              </a:spcBef>
              <a:spcAft>
                <a:spcPts val="0"/>
              </a:spcAft>
              <a:buClr>
                <a:schemeClr val="accent1"/>
              </a:buClr>
              <a:buSzPts val="1496"/>
              <a:buFont typeface="Noto Sans Symbols"/>
              <a:buChar char="▶"/>
            </a:pPr>
            <a:r>
              <a:rPr lang="en-US" sz="2400">
                <a:solidFill>
                  <a:srgbClr val="3F3F3F"/>
                </a:solidFill>
                <a:latin typeface="Times New Roman"/>
                <a:ea typeface="Times New Roman"/>
                <a:cs typeface="Times New Roman"/>
                <a:sym typeface="Times New Roman"/>
              </a:rPr>
              <a:t>Modulus Counters, or simply MOD counters, are defined based on the number of states that the counter will sequence through before returning back to its original value</a:t>
            </a:r>
            <a:endParaRPr sz="2400">
              <a:solidFill>
                <a:srgbClr val="3F3F3F"/>
              </a:solidFill>
              <a:latin typeface="Times New Roman"/>
              <a:ea typeface="Times New Roman"/>
              <a:cs typeface="Times New Roman"/>
              <a:sym typeface="Times New Roman"/>
            </a:endParaRPr>
          </a:p>
          <a:p>
            <a:pPr indent="-342900" lvl="0" marL="342900" marR="0" rtl="0" algn="l">
              <a:lnSpc>
                <a:spcPct val="100000"/>
              </a:lnSpc>
              <a:spcBef>
                <a:spcPts val="1000"/>
              </a:spcBef>
              <a:spcAft>
                <a:spcPts val="0"/>
              </a:spcAft>
              <a:buClr>
                <a:schemeClr val="accent1"/>
              </a:buClr>
              <a:buSzPts val="1496"/>
              <a:buFont typeface="Noto Sans Symbols"/>
              <a:buChar char="▶"/>
            </a:pPr>
            <a:r>
              <a:rPr b="0" i="0" lang="en-US" sz="2400" u="none" cap="none" strike="noStrike">
                <a:solidFill>
                  <a:srgbClr val="3F3F3F"/>
                </a:solidFill>
                <a:latin typeface="Times New Roman"/>
                <a:ea typeface="Times New Roman"/>
                <a:cs typeface="Times New Roman"/>
                <a:sym typeface="Times New Roman"/>
              </a:rPr>
              <a:t>For example, a Modulus-12 counter (Mod-12) would count from 0 (0000</a:t>
            </a:r>
            <a:r>
              <a:rPr b="0" baseline="-25000" i="0" lang="en-US" sz="2400" u="none" cap="none" strike="noStrike">
                <a:solidFill>
                  <a:srgbClr val="3F3F3F"/>
                </a:solidFill>
                <a:latin typeface="Times New Roman"/>
                <a:ea typeface="Times New Roman"/>
                <a:cs typeface="Times New Roman"/>
                <a:sym typeface="Times New Roman"/>
              </a:rPr>
              <a:t>2</a:t>
            </a:r>
            <a:r>
              <a:rPr b="0" i="0" lang="en-US" sz="2400" u="none" cap="none" strike="noStrike">
                <a:solidFill>
                  <a:srgbClr val="3F3F3F"/>
                </a:solidFill>
                <a:latin typeface="Times New Roman"/>
                <a:ea typeface="Times New Roman"/>
                <a:cs typeface="Times New Roman"/>
                <a:sym typeface="Times New Roman"/>
              </a:rPr>
              <a:t>) to 11 (1011</a:t>
            </a:r>
            <a:r>
              <a:rPr b="0" baseline="-25000" i="0" lang="en-US" sz="2400" u="none" cap="none" strike="noStrike">
                <a:solidFill>
                  <a:srgbClr val="3F3F3F"/>
                </a:solidFill>
                <a:latin typeface="Times New Roman"/>
                <a:ea typeface="Times New Roman"/>
                <a:cs typeface="Times New Roman"/>
                <a:sym typeface="Times New Roman"/>
              </a:rPr>
              <a:t>2</a:t>
            </a:r>
            <a:r>
              <a:rPr b="0" i="0" lang="en-US" sz="2400" u="none" cap="none" strike="noStrike">
                <a:solidFill>
                  <a:srgbClr val="3F3F3F"/>
                </a:solidFill>
                <a:latin typeface="Times New Roman"/>
                <a:ea typeface="Times New Roman"/>
                <a:cs typeface="Times New Roman"/>
                <a:sym typeface="Times New Roman"/>
              </a:rPr>
              <a:t>) and would require four flip-flops (2</a:t>
            </a:r>
            <a:r>
              <a:rPr b="0" baseline="30000" i="0" lang="en-US" sz="2400" u="none" cap="none" strike="noStrike">
                <a:solidFill>
                  <a:srgbClr val="3F3F3F"/>
                </a:solidFill>
                <a:latin typeface="Times New Roman"/>
                <a:ea typeface="Times New Roman"/>
                <a:cs typeface="Times New Roman"/>
                <a:sym typeface="Times New Roman"/>
              </a:rPr>
              <a:t>4</a:t>
            </a:r>
            <a:r>
              <a:rPr b="0" i="0" lang="en-US" sz="2400" u="none" cap="none" strike="noStrike">
                <a:solidFill>
                  <a:srgbClr val="3F3F3F"/>
                </a:solidFill>
                <a:latin typeface="Times New Roman"/>
                <a:ea typeface="Times New Roman"/>
                <a:cs typeface="Times New Roman"/>
                <a:sym typeface="Times New Roman"/>
              </a:rPr>
              <a:t> = 16 states; 12 are used)</a:t>
            </a:r>
            <a:endParaRPr sz="2400">
              <a:latin typeface="Times New Roman"/>
              <a:ea typeface="Times New Roman"/>
              <a:cs typeface="Times New Roman"/>
              <a:sym typeface="Times New Roman"/>
            </a:endParaRPr>
          </a:p>
          <a:p>
            <a:pPr indent="0" lvl="0" marL="0" marR="0" rtl="0" algn="l">
              <a:lnSpc>
                <a:spcPct val="80000"/>
              </a:lnSpc>
              <a:spcBef>
                <a:spcPts val="1000"/>
              </a:spcBef>
              <a:spcAft>
                <a:spcPts val="0"/>
              </a:spcAft>
              <a:buClr>
                <a:schemeClr val="accent1"/>
              </a:buClr>
              <a:buSzPts val="1224"/>
              <a:buFont typeface="Noto Sans Symbols"/>
              <a:buNone/>
            </a:pPr>
            <a:r>
              <a:t/>
            </a:r>
            <a:endParaRPr b="0" i="0" sz="1530" u="none" cap="none" strike="noStrike">
              <a:solidFill>
                <a:srgbClr val="3F3F3F"/>
              </a:solidFill>
              <a:latin typeface="Trebuchet MS"/>
              <a:ea typeface="Trebuchet MS"/>
              <a:cs typeface="Trebuchet MS"/>
              <a:sym typeface="Trebuchet MS"/>
            </a:endParaRPr>
          </a:p>
        </p:txBody>
      </p:sp>
      <p:sp>
        <p:nvSpPr>
          <p:cNvPr id="631" name="Google Shape;631;p36"/>
          <p:cNvSpPr txBox="1"/>
          <p:nvPr>
            <p:ph idx="10" type="dt"/>
          </p:nvPr>
        </p:nvSpPr>
        <p:spPr>
          <a:xfrm>
            <a:off x="838200" y="6356350"/>
            <a:ext cx="86777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632" name="Google Shape;63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633" name="Google Shape;633;p36"/>
          <p:cNvPicPr preferRelativeResize="0"/>
          <p:nvPr/>
        </p:nvPicPr>
        <p:blipFill rotWithShape="1">
          <a:blip r:embed="rId3">
            <a:alphaModFix/>
          </a:blip>
          <a:srcRect b="0" l="0" r="0" t="0"/>
          <a:stretch/>
        </p:blipFill>
        <p:spPr>
          <a:xfrm>
            <a:off x="121918" y="0"/>
            <a:ext cx="716281" cy="80190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37"/>
          <p:cNvSpPr txBox="1"/>
          <p:nvPr>
            <p:ph type="title"/>
          </p:nvPr>
        </p:nvSpPr>
        <p:spPr>
          <a:xfrm>
            <a:off x="1159903" y="121741"/>
            <a:ext cx="10515600" cy="5584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Modulus ‘n’ counter</a:t>
            </a:r>
            <a:endParaRPr sz="3200"/>
          </a:p>
        </p:txBody>
      </p:sp>
      <p:sp>
        <p:nvSpPr>
          <p:cNvPr id="640" name="Google Shape;640;p37"/>
          <p:cNvSpPr txBox="1"/>
          <p:nvPr>
            <p:ph idx="1" type="body"/>
          </p:nvPr>
        </p:nvSpPr>
        <p:spPr>
          <a:xfrm>
            <a:off x="838199" y="1526770"/>
            <a:ext cx="10515600" cy="3599411"/>
          </a:xfrm>
          <a:prstGeom prst="rect">
            <a:avLst/>
          </a:prstGeom>
          <a:noFill/>
          <a:ln>
            <a:noFill/>
          </a:ln>
        </p:spPr>
        <p:txBody>
          <a:bodyPr anchorCtr="0" anchor="t" bIns="45700" lIns="91425" spcFirstLastPara="1" rIns="91425" wrap="square" tIns="45700">
            <a:normAutofit lnSpcReduction="10000"/>
          </a:bodyPr>
          <a:lstStyle/>
          <a:p>
            <a:pPr indent="0" lvl="0" marL="114300" rtl="0" algn="l">
              <a:lnSpc>
                <a:spcPct val="100000"/>
              </a:lnSpc>
              <a:spcBef>
                <a:spcPts val="0"/>
              </a:spcBef>
              <a:spcAft>
                <a:spcPts val="0"/>
              </a:spcAft>
              <a:buClr>
                <a:schemeClr val="accent1"/>
              </a:buClr>
              <a:buSzPts val="1496"/>
              <a:buNone/>
            </a:pPr>
            <a:r>
              <a:rPr b="1" lang="en-US">
                <a:solidFill>
                  <a:srgbClr val="3F3F3F"/>
                </a:solidFill>
                <a:latin typeface="Times New Roman"/>
                <a:ea typeface="Times New Roman"/>
                <a:cs typeface="Times New Roman"/>
                <a:sym typeface="Times New Roman"/>
              </a:rPr>
              <a:t>Power-of-2 counters use all states</a:t>
            </a:r>
            <a:endParaRPr/>
          </a:p>
          <a:p>
            <a:pPr indent="-228600" lvl="0" marL="342900" rtl="0" algn="l">
              <a:lnSpc>
                <a:spcPct val="100000"/>
              </a:lnSpc>
              <a:spcBef>
                <a:spcPts val="1000"/>
              </a:spcBef>
              <a:spcAft>
                <a:spcPts val="0"/>
              </a:spcAft>
              <a:buClr>
                <a:schemeClr val="accent1"/>
              </a:buClr>
              <a:buSzPts val="1496"/>
              <a:buFont typeface="Noto Sans Symbols"/>
              <a:buChar char="▶"/>
            </a:pPr>
            <a:r>
              <a:rPr lang="en-US">
                <a:solidFill>
                  <a:srgbClr val="00B050"/>
                </a:solidFill>
                <a:latin typeface="Times New Roman"/>
                <a:ea typeface="Times New Roman"/>
                <a:cs typeface="Times New Roman"/>
                <a:sym typeface="Times New Roman"/>
              </a:rPr>
              <a:t>Example: 4-bit Binary / Hex / Mod-16 Counter</a:t>
            </a:r>
            <a:endParaRPr/>
          </a:p>
          <a:p>
            <a:pPr indent="-228600" lvl="1" marL="342900" rtl="0" algn="l">
              <a:lnSpc>
                <a:spcPct val="100000"/>
              </a:lnSpc>
              <a:spcBef>
                <a:spcPts val="1000"/>
              </a:spcBef>
              <a:spcAft>
                <a:spcPts val="0"/>
              </a:spcAft>
              <a:buClr>
                <a:schemeClr val="accent1"/>
              </a:buClr>
              <a:buSzPts val="1496"/>
              <a:buFont typeface="Noto Sans Symbols"/>
              <a:buChar char="▶"/>
            </a:pPr>
            <a:r>
              <a:rPr lang="en-US" sz="2800">
                <a:solidFill>
                  <a:srgbClr val="00B050"/>
                </a:solidFill>
                <a:latin typeface="Times New Roman"/>
                <a:ea typeface="Times New Roman"/>
                <a:cs typeface="Times New Roman"/>
                <a:sym typeface="Times New Roman"/>
              </a:rPr>
              <a:t>0000, 0001, 0010, … 1110, 1111, 0000, 0001, …  all states used</a:t>
            </a:r>
            <a:endParaRPr/>
          </a:p>
          <a:p>
            <a:pPr indent="-133604" lvl="1" marL="342900" rtl="0" algn="l">
              <a:lnSpc>
                <a:spcPct val="100000"/>
              </a:lnSpc>
              <a:spcBef>
                <a:spcPts val="1000"/>
              </a:spcBef>
              <a:spcAft>
                <a:spcPts val="0"/>
              </a:spcAft>
              <a:buClr>
                <a:schemeClr val="accent1"/>
              </a:buClr>
              <a:buSzPts val="1496"/>
              <a:buFont typeface="Noto Sans Symbols"/>
              <a:buNone/>
            </a:pPr>
            <a:r>
              <a:t/>
            </a:r>
            <a:endParaRPr sz="2800">
              <a:solidFill>
                <a:srgbClr val="00B050"/>
              </a:solidFill>
              <a:latin typeface="Times New Roman"/>
              <a:ea typeface="Times New Roman"/>
              <a:cs typeface="Times New Roman"/>
              <a:sym typeface="Times New Roman"/>
            </a:endParaRPr>
          </a:p>
          <a:p>
            <a:pPr indent="0" lvl="1" marL="114300" rtl="0" algn="l">
              <a:lnSpc>
                <a:spcPct val="100000"/>
              </a:lnSpc>
              <a:spcBef>
                <a:spcPts val="1000"/>
              </a:spcBef>
              <a:spcAft>
                <a:spcPts val="0"/>
              </a:spcAft>
              <a:buClr>
                <a:schemeClr val="accent1"/>
              </a:buClr>
              <a:buSzPts val="1496"/>
              <a:buNone/>
            </a:pPr>
            <a:r>
              <a:rPr b="1" lang="en-US" sz="2800">
                <a:solidFill>
                  <a:srgbClr val="3F3F3F"/>
                </a:solidFill>
                <a:latin typeface="Times New Roman"/>
                <a:ea typeface="Times New Roman"/>
                <a:cs typeface="Times New Roman"/>
                <a:sym typeface="Times New Roman"/>
              </a:rPr>
              <a:t>Non-power-of-2 counters have extra, unused states</a:t>
            </a:r>
            <a:endParaRPr/>
          </a:p>
          <a:p>
            <a:pPr indent="-228600" lvl="0" marL="342900" rtl="0" algn="l">
              <a:lnSpc>
                <a:spcPct val="100000"/>
              </a:lnSpc>
              <a:spcBef>
                <a:spcPts val="1000"/>
              </a:spcBef>
              <a:spcAft>
                <a:spcPts val="0"/>
              </a:spcAft>
              <a:buClr>
                <a:schemeClr val="accent1"/>
              </a:buClr>
              <a:buSzPts val="1496"/>
              <a:buFont typeface="Noto Sans Symbols"/>
              <a:buChar char="▶"/>
            </a:pPr>
            <a:r>
              <a:rPr lang="en-US">
                <a:solidFill>
                  <a:srgbClr val="FF0000"/>
                </a:solidFill>
                <a:latin typeface="Times New Roman"/>
                <a:ea typeface="Times New Roman"/>
                <a:cs typeface="Times New Roman"/>
                <a:sym typeface="Times New Roman"/>
              </a:rPr>
              <a:t>Example: 4-bit BCD / Decade / Mod-10 Counter</a:t>
            </a:r>
            <a:endParaRPr/>
          </a:p>
          <a:p>
            <a:pPr indent="-228600" lvl="1" marL="342900" rtl="0" algn="l">
              <a:lnSpc>
                <a:spcPct val="100000"/>
              </a:lnSpc>
              <a:spcBef>
                <a:spcPts val="1000"/>
              </a:spcBef>
              <a:spcAft>
                <a:spcPts val="0"/>
              </a:spcAft>
              <a:buClr>
                <a:schemeClr val="accent1"/>
              </a:buClr>
              <a:buSzPts val="1496"/>
              <a:buFont typeface="Noto Sans Symbols"/>
              <a:buChar char="▶"/>
            </a:pPr>
            <a:r>
              <a:rPr lang="en-US" sz="2800">
                <a:solidFill>
                  <a:srgbClr val="FF0000"/>
                </a:solidFill>
                <a:latin typeface="Times New Roman"/>
                <a:ea typeface="Times New Roman"/>
                <a:cs typeface="Times New Roman"/>
                <a:sym typeface="Times New Roman"/>
              </a:rPr>
              <a:t>0000, 0001, 0010, … 1000, 1001, 0000, 0001, … six unused states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641" name="Google Shape;641;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id="642" name="Google Shape;642;p37"/>
          <p:cNvPicPr preferRelativeResize="0"/>
          <p:nvPr/>
        </p:nvPicPr>
        <p:blipFill rotWithShape="1">
          <a:blip r:embed="rId3">
            <a:alphaModFix/>
          </a:blip>
          <a:srcRect b="0" l="0" r="0" t="0"/>
          <a:stretch/>
        </p:blipFill>
        <p:spPr>
          <a:xfrm>
            <a:off x="121918" y="0"/>
            <a:ext cx="716281" cy="801902"/>
          </a:xfrm>
          <a:prstGeom prst="rect">
            <a:avLst/>
          </a:prstGeom>
          <a:noFill/>
          <a:ln>
            <a:noFill/>
          </a:ln>
        </p:spPr>
      </p:pic>
      <p:sp>
        <p:nvSpPr>
          <p:cNvPr id="643" name="Google Shape;643;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38"/>
          <p:cNvSpPr txBox="1"/>
          <p:nvPr>
            <p:ph type="title"/>
          </p:nvPr>
        </p:nvSpPr>
        <p:spPr>
          <a:xfrm>
            <a:off x="958910" y="0"/>
            <a:ext cx="7528329" cy="80278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600"/>
              <a:buFont typeface="Trebuchet MS"/>
              <a:buNone/>
            </a:pPr>
            <a:r>
              <a:rPr b="0" i="0" lang="en-US" sz="3600" u="none" cap="none" strike="noStrike">
                <a:solidFill>
                  <a:schemeClr val="accent1"/>
                </a:solidFill>
                <a:latin typeface="Trebuchet MS"/>
                <a:ea typeface="Trebuchet MS"/>
                <a:cs typeface="Trebuchet MS"/>
                <a:sym typeface="Trebuchet MS"/>
              </a:rPr>
              <a:t> </a:t>
            </a:r>
            <a:r>
              <a:rPr b="0" i="0" lang="en-US" sz="3200" u="none" cap="none" strike="noStrike">
                <a:latin typeface="Times New Roman"/>
                <a:ea typeface="Times New Roman"/>
                <a:cs typeface="Times New Roman"/>
                <a:sym typeface="Times New Roman"/>
              </a:rPr>
              <a:t>Feature of  IC 7490 MOD </a:t>
            </a:r>
            <a:endParaRPr b="0" i="0" sz="3200" u="none" cap="none" strike="noStrike">
              <a:latin typeface="Times New Roman"/>
              <a:ea typeface="Times New Roman"/>
              <a:cs typeface="Times New Roman"/>
              <a:sym typeface="Times New Roman"/>
            </a:endParaRPr>
          </a:p>
        </p:txBody>
      </p:sp>
      <p:sp>
        <p:nvSpPr>
          <p:cNvPr id="649" name="Google Shape;649;p38"/>
          <p:cNvSpPr txBox="1"/>
          <p:nvPr>
            <p:ph idx="1" type="body"/>
          </p:nvPr>
        </p:nvSpPr>
        <p:spPr>
          <a:xfrm>
            <a:off x="838200" y="865350"/>
            <a:ext cx="10647218" cy="471803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chemeClr val="accent1"/>
              </a:buClr>
              <a:buSzPts val="1920"/>
              <a:buFont typeface="Noto Sans Symbols"/>
              <a:buChar char="▶"/>
            </a:pPr>
            <a:r>
              <a:rPr b="0" i="0" lang="en-US" sz="2400" u="none" cap="none" strike="noStrike">
                <a:solidFill>
                  <a:srgbClr val="3F3F3F"/>
                </a:solidFill>
                <a:latin typeface="Times New Roman"/>
                <a:ea typeface="Times New Roman"/>
                <a:cs typeface="Times New Roman"/>
                <a:sym typeface="Times New Roman"/>
              </a:rPr>
              <a:t>IC 7490 is a TTL MSI (medium scale integration) decade counter.</a:t>
            </a:r>
            <a:endParaRPr/>
          </a:p>
          <a:p>
            <a:pPr indent="-342900" lvl="0" marL="342900" marR="0" rtl="0" algn="l">
              <a:lnSpc>
                <a:spcPct val="150000"/>
              </a:lnSpc>
              <a:spcBef>
                <a:spcPts val="0"/>
              </a:spcBef>
              <a:spcAft>
                <a:spcPts val="0"/>
              </a:spcAft>
              <a:buClr>
                <a:schemeClr val="accent1"/>
              </a:buClr>
              <a:buSzPts val="1920"/>
              <a:buFont typeface="Noto Sans Symbols"/>
              <a:buChar char="▶"/>
            </a:pPr>
            <a:r>
              <a:rPr lang="en-US" sz="2400">
                <a:solidFill>
                  <a:srgbClr val="3F3F3F"/>
                </a:solidFill>
                <a:latin typeface="Times New Roman"/>
                <a:ea typeface="Times New Roman"/>
                <a:cs typeface="Times New Roman"/>
                <a:sym typeface="Times New Roman"/>
              </a:rPr>
              <a:t>It is an asynchronous counter</a:t>
            </a:r>
            <a:endParaRPr sz="2400">
              <a:latin typeface="Times New Roman"/>
              <a:ea typeface="Times New Roman"/>
              <a:cs typeface="Times New Roman"/>
              <a:sym typeface="Times New Roman"/>
            </a:endParaRPr>
          </a:p>
          <a:p>
            <a:pPr indent="-342900" lvl="0" marL="342900" marR="0" rtl="0" algn="l">
              <a:lnSpc>
                <a:spcPct val="150000"/>
              </a:lnSpc>
              <a:spcBef>
                <a:spcPts val="0"/>
              </a:spcBef>
              <a:spcAft>
                <a:spcPts val="0"/>
              </a:spcAft>
              <a:buClr>
                <a:schemeClr val="accent1"/>
              </a:buClr>
              <a:buSzPts val="1920"/>
              <a:buFont typeface="Noto Sans Symbols"/>
              <a:buChar char="▶"/>
            </a:pPr>
            <a:r>
              <a:rPr b="0" i="0" lang="en-US" sz="2400" u="none" cap="none" strike="noStrike">
                <a:solidFill>
                  <a:srgbClr val="3F3F3F"/>
                </a:solidFill>
                <a:latin typeface="Times New Roman"/>
                <a:ea typeface="Times New Roman"/>
                <a:cs typeface="Times New Roman"/>
                <a:sym typeface="Times New Roman"/>
              </a:rPr>
              <a:t>It contains 4 master slave flip flops internally connected to provide MOD-2 i.e. divide by 2 and MOD-5 i.e. divide by 5 counters.</a:t>
            </a:r>
            <a:endParaRPr/>
          </a:p>
          <a:p>
            <a:pPr indent="-342900" lvl="0" marL="342900" marR="0" rtl="0" algn="l">
              <a:lnSpc>
                <a:spcPct val="150000"/>
              </a:lnSpc>
              <a:spcBef>
                <a:spcPts val="0"/>
              </a:spcBef>
              <a:spcAft>
                <a:spcPts val="0"/>
              </a:spcAft>
              <a:buClr>
                <a:schemeClr val="accent1"/>
              </a:buClr>
              <a:buSzPts val="1920"/>
              <a:buFont typeface="Noto Sans Symbols"/>
              <a:buChar char="▶"/>
            </a:pPr>
            <a:r>
              <a:rPr b="0" i="0" lang="en-US" sz="2400" u="none" cap="none" strike="noStrike">
                <a:solidFill>
                  <a:srgbClr val="3F3F3F"/>
                </a:solidFill>
                <a:latin typeface="Times New Roman"/>
                <a:ea typeface="Times New Roman"/>
                <a:cs typeface="Times New Roman"/>
                <a:sym typeface="Times New Roman"/>
              </a:rPr>
              <a:t>MOD-2 and Mod-5 counters can be used independently or in cascading.</a:t>
            </a:r>
            <a:endParaRPr sz="2400">
              <a:latin typeface="Times New Roman"/>
              <a:ea typeface="Times New Roman"/>
              <a:cs typeface="Times New Roman"/>
              <a:sym typeface="Times New Roman"/>
            </a:endParaRPr>
          </a:p>
          <a:p>
            <a:pPr indent="-342900" lvl="0" marL="342900" marR="0" rtl="0" algn="l">
              <a:lnSpc>
                <a:spcPct val="150000"/>
              </a:lnSpc>
              <a:spcBef>
                <a:spcPts val="0"/>
              </a:spcBef>
              <a:spcAft>
                <a:spcPts val="0"/>
              </a:spcAft>
              <a:buClr>
                <a:schemeClr val="accent1"/>
              </a:buClr>
              <a:buSzPts val="1920"/>
              <a:buFont typeface="Noto Sans Symbols"/>
              <a:buChar char="▶"/>
            </a:pPr>
            <a:r>
              <a:rPr b="0" i="0" lang="en-US" sz="2400" u="none" cap="none" strike="noStrike">
                <a:solidFill>
                  <a:srgbClr val="3F3F3F"/>
                </a:solidFill>
                <a:latin typeface="Times New Roman"/>
                <a:ea typeface="Times New Roman"/>
                <a:cs typeface="Times New Roman"/>
                <a:sym typeface="Times New Roman"/>
              </a:rPr>
              <a:t>It is a 4-bit ripple type decade counter. </a:t>
            </a:r>
            <a:endParaRPr b="0" i="0" sz="2400" u="none" cap="none" strike="noStrike">
              <a:solidFill>
                <a:srgbClr val="3F3F3F"/>
              </a:solidFill>
              <a:latin typeface="Times New Roman"/>
              <a:ea typeface="Times New Roman"/>
              <a:cs typeface="Times New Roman"/>
              <a:sym typeface="Times New Roman"/>
            </a:endParaRPr>
          </a:p>
          <a:p>
            <a:pPr indent="-342900" lvl="0" marL="342900" marR="0" rtl="0" algn="l">
              <a:lnSpc>
                <a:spcPct val="150000"/>
              </a:lnSpc>
              <a:spcBef>
                <a:spcPts val="0"/>
              </a:spcBef>
              <a:spcAft>
                <a:spcPts val="0"/>
              </a:spcAft>
              <a:buClr>
                <a:schemeClr val="accent1"/>
              </a:buClr>
              <a:buSzPts val="1920"/>
              <a:buFont typeface="Noto Sans Symbols"/>
              <a:buChar char="▶"/>
            </a:pPr>
            <a:r>
              <a:rPr lang="en-US" sz="2400">
                <a:solidFill>
                  <a:srgbClr val="3F3F3F"/>
                </a:solidFill>
                <a:latin typeface="Times New Roman"/>
                <a:ea typeface="Times New Roman"/>
                <a:cs typeface="Times New Roman"/>
                <a:sym typeface="Times New Roman"/>
              </a:rPr>
              <a:t>It is also called as Divide by 10 counter as frequency at the MSB (QD) is 1/10*fclk</a:t>
            </a:r>
            <a:endParaRPr b="0" i="0" sz="2400" u="none" cap="none" strike="noStrike">
              <a:solidFill>
                <a:srgbClr val="3F3F3F"/>
              </a:solidFill>
              <a:latin typeface="Times New Roman"/>
              <a:ea typeface="Times New Roman"/>
              <a:cs typeface="Times New Roman"/>
              <a:sym typeface="Times New Roman"/>
            </a:endParaRPr>
          </a:p>
          <a:p>
            <a:pPr indent="-220980" lvl="0" marL="342900" marR="0" rtl="0" algn="l">
              <a:lnSpc>
                <a:spcPct val="90000"/>
              </a:lnSpc>
              <a:spcBef>
                <a:spcPts val="1000"/>
              </a:spcBef>
              <a:spcAft>
                <a:spcPts val="0"/>
              </a:spcAft>
              <a:buClr>
                <a:schemeClr val="accent1"/>
              </a:buClr>
              <a:buSzPts val="1920"/>
              <a:buFont typeface="Noto Sans Symbols"/>
              <a:buNone/>
            </a:pPr>
            <a:r>
              <a:t/>
            </a:r>
            <a:endParaRPr b="0" i="0" sz="2400" u="none" cap="none" strike="noStrike">
              <a:solidFill>
                <a:srgbClr val="3F3F3F"/>
              </a:solidFill>
              <a:latin typeface="Times New Roman"/>
              <a:ea typeface="Times New Roman"/>
              <a:cs typeface="Times New Roman"/>
              <a:sym typeface="Times New Roman"/>
            </a:endParaRPr>
          </a:p>
          <a:p>
            <a:pPr indent="-220980" lvl="0" marL="342900" marR="0" rtl="0" algn="l">
              <a:lnSpc>
                <a:spcPct val="90000"/>
              </a:lnSpc>
              <a:spcBef>
                <a:spcPts val="1000"/>
              </a:spcBef>
              <a:spcAft>
                <a:spcPts val="0"/>
              </a:spcAft>
              <a:buClr>
                <a:schemeClr val="accent1"/>
              </a:buClr>
              <a:buSzPts val="1920"/>
              <a:buFont typeface="Noto Sans Symbols"/>
              <a:buNone/>
            </a:pPr>
            <a:r>
              <a:t/>
            </a:r>
            <a:endParaRPr b="0" i="0" sz="2400" u="none" cap="none" strike="noStrike">
              <a:solidFill>
                <a:srgbClr val="3F3F3F"/>
              </a:solidFill>
              <a:latin typeface="Trebuchet MS"/>
              <a:ea typeface="Trebuchet MS"/>
              <a:cs typeface="Trebuchet MS"/>
              <a:sym typeface="Trebuchet MS"/>
            </a:endParaRPr>
          </a:p>
          <a:p>
            <a:pPr indent="-220980" lvl="0" marL="342900" marR="0" rtl="0" algn="l">
              <a:lnSpc>
                <a:spcPct val="90000"/>
              </a:lnSpc>
              <a:spcBef>
                <a:spcPts val="1000"/>
              </a:spcBef>
              <a:spcAft>
                <a:spcPts val="0"/>
              </a:spcAft>
              <a:buClr>
                <a:schemeClr val="accent1"/>
              </a:buClr>
              <a:buSzPts val="1920"/>
              <a:buFont typeface="Noto Sans Symbols"/>
              <a:buNone/>
            </a:pPr>
            <a:r>
              <a:t/>
            </a:r>
            <a:endParaRPr b="0" i="0" sz="2400" u="none" cap="none" strike="noStrike">
              <a:solidFill>
                <a:srgbClr val="3F3F3F"/>
              </a:solidFill>
              <a:latin typeface="Trebuchet MS"/>
              <a:ea typeface="Trebuchet MS"/>
              <a:cs typeface="Trebuchet MS"/>
              <a:sym typeface="Trebuchet MS"/>
            </a:endParaRPr>
          </a:p>
        </p:txBody>
      </p:sp>
      <p:sp>
        <p:nvSpPr>
          <p:cNvPr id="650" name="Google Shape;650;p38"/>
          <p:cNvSpPr txBox="1"/>
          <p:nvPr>
            <p:ph idx="10" type="dt"/>
          </p:nvPr>
        </p:nvSpPr>
        <p:spPr>
          <a:xfrm>
            <a:off x="838200" y="5818910"/>
            <a:ext cx="907472" cy="53744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651" name="Google Shape;651;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652" name="Google Shape;652;p38"/>
          <p:cNvPicPr preferRelativeResize="0"/>
          <p:nvPr/>
        </p:nvPicPr>
        <p:blipFill rotWithShape="1">
          <a:blip r:embed="rId3">
            <a:alphaModFix/>
          </a:blip>
          <a:srcRect b="0" l="0" r="0" t="0"/>
          <a:stretch/>
        </p:blipFill>
        <p:spPr>
          <a:xfrm>
            <a:off x="103631" y="0"/>
            <a:ext cx="616805" cy="65116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39"/>
          <p:cNvSpPr txBox="1"/>
          <p:nvPr>
            <p:ph type="title"/>
          </p:nvPr>
        </p:nvSpPr>
        <p:spPr>
          <a:xfrm>
            <a:off x="1166019" y="139948"/>
            <a:ext cx="7680729" cy="609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600"/>
              <a:buFont typeface="Times New Roman"/>
              <a:buNone/>
            </a:pPr>
            <a:r>
              <a:rPr lang="en-US" sz="3600">
                <a:latin typeface="Times New Roman"/>
                <a:ea typeface="Times New Roman"/>
                <a:cs typeface="Times New Roman"/>
                <a:sym typeface="Times New Roman"/>
              </a:rPr>
              <a:t>Pin Out of 7490</a:t>
            </a:r>
            <a:endParaRPr sz="3600">
              <a:latin typeface="Times New Roman"/>
              <a:ea typeface="Times New Roman"/>
              <a:cs typeface="Times New Roman"/>
              <a:sym typeface="Times New Roman"/>
            </a:endParaRPr>
          </a:p>
        </p:txBody>
      </p:sp>
      <p:pic>
        <p:nvPicPr>
          <p:cNvPr id="658" name="Google Shape;658;p39"/>
          <p:cNvPicPr preferRelativeResize="0"/>
          <p:nvPr>
            <p:ph idx="1" type="body"/>
          </p:nvPr>
        </p:nvPicPr>
        <p:blipFill rotWithShape="1">
          <a:blip r:embed="rId3">
            <a:alphaModFix/>
          </a:blip>
          <a:srcRect b="0" l="0" r="25642" t="0"/>
          <a:stretch/>
        </p:blipFill>
        <p:spPr>
          <a:xfrm>
            <a:off x="3181855" y="1100578"/>
            <a:ext cx="6800345" cy="4553711"/>
          </a:xfrm>
          <a:prstGeom prst="rect">
            <a:avLst/>
          </a:prstGeom>
          <a:noFill/>
          <a:ln>
            <a:noFill/>
          </a:ln>
        </p:spPr>
      </p:pic>
      <p:sp>
        <p:nvSpPr>
          <p:cNvPr id="659" name="Google Shape;659;p39"/>
          <p:cNvSpPr txBox="1"/>
          <p:nvPr>
            <p:ph idx="10" type="dt"/>
          </p:nvPr>
        </p:nvSpPr>
        <p:spPr>
          <a:xfrm>
            <a:off x="838201" y="6356350"/>
            <a:ext cx="108981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660" name="Google Shape;660;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661" name="Google Shape;661;p39"/>
          <p:cNvPicPr preferRelativeResize="0"/>
          <p:nvPr/>
        </p:nvPicPr>
        <p:blipFill rotWithShape="1">
          <a:blip r:embed="rId4">
            <a:alphaModFix/>
          </a:blip>
          <a:srcRect b="0" l="0" r="0" t="0"/>
          <a:stretch/>
        </p:blipFill>
        <p:spPr>
          <a:xfrm>
            <a:off x="195070" y="101147"/>
            <a:ext cx="643131" cy="648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4"/>
          <p:cNvSpPr txBox="1"/>
          <p:nvPr>
            <p:ph type="title"/>
          </p:nvPr>
        </p:nvSpPr>
        <p:spPr>
          <a:xfrm>
            <a:off x="1078173" y="221672"/>
            <a:ext cx="10275627" cy="9698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40"/>
              <a:buFont typeface="Trebuchet MS"/>
              <a:buNone/>
            </a:pPr>
            <a:r>
              <a:rPr b="0" i="0" lang="en-US" sz="3200" u="none" cap="none" strike="noStrike">
                <a:latin typeface="Times New Roman"/>
                <a:ea typeface="Times New Roman"/>
                <a:cs typeface="Times New Roman"/>
                <a:sym typeface="Times New Roman"/>
              </a:rPr>
              <a:t>Difference between </a:t>
            </a:r>
            <a:r>
              <a:rPr b="1" i="0" lang="en-US" sz="3200" u="none" cap="none" strike="noStrike">
                <a:latin typeface="Times New Roman"/>
                <a:ea typeface="Times New Roman"/>
                <a:cs typeface="Times New Roman"/>
                <a:sym typeface="Times New Roman"/>
              </a:rPr>
              <a:t>asynchronous</a:t>
            </a:r>
            <a:r>
              <a:rPr b="0" i="0" lang="en-US" sz="3200" u="none" cap="none" strike="noStrike">
                <a:latin typeface="Times New Roman"/>
                <a:ea typeface="Times New Roman"/>
                <a:cs typeface="Times New Roman"/>
                <a:sym typeface="Times New Roman"/>
              </a:rPr>
              <a:t> and </a:t>
            </a:r>
            <a:r>
              <a:rPr b="1" i="0" lang="en-US" sz="3200" u="none" cap="none" strike="noStrike">
                <a:latin typeface="Times New Roman"/>
                <a:ea typeface="Times New Roman"/>
                <a:cs typeface="Times New Roman"/>
                <a:sym typeface="Times New Roman"/>
              </a:rPr>
              <a:t>synchronous</a:t>
            </a:r>
            <a:r>
              <a:rPr b="0" i="0" lang="en-US" sz="3200" u="none" cap="none" strike="noStrike">
                <a:latin typeface="Times New Roman"/>
                <a:ea typeface="Times New Roman"/>
                <a:cs typeface="Times New Roman"/>
                <a:sym typeface="Times New Roman"/>
              </a:rPr>
              <a:t> circuits </a:t>
            </a:r>
            <a:br>
              <a:rPr b="0" i="0" lang="en-US" sz="3200" u="none" cap="none" strike="noStrike">
                <a:latin typeface="Times New Roman"/>
                <a:ea typeface="Times New Roman"/>
                <a:cs typeface="Times New Roman"/>
                <a:sym typeface="Times New Roman"/>
              </a:rPr>
            </a:br>
            <a:endParaRPr b="0" i="0" sz="3200" u="none" cap="none" strike="noStrike">
              <a:latin typeface="Times New Roman"/>
              <a:ea typeface="Times New Roman"/>
              <a:cs typeface="Times New Roman"/>
              <a:sym typeface="Times New Roman"/>
            </a:endParaRPr>
          </a:p>
        </p:txBody>
      </p:sp>
      <p:sp>
        <p:nvSpPr>
          <p:cNvPr id="123" name="Google Shape;123;p4"/>
          <p:cNvSpPr txBox="1"/>
          <p:nvPr>
            <p:ph idx="1" type="body"/>
          </p:nvPr>
        </p:nvSpPr>
        <p:spPr>
          <a:xfrm>
            <a:off x="608060" y="1066801"/>
            <a:ext cx="10530995" cy="48767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1200"/>
              </a:spcBef>
              <a:spcAft>
                <a:spcPts val="0"/>
              </a:spcAft>
              <a:buClr>
                <a:schemeClr val="accent1"/>
              </a:buClr>
              <a:buSzPts val="1600"/>
              <a:buFont typeface="Noto Sans Symbols"/>
              <a:buChar char="▶"/>
            </a:pPr>
            <a:r>
              <a:rPr b="0" i="0" lang="en-US" sz="2400" u="none" cap="none" strike="noStrike">
                <a:solidFill>
                  <a:srgbClr val="3F3F3F"/>
                </a:solidFill>
                <a:latin typeface="Times New Roman"/>
                <a:ea typeface="Times New Roman"/>
                <a:cs typeface="Times New Roman"/>
                <a:sym typeface="Times New Roman"/>
              </a:rPr>
              <a:t>The SEQUENCIAL Circuit are classified in two main categories, known as </a:t>
            </a:r>
            <a:r>
              <a:rPr b="0" i="0" lang="en-US" sz="2400" u="none" cap="none" strike="noStrike">
                <a:solidFill>
                  <a:srgbClr val="C00000"/>
                </a:solidFill>
                <a:latin typeface="Times New Roman"/>
                <a:ea typeface="Times New Roman"/>
                <a:cs typeface="Times New Roman"/>
                <a:sym typeface="Times New Roman"/>
              </a:rPr>
              <a:t>Asynchronous</a:t>
            </a:r>
            <a:r>
              <a:rPr b="0" i="0" lang="en-US" sz="2400" u="none" cap="none" strike="noStrike">
                <a:solidFill>
                  <a:srgbClr val="3F3F3F"/>
                </a:solidFill>
                <a:latin typeface="Times New Roman"/>
                <a:ea typeface="Times New Roman"/>
                <a:cs typeface="Times New Roman"/>
                <a:sym typeface="Times New Roman"/>
              </a:rPr>
              <a:t> and </a:t>
            </a:r>
            <a:r>
              <a:rPr b="0" i="0" lang="en-US" sz="2400" u="none" cap="none" strike="noStrike">
                <a:solidFill>
                  <a:srgbClr val="C00000"/>
                </a:solidFill>
                <a:latin typeface="Times New Roman"/>
                <a:ea typeface="Times New Roman"/>
                <a:cs typeface="Times New Roman"/>
                <a:sym typeface="Times New Roman"/>
              </a:rPr>
              <a:t>Synchronous.</a:t>
            </a:r>
            <a:endParaRPr/>
          </a:p>
          <a:p>
            <a:pPr indent="-342900" lvl="0" marL="342900" marR="0" rtl="0" algn="l">
              <a:lnSpc>
                <a:spcPct val="90000"/>
              </a:lnSpc>
              <a:spcBef>
                <a:spcPts val="1800"/>
              </a:spcBef>
              <a:spcAft>
                <a:spcPts val="0"/>
              </a:spcAft>
              <a:buClr>
                <a:schemeClr val="accent1"/>
              </a:buClr>
              <a:buSzPts val="1600"/>
              <a:buFont typeface="Noto Sans Symbols"/>
              <a:buChar char="▶"/>
            </a:pPr>
            <a:r>
              <a:rPr b="0" i="0" lang="en-US" sz="2400" u="none" cap="none" strike="noStrike">
                <a:solidFill>
                  <a:srgbClr val="3F3F3F"/>
                </a:solidFill>
                <a:latin typeface="Times New Roman"/>
                <a:ea typeface="Times New Roman"/>
                <a:cs typeface="Times New Roman"/>
                <a:sym typeface="Times New Roman"/>
              </a:rPr>
              <a:t> Sequential circuit depending on timing of their signals.</a:t>
            </a:r>
            <a:endParaRPr sz="2400">
              <a:latin typeface="Times New Roman"/>
              <a:ea typeface="Times New Roman"/>
              <a:cs typeface="Times New Roman"/>
              <a:sym typeface="Times New Roman"/>
            </a:endParaRPr>
          </a:p>
          <a:p>
            <a:pPr indent="-342900" lvl="0" marL="342900" marR="0" rtl="0" algn="l">
              <a:lnSpc>
                <a:spcPct val="90000"/>
              </a:lnSpc>
              <a:spcBef>
                <a:spcPts val="1800"/>
              </a:spcBef>
              <a:spcAft>
                <a:spcPts val="0"/>
              </a:spcAft>
              <a:buClr>
                <a:schemeClr val="accent1"/>
              </a:buClr>
              <a:buSzPts val="1920"/>
              <a:buFont typeface="Noto Sans Symbols"/>
              <a:buChar char="▶"/>
            </a:pPr>
            <a:r>
              <a:rPr b="0" i="0" lang="en-US" sz="2400" u="none" cap="none" strike="noStrike">
                <a:solidFill>
                  <a:srgbClr val="C00000"/>
                </a:solidFill>
                <a:latin typeface="Times New Roman"/>
                <a:ea typeface="Times New Roman"/>
                <a:cs typeface="Times New Roman"/>
                <a:sym typeface="Times New Roman"/>
              </a:rPr>
              <a:t>Asynchronous Circuit</a:t>
            </a:r>
            <a:r>
              <a:rPr b="0" i="0" lang="en-US" sz="2400" u="none" cap="none" strike="noStrike">
                <a:solidFill>
                  <a:srgbClr val="3F3F3F"/>
                </a:solidFill>
                <a:latin typeface="Times New Roman"/>
                <a:ea typeface="Times New Roman"/>
                <a:cs typeface="Times New Roman"/>
                <a:sym typeface="Times New Roman"/>
              </a:rPr>
              <a:t>: A sequential circuit whose behavior depends upon the sequence in which the input signal change is referred to as an asynchronous circuit.</a:t>
            </a:r>
            <a:endParaRPr sz="2400">
              <a:latin typeface="Times New Roman"/>
              <a:ea typeface="Times New Roman"/>
              <a:cs typeface="Times New Roman"/>
              <a:sym typeface="Times New Roman"/>
            </a:endParaRPr>
          </a:p>
          <a:p>
            <a:pPr indent="-342900" lvl="0" marL="342900" marR="0" rtl="0" algn="l">
              <a:lnSpc>
                <a:spcPct val="90000"/>
              </a:lnSpc>
              <a:spcBef>
                <a:spcPts val="1800"/>
              </a:spcBef>
              <a:spcAft>
                <a:spcPts val="600"/>
              </a:spcAft>
              <a:buClr>
                <a:schemeClr val="accent1"/>
              </a:buClr>
              <a:buSzPts val="1920"/>
              <a:buFont typeface="Noto Sans Symbols"/>
              <a:buChar char="▶"/>
            </a:pPr>
            <a:r>
              <a:rPr b="0" i="0" lang="en-US" sz="2400" u="none" cap="none" strike="noStrike">
                <a:solidFill>
                  <a:srgbClr val="C00000"/>
                </a:solidFill>
                <a:latin typeface="Times New Roman"/>
                <a:ea typeface="Times New Roman"/>
                <a:cs typeface="Times New Roman"/>
                <a:sym typeface="Times New Roman"/>
              </a:rPr>
              <a:t>Synchronous Circuit</a:t>
            </a:r>
            <a:r>
              <a:rPr b="0" i="0" lang="en-US" sz="2400" u="none" cap="none" strike="noStrike">
                <a:solidFill>
                  <a:srgbClr val="3F3F3F"/>
                </a:solidFill>
                <a:latin typeface="Times New Roman"/>
                <a:ea typeface="Times New Roman"/>
                <a:cs typeface="Times New Roman"/>
                <a:sym typeface="Times New Roman"/>
              </a:rPr>
              <a:t>: A sequential circuit whose behavior can be defined from knowledge of its signal at discrete instants of time is referred to as a synchronous circuit.</a:t>
            </a:r>
            <a:endParaRPr b="0" i="0" sz="2400" u="none" cap="none" strike="noStrike">
              <a:solidFill>
                <a:srgbClr val="3F3F3F"/>
              </a:solidFill>
              <a:latin typeface="Times New Roman"/>
              <a:ea typeface="Times New Roman"/>
              <a:cs typeface="Times New Roman"/>
              <a:sym typeface="Times New Roman"/>
            </a:endParaRPr>
          </a:p>
        </p:txBody>
      </p:sp>
      <p:sp>
        <p:nvSpPr>
          <p:cNvPr id="124" name="Google Shape;124;p4"/>
          <p:cNvSpPr txBox="1"/>
          <p:nvPr>
            <p:ph idx="10" type="dt"/>
          </p:nvPr>
        </p:nvSpPr>
        <p:spPr>
          <a:xfrm>
            <a:off x="838200" y="6356350"/>
            <a:ext cx="908713"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imes New Roman"/>
              <a:buNone/>
            </a:pPr>
            <a:r>
              <a:rPr b="1" i="0" lang="en-US" sz="1200" u="none" cap="none" strike="noStrike">
                <a:solidFill>
                  <a:schemeClr val="dk1"/>
                </a:solidFill>
                <a:latin typeface="Times New Roman"/>
                <a:ea typeface="Times New Roman"/>
                <a:cs typeface="Times New Roman"/>
                <a:sym typeface="Times New Roman"/>
              </a:rPr>
              <a:t>11/3/2022</a:t>
            </a:r>
            <a:endParaRPr b="1" i="0" sz="1200" u="none" cap="none" strike="noStrike">
              <a:solidFill>
                <a:schemeClr val="dk1"/>
              </a:solidFill>
              <a:latin typeface="Times New Roman"/>
              <a:ea typeface="Times New Roman"/>
              <a:cs typeface="Times New Roman"/>
              <a:sym typeface="Times New Roman"/>
            </a:endParaRPr>
          </a:p>
        </p:txBody>
      </p:sp>
      <p:sp>
        <p:nvSpPr>
          <p:cNvPr id="125" name="Google Shape;125;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900"/>
              <a:buFont typeface="Arial"/>
              <a:buNone/>
            </a:pPr>
            <a:fld id="{00000000-1234-1234-1234-123412341234}" type="slidenum">
              <a:rPr b="0" i="0" lang="en-US" sz="900" u="none" cap="none" strike="noStrike">
                <a:solidFill>
                  <a:schemeClr val="accent1"/>
                </a:solidFill>
                <a:latin typeface="Arial"/>
                <a:ea typeface="Arial"/>
                <a:cs typeface="Arial"/>
                <a:sym typeface="Arial"/>
              </a:rPr>
              <a:t>‹#›</a:t>
            </a:fld>
            <a:endParaRPr b="0" i="0" sz="900" u="none" cap="none" strike="noStrike">
              <a:solidFill>
                <a:schemeClr val="accent1"/>
              </a:solidFill>
              <a:latin typeface="Arial"/>
              <a:ea typeface="Arial"/>
              <a:cs typeface="Arial"/>
              <a:sym typeface="Arial"/>
            </a:endParaRPr>
          </a:p>
        </p:txBody>
      </p:sp>
      <p:pic>
        <p:nvPicPr>
          <p:cNvPr id="126" name="Google Shape;126;p4"/>
          <p:cNvPicPr preferRelativeResize="0"/>
          <p:nvPr/>
        </p:nvPicPr>
        <p:blipFill rotWithShape="1">
          <a:blip r:embed="rId3">
            <a:alphaModFix/>
          </a:blip>
          <a:srcRect b="0" l="0" r="0" t="0"/>
          <a:stretch/>
        </p:blipFill>
        <p:spPr>
          <a:xfrm>
            <a:off x="105017" y="0"/>
            <a:ext cx="733183" cy="58189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40"/>
          <p:cNvSpPr txBox="1"/>
          <p:nvPr>
            <p:ph type="title"/>
          </p:nvPr>
        </p:nvSpPr>
        <p:spPr>
          <a:xfrm>
            <a:off x="1106771" y="101147"/>
            <a:ext cx="7639166" cy="76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600"/>
              <a:buFont typeface="Times New Roman"/>
              <a:buNone/>
            </a:pPr>
            <a:r>
              <a:rPr lang="en-US" sz="3200">
                <a:latin typeface="Times New Roman"/>
                <a:ea typeface="Times New Roman"/>
                <a:cs typeface="Times New Roman"/>
                <a:sym typeface="Times New Roman"/>
              </a:rPr>
              <a:t>Internal Diagram of IC 7490</a:t>
            </a:r>
            <a:endParaRPr sz="3200">
              <a:latin typeface="Times New Roman"/>
              <a:ea typeface="Times New Roman"/>
              <a:cs typeface="Times New Roman"/>
              <a:sym typeface="Times New Roman"/>
            </a:endParaRPr>
          </a:p>
        </p:txBody>
      </p:sp>
      <p:pic>
        <p:nvPicPr>
          <p:cNvPr id="667" name="Google Shape;667;p40"/>
          <p:cNvPicPr preferRelativeResize="0"/>
          <p:nvPr>
            <p:ph idx="1" type="body"/>
          </p:nvPr>
        </p:nvPicPr>
        <p:blipFill rotWithShape="1">
          <a:blip r:embed="rId3">
            <a:alphaModFix/>
          </a:blip>
          <a:srcRect b="0" l="0" r="0" t="0"/>
          <a:stretch/>
        </p:blipFill>
        <p:spPr>
          <a:xfrm>
            <a:off x="872836" y="931678"/>
            <a:ext cx="8160327" cy="4059382"/>
          </a:xfrm>
          <a:prstGeom prst="rect">
            <a:avLst/>
          </a:prstGeom>
          <a:noFill/>
          <a:ln>
            <a:noFill/>
          </a:ln>
        </p:spPr>
      </p:pic>
      <p:sp>
        <p:nvSpPr>
          <p:cNvPr id="668" name="Google Shape;668;p40"/>
          <p:cNvSpPr txBox="1"/>
          <p:nvPr>
            <p:ph idx="10" type="dt"/>
          </p:nvPr>
        </p:nvSpPr>
        <p:spPr>
          <a:xfrm>
            <a:off x="838200" y="6356350"/>
            <a:ext cx="100424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a:solidFill>
                  <a:schemeClr val="dk1"/>
                </a:solidFill>
                <a:latin typeface="Arial"/>
                <a:ea typeface="Arial"/>
                <a:cs typeface="Arial"/>
                <a:sym typeface="Arial"/>
              </a:rPr>
              <a:t>11/3/2022</a:t>
            </a:r>
            <a:endParaRPr b="1">
              <a:solidFill>
                <a:schemeClr val="dk1"/>
              </a:solidFill>
              <a:latin typeface="Arial"/>
              <a:ea typeface="Arial"/>
              <a:cs typeface="Arial"/>
              <a:sym typeface="Arial"/>
            </a:endParaRPr>
          </a:p>
        </p:txBody>
      </p:sp>
      <p:sp>
        <p:nvSpPr>
          <p:cNvPr id="669" name="Google Shape;669;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670" name="Google Shape;670;p40"/>
          <p:cNvPicPr preferRelativeResize="0"/>
          <p:nvPr/>
        </p:nvPicPr>
        <p:blipFill rotWithShape="1">
          <a:blip r:embed="rId4">
            <a:alphaModFix/>
          </a:blip>
          <a:srcRect b="0" l="0" r="0" t="0"/>
          <a:stretch/>
        </p:blipFill>
        <p:spPr>
          <a:xfrm>
            <a:off x="195070" y="101147"/>
            <a:ext cx="643131" cy="6484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41"/>
          <p:cNvSpPr txBox="1"/>
          <p:nvPr>
            <p:ph type="title"/>
          </p:nvPr>
        </p:nvSpPr>
        <p:spPr>
          <a:xfrm>
            <a:off x="1204236" y="186984"/>
            <a:ext cx="9157855" cy="72043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600"/>
              <a:buFont typeface="Times New Roman"/>
              <a:buNone/>
            </a:pPr>
            <a:r>
              <a:rPr lang="en-US" sz="3600">
                <a:latin typeface="Times New Roman"/>
                <a:ea typeface="Times New Roman"/>
                <a:cs typeface="Times New Roman"/>
                <a:sym typeface="Times New Roman"/>
              </a:rPr>
              <a:t>Function Table of MOD-2 and MOD - 5 counter</a:t>
            </a:r>
            <a:endParaRPr sz="3600">
              <a:latin typeface="Times New Roman"/>
              <a:ea typeface="Times New Roman"/>
              <a:cs typeface="Times New Roman"/>
              <a:sym typeface="Times New Roman"/>
            </a:endParaRPr>
          </a:p>
        </p:txBody>
      </p:sp>
      <p:sp>
        <p:nvSpPr>
          <p:cNvPr id="676" name="Google Shape;676;p41"/>
          <p:cNvSpPr txBox="1"/>
          <p:nvPr>
            <p:ph idx="1" type="body"/>
          </p:nvPr>
        </p:nvSpPr>
        <p:spPr>
          <a:xfrm>
            <a:off x="677333" y="1330037"/>
            <a:ext cx="10459239" cy="4711326"/>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1"/>
              </a:buClr>
              <a:buSzPts val="1920"/>
              <a:buFont typeface="Noto Sans Symbols"/>
              <a:buChar char="▶"/>
            </a:pPr>
            <a:r>
              <a:rPr b="1" i="0" lang="en-US" sz="2400" u="none" cap="none" strike="noStrike">
                <a:solidFill>
                  <a:srgbClr val="3F3F3F"/>
                </a:solidFill>
                <a:latin typeface="Trebuchet MS"/>
                <a:ea typeface="Trebuchet MS"/>
                <a:cs typeface="Trebuchet MS"/>
                <a:sym typeface="Trebuchet MS"/>
              </a:rPr>
              <a:t>Function Table</a:t>
            </a:r>
            <a:endParaRPr/>
          </a:p>
        </p:txBody>
      </p:sp>
      <p:sp>
        <p:nvSpPr>
          <p:cNvPr id="677" name="Google Shape;677;p41"/>
          <p:cNvSpPr txBox="1"/>
          <p:nvPr>
            <p:ph idx="10" type="dt"/>
          </p:nvPr>
        </p:nvSpPr>
        <p:spPr>
          <a:xfrm>
            <a:off x="838200" y="6356350"/>
            <a:ext cx="91901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678" name="Google Shape;678;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graphicFrame>
        <p:nvGraphicFramePr>
          <p:cNvPr id="679" name="Google Shape;679;p41"/>
          <p:cNvGraphicFramePr/>
          <p:nvPr/>
        </p:nvGraphicFramePr>
        <p:xfrm>
          <a:off x="1122218" y="2348346"/>
          <a:ext cx="3000000" cy="3000000"/>
        </p:xfrm>
        <a:graphic>
          <a:graphicData uri="http://schemas.openxmlformats.org/drawingml/2006/table">
            <a:tbl>
              <a:tblPr>
                <a:noFill/>
                <a:tableStyleId>{A03334CA-6ADD-49B6-B7B5-ABEF79E31212}</a:tableStyleId>
              </a:tblPr>
              <a:tblGrid>
                <a:gridCol w="1274125"/>
                <a:gridCol w="1378150"/>
                <a:gridCol w="1407100"/>
              </a:tblGrid>
              <a:tr h="737875">
                <a:tc>
                  <a:txBody>
                    <a:bodyPr/>
                    <a:lstStyle/>
                    <a:p>
                      <a:pPr indent="0" lvl="0" marL="0" marR="0" rtl="0" algn="ctr">
                        <a:lnSpc>
                          <a:spcPct val="115000"/>
                        </a:lnSpc>
                        <a:spcBef>
                          <a:spcPts val="0"/>
                        </a:spcBef>
                        <a:spcAft>
                          <a:spcPts val="0"/>
                        </a:spcAft>
                        <a:buClr>
                          <a:schemeClr val="dk1"/>
                        </a:buClr>
                        <a:buSzPts val="2000"/>
                        <a:buFont typeface="Calibri"/>
                        <a:buNone/>
                      </a:pPr>
                      <a:r>
                        <a:rPr lang="en-US" sz="2000" u="none" cap="none" strike="noStrike">
                          <a:solidFill>
                            <a:schemeClr val="dk1"/>
                          </a:solidFill>
                        </a:rPr>
                        <a:t>Input A clock</a:t>
                      </a:r>
                      <a:endParaRPr sz="2000" u="none" cap="none" strike="noStrike">
                        <a:solidFill>
                          <a:schemeClr val="dk1"/>
                        </a:solidFill>
                        <a:latin typeface="Calibri"/>
                        <a:ea typeface="Calibri"/>
                        <a:cs typeface="Calibri"/>
                        <a:sym typeface="Calibri"/>
                      </a:endParaRPr>
                    </a:p>
                  </a:txBody>
                  <a:tcPr marT="0" marB="0" marR="68575" marL="68575">
                    <a:solidFill>
                      <a:srgbClr val="F5F4F4"/>
                    </a:solidFill>
                  </a:tcPr>
                </a:tc>
                <a:tc>
                  <a:txBody>
                    <a:bodyPr/>
                    <a:lstStyle/>
                    <a:p>
                      <a:pPr indent="0" lvl="0" marL="0" marR="0" rtl="0" algn="ctr">
                        <a:lnSpc>
                          <a:spcPct val="115000"/>
                        </a:lnSpc>
                        <a:spcBef>
                          <a:spcPts val="0"/>
                        </a:spcBef>
                        <a:spcAft>
                          <a:spcPts val="0"/>
                        </a:spcAft>
                        <a:buClr>
                          <a:schemeClr val="dk1"/>
                        </a:buClr>
                        <a:buSzPts val="2000"/>
                        <a:buFont typeface="Calibri"/>
                        <a:buNone/>
                      </a:pPr>
                      <a:r>
                        <a:rPr lang="en-US" sz="2000" u="none" cap="none" strike="noStrike">
                          <a:solidFill>
                            <a:schemeClr val="dk1"/>
                          </a:solidFill>
                        </a:rPr>
                        <a:t>Output </a:t>
                      </a:r>
                      <a:endParaRPr/>
                    </a:p>
                    <a:p>
                      <a:pPr indent="0" lvl="0" marL="0" marR="0" rtl="0" algn="ctr">
                        <a:lnSpc>
                          <a:spcPct val="115000"/>
                        </a:lnSpc>
                        <a:spcBef>
                          <a:spcPts val="0"/>
                        </a:spcBef>
                        <a:spcAft>
                          <a:spcPts val="0"/>
                        </a:spcAft>
                        <a:buClr>
                          <a:schemeClr val="dk1"/>
                        </a:buClr>
                        <a:buSzPts val="2000"/>
                        <a:buFont typeface="Calibri"/>
                        <a:buNone/>
                      </a:pPr>
                      <a:r>
                        <a:rPr lang="en-US" sz="2000" u="none" cap="none" strike="noStrike">
                          <a:solidFill>
                            <a:schemeClr val="dk1"/>
                          </a:solidFill>
                        </a:rPr>
                        <a:t>QA</a:t>
                      </a:r>
                      <a:endParaRPr sz="2000" u="none" cap="none" strike="noStrike">
                        <a:solidFill>
                          <a:schemeClr val="dk1"/>
                        </a:solidFill>
                        <a:latin typeface="Calibri"/>
                        <a:ea typeface="Calibri"/>
                        <a:cs typeface="Calibri"/>
                        <a:sym typeface="Calibri"/>
                      </a:endParaRPr>
                    </a:p>
                  </a:txBody>
                  <a:tcPr marT="0" marB="0" marR="68575" marL="68575">
                    <a:solidFill>
                      <a:srgbClr val="F5F4F4"/>
                    </a:solidFill>
                  </a:tcPr>
                </a:tc>
                <a:tc>
                  <a:txBody>
                    <a:bodyPr/>
                    <a:lstStyle/>
                    <a:p>
                      <a:pPr indent="0" lvl="0" marL="0" marR="0" rtl="0" algn="ctr">
                        <a:lnSpc>
                          <a:spcPct val="115000"/>
                        </a:lnSpc>
                        <a:spcBef>
                          <a:spcPts val="0"/>
                        </a:spcBef>
                        <a:spcAft>
                          <a:spcPts val="0"/>
                        </a:spcAft>
                        <a:buClr>
                          <a:schemeClr val="dk1"/>
                        </a:buClr>
                        <a:buSzPts val="2000"/>
                        <a:buFont typeface="Calibri"/>
                        <a:buNone/>
                      </a:pPr>
                      <a:r>
                        <a:rPr lang="en-US" sz="2000" u="none" cap="none" strike="noStrike">
                          <a:solidFill>
                            <a:schemeClr val="dk1"/>
                          </a:solidFill>
                        </a:rPr>
                        <a:t>Count</a:t>
                      </a:r>
                      <a:endParaRPr sz="2000" u="none" cap="none" strike="noStrike">
                        <a:solidFill>
                          <a:schemeClr val="dk1"/>
                        </a:solidFill>
                        <a:latin typeface="Calibri"/>
                        <a:ea typeface="Calibri"/>
                        <a:cs typeface="Calibri"/>
                        <a:sym typeface="Calibri"/>
                      </a:endParaRPr>
                    </a:p>
                  </a:txBody>
                  <a:tcPr marT="0" marB="0" marR="68575" marL="68575">
                    <a:solidFill>
                      <a:srgbClr val="F5F4F4"/>
                    </a:solidFill>
                  </a:tcPr>
                </a:tc>
              </a:tr>
              <a:tr h="968025">
                <a:tc>
                  <a:txBody>
                    <a:bodyPr/>
                    <a:lstStyle/>
                    <a:p>
                      <a:pPr indent="0" lvl="0" marL="0" marR="0" rtl="0" algn="ctr">
                        <a:lnSpc>
                          <a:spcPct val="115000"/>
                        </a:lnSpc>
                        <a:spcBef>
                          <a:spcPts val="0"/>
                        </a:spcBef>
                        <a:spcAft>
                          <a:spcPts val="0"/>
                        </a:spcAft>
                        <a:buClr>
                          <a:schemeClr val="dk1"/>
                        </a:buClr>
                        <a:buSzPts val="1200"/>
                        <a:buFont typeface="Calibri"/>
                        <a:buNone/>
                      </a:pPr>
                      <a:r>
                        <a:rPr lang="en-US" sz="1200" u="none" cap="none" strike="noStrike"/>
                        <a:t> </a:t>
                      </a:r>
                      <a:endParaRPr sz="1100" u="none" cap="none" strike="noStrike">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2000"/>
                        <a:buFont typeface="Calibri"/>
                        <a:buNone/>
                      </a:pPr>
                      <a:r>
                        <a:rPr lang="en-US" sz="2000" u="none" cap="none" strike="noStrike">
                          <a:solidFill>
                            <a:schemeClr val="dk1"/>
                          </a:solidFill>
                        </a:rPr>
                        <a:t> </a:t>
                      </a:r>
                      <a:endParaRPr sz="2000" u="none" cap="none" strike="noStrike">
                        <a:solidFill>
                          <a:schemeClr val="dk1"/>
                        </a:solidFill>
                      </a:endParaRPr>
                    </a:p>
                    <a:p>
                      <a:pPr indent="0" lvl="0" marL="0" marR="0" rtl="0" algn="ctr">
                        <a:lnSpc>
                          <a:spcPct val="115000"/>
                        </a:lnSpc>
                        <a:spcBef>
                          <a:spcPts val="1000"/>
                        </a:spcBef>
                        <a:spcAft>
                          <a:spcPts val="0"/>
                        </a:spcAft>
                        <a:buClr>
                          <a:schemeClr val="dk1"/>
                        </a:buClr>
                        <a:buSzPts val="2000"/>
                        <a:buFont typeface="Calibri"/>
                        <a:buNone/>
                      </a:pPr>
                      <a:r>
                        <a:rPr lang="en-US" sz="2000" u="none" cap="none" strike="noStrike">
                          <a:solidFill>
                            <a:schemeClr val="dk1"/>
                          </a:solidFill>
                        </a:rPr>
                        <a:t>0</a:t>
                      </a:r>
                      <a:endParaRPr sz="20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2000"/>
                        <a:buFont typeface="Calibri"/>
                        <a:buNone/>
                      </a:pPr>
                      <a:r>
                        <a:rPr lang="en-US" sz="2000" u="none" cap="none" strike="noStrike">
                          <a:solidFill>
                            <a:schemeClr val="dk1"/>
                          </a:solidFill>
                        </a:rPr>
                        <a:t> </a:t>
                      </a:r>
                      <a:endParaRPr sz="1800" u="none" cap="none" strike="noStrike"/>
                    </a:p>
                    <a:p>
                      <a:pPr indent="0" lvl="0" marL="0" marR="0" rtl="0" algn="ctr">
                        <a:lnSpc>
                          <a:spcPct val="115000"/>
                        </a:lnSpc>
                        <a:spcBef>
                          <a:spcPts val="1000"/>
                        </a:spcBef>
                        <a:spcAft>
                          <a:spcPts val="0"/>
                        </a:spcAft>
                        <a:buClr>
                          <a:schemeClr val="dk1"/>
                        </a:buClr>
                        <a:buSzPts val="2000"/>
                        <a:buFont typeface="Calibri"/>
                        <a:buNone/>
                      </a:pPr>
                      <a:r>
                        <a:rPr lang="en-US" sz="2000" u="none" cap="none" strike="noStrike">
                          <a:solidFill>
                            <a:schemeClr val="dk1"/>
                          </a:solidFill>
                        </a:rPr>
                        <a:t>0</a:t>
                      </a:r>
                      <a:endParaRPr sz="2000" u="none" cap="none" strike="noStrike">
                        <a:solidFill>
                          <a:schemeClr val="dk1"/>
                        </a:solidFill>
                        <a:latin typeface="Calibri"/>
                        <a:ea typeface="Calibri"/>
                        <a:cs typeface="Calibri"/>
                        <a:sym typeface="Calibri"/>
                      </a:endParaRPr>
                    </a:p>
                  </a:txBody>
                  <a:tcPr marT="0" marB="0" marR="68575" marL="68575"/>
                </a:tc>
              </a:tr>
              <a:tr h="968025">
                <a:tc>
                  <a:txBody>
                    <a:bodyPr/>
                    <a:lstStyle/>
                    <a:p>
                      <a:pPr indent="0" lvl="0" marL="0" marR="0" rtl="0" algn="ctr">
                        <a:lnSpc>
                          <a:spcPct val="115000"/>
                        </a:lnSpc>
                        <a:spcBef>
                          <a:spcPts val="0"/>
                        </a:spcBef>
                        <a:spcAft>
                          <a:spcPts val="0"/>
                        </a:spcAft>
                        <a:buClr>
                          <a:schemeClr val="dk1"/>
                        </a:buClr>
                        <a:buSzPts val="1200"/>
                        <a:buFont typeface="Calibri"/>
                        <a:buNone/>
                      </a:pPr>
                      <a:r>
                        <a:rPr lang="en-US" sz="1200" u="none" cap="none" strike="noStrike"/>
                        <a:t> </a:t>
                      </a:r>
                      <a:endParaRPr sz="1100" u="none" cap="none" strike="noStrike">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2000"/>
                        <a:buFont typeface="Calibri"/>
                        <a:buNone/>
                      </a:pPr>
                      <a:r>
                        <a:rPr lang="en-US" sz="2000" u="none" cap="none" strike="noStrike">
                          <a:solidFill>
                            <a:schemeClr val="dk1"/>
                          </a:solidFill>
                        </a:rPr>
                        <a:t> </a:t>
                      </a:r>
                      <a:endParaRPr sz="1800" u="none" cap="none" strike="noStrike"/>
                    </a:p>
                    <a:p>
                      <a:pPr indent="0" lvl="0" marL="0" marR="0" rtl="0" algn="ctr">
                        <a:lnSpc>
                          <a:spcPct val="115000"/>
                        </a:lnSpc>
                        <a:spcBef>
                          <a:spcPts val="1000"/>
                        </a:spcBef>
                        <a:spcAft>
                          <a:spcPts val="0"/>
                        </a:spcAft>
                        <a:buClr>
                          <a:schemeClr val="dk1"/>
                        </a:buClr>
                        <a:buSzPts val="2000"/>
                        <a:buFont typeface="Calibri"/>
                        <a:buNone/>
                      </a:pPr>
                      <a:r>
                        <a:rPr lang="en-US" sz="2000" u="none" cap="none" strike="noStrike">
                          <a:solidFill>
                            <a:schemeClr val="dk1"/>
                          </a:solidFill>
                        </a:rPr>
                        <a:t>1</a:t>
                      </a:r>
                      <a:endParaRPr sz="20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2000"/>
                        <a:buFont typeface="Calibri"/>
                        <a:buNone/>
                      </a:pPr>
                      <a:r>
                        <a:rPr lang="en-US" sz="2000" u="none" cap="none" strike="noStrike">
                          <a:solidFill>
                            <a:schemeClr val="dk1"/>
                          </a:solidFill>
                        </a:rPr>
                        <a:t> </a:t>
                      </a:r>
                      <a:endParaRPr sz="1800" u="none" cap="none" strike="noStrike"/>
                    </a:p>
                    <a:p>
                      <a:pPr indent="0" lvl="0" marL="0" marR="0" rtl="0" algn="ctr">
                        <a:lnSpc>
                          <a:spcPct val="115000"/>
                        </a:lnSpc>
                        <a:spcBef>
                          <a:spcPts val="1000"/>
                        </a:spcBef>
                        <a:spcAft>
                          <a:spcPts val="0"/>
                        </a:spcAft>
                        <a:buClr>
                          <a:schemeClr val="dk1"/>
                        </a:buClr>
                        <a:buSzPts val="2000"/>
                        <a:buFont typeface="Calibri"/>
                        <a:buNone/>
                      </a:pPr>
                      <a:r>
                        <a:rPr lang="en-US" sz="2000" u="none" cap="none" strike="noStrike">
                          <a:solidFill>
                            <a:schemeClr val="dk1"/>
                          </a:solidFill>
                        </a:rPr>
                        <a:t>1</a:t>
                      </a:r>
                      <a:endParaRPr sz="2000" u="none" cap="none" strike="noStrike">
                        <a:solidFill>
                          <a:schemeClr val="dk1"/>
                        </a:solidFill>
                        <a:latin typeface="Calibri"/>
                        <a:ea typeface="Calibri"/>
                        <a:cs typeface="Calibri"/>
                        <a:sym typeface="Calibri"/>
                      </a:endParaRPr>
                    </a:p>
                  </a:txBody>
                  <a:tcPr marT="0" marB="0" marR="68575" marL="68575"/>
                </a:tc>
              </a:tr>
            </a:tbl>
          </a:graphicData>
        </a:graphic>
      </p:graphicFrame>
      <p:cxnSp>
        <p:nvCxnSpPr>
          <p:cNvPr id="680" name="Google Shape;680;p41"/>
          <p:cNvCxnSpPr/>
          <p:nvPr/>
        </p:nvCxnSpPr>
        <p:spPr>
          <a:xfrm>
            <a:off x="1757218" y="4181187"/>
            <a:ext cx="0" cy="363105"/>
          </a:xfrm>
          <a:prstGeom prst="straightConnector1">
            <a:avLst/>
          </a:prstGeom>
          <a:noFill/>
          <a:ln cap="flat" cmpd="sng" w="9525">
            <a:solidFill>
              <a:srgbClr val="000000"/>
            </a:solidFill>
            <a:prstDash val="solid"/>
            <a:round/>
            <a:headEnd len="sm" w="sm" type="none"/>
            <a:tailEnd len="med" w="med" type="triangle"/>
          </a:ln>
        </p:spPr>
      </p:cxnSp>
      <p:cxnSp>
        <p:nvCxnSpPr>
          <p:cNvPr id="681" name="Google Shape;681;p41"/>
          <p:cNvCxnSpPr/>
          <p:nvPr/>
        </p:nvCxnSpPr>
        <p:spPr>
          <a:xfrm>
            <a:off x="1716809" y="3401291"/>
            <a:ext cx="0" cy="381000"/>
          </a:xfrm>
          <a:prstGeom prst="straightConnector1">
            <a:avLst/>
          </a:prstGeom>
          <a:noFill/>
          <a:ln cap="flat" cmpd="sng" w="9525">
            <a:solidFill>
              <a:srgbClr val="000000"/>
            </a:solidFill>
            <a:prstDash val="solid"/>
            <a:round/>
            <a:headEnd len="sm" w="sm" type="none"/>
            <a:tailEnd len="med" w="med" type="triangle"/>
          </a:ln>
        </p:spPr>
      </p:cxnSp>
      <p:graphicFrame>
        <p:nvGraphicFramePr>
          <p:cNvPr id="682" name="Google Shape;682;p41"/>
          <p:cNvGraphicFramePr/>
          <p:nvPr/>
        </p:nvGraphicFramePr>
        <p:xfrm>
          <a:off x="5581935" y="1856510"/>
          <a:ext cx="3000000" cy="3000000"/>
        </p:xfrm>
        <a:graphic>
          <a:graphicData uri="http://schemas.openxmlformats.org/drawingml/2006/table">
            <a:tbl>
              <a:tblPr>
                <a:noFill/>
                <a:tableStyleId>{A03334CA-6ADD-49B6-B7B5-ABEF79E31212}</a:tableStyleId>
              </a:tblPr>
              <a:tblGrid>
                <a:gridCol w="1270775"/>
                <a:gridCol w="1013200"/>
                <a:gridCol w="1214350"/>
                <a:gridCol w="843925"/>
                <a:gridCol w="843925"/>
              </a:tblGrid>
              <a:tr h="547375">
                <a:tc rowSpan="2">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1000"/>
                        </a:spcBef>
                        <a:spcAft>
                          <a:spcPts val="0"/>
                        </a:spcAft>
                        <a:buClr>
                          <a:schemeClr val="dk1"/>
                        </a:buClr>
                        <a:buSzPts val="1600"/>
                        <a:buFont typeface="Calibri"/>
                        <a:buNone/>
                      </a:pPr>
                      <a:r>
                        <a:rPr lang="en-US" sz="1600" u="none" cap="none" strike="noStrike">
                          <a:solidFill>
                            <a:schemeClr val="dk1"/>
                          </a:solidFill>
                        </a:rPr>
                        <a:t>Input B clock</a:t>
                      </a:r>
                      <a:endParaRPr sz="1600" u="none" cap="none" strike="noStrike">
                        <a:solidFill>
                          <a:schemeClr val="dk1"/>
                        </a:solidFill>
                        <a:latin typeface="Calibri"/>
                        <a:ea typeface="Calibri"/>
                        <a:cs typeface="Calibri"/>
                        <a:sym typeface="Calibri"/>
                      </a:endParaRPr>
                    </a:p>
                  </a:txBody>
                  <a:tcPr marT="0" marB="0" marR="68575" marL="68575">
                    <a:solidFill>
                      <a:srgbClr val="F5F4F4"/>
                    </a:solidFill>
                  </a:tcPr>
                </a:tc>
                <a:tc gridSpan="3">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Output</a:t>
                      </a:r>
                      <a:endParaRPr sz="1600" u="none" cap="none" strike="noStrike">
                        <a:solidFill>
                          <a:schemeClr val="dk1"/>
                        </a:solidFill>
                        <a:latin typeface="Calibri"/>
                        <a:ea typeface="Calibri"/>
                        <a:cs typeface="Calibri"/>
                        <a:sym typeface="Calibri"/>
                      </a:endParaRPr>
                    </a:p>
                  </a:txBody>
                  <a:tcPr marT="0" marB="0" marR="68575" marL="68575" anchor="ctr">
                    <a:solidFill>
                      <a:srgbClr val="F5F4F4"/>
                    </a:solidFill>
                  </a:tcPr>
                </a:tc>
                <a:tc hMerge="1"/>
                <a:tc hMerge="1"/>
                <a:tc rowSpan="2">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 </a:t>
                      </a:r>
                      <a:endParaRPr sz="1600" u="none" cap="none" strike="noStrike">
                        <a:solidFill>
                          <a:schemeClr val="dk1"/>
                        </a:solidFill>
                      </a:endParaRPr>
                    </a:p>
                    <a:p>
                      <a:pPr indent="0" lvl="0" marL="0" marR="0" rtl="0" algn="ctr">
                        <a:lnSpc>
                          <a:spcPct val="115000"/>
                        </a:lnSpc>
                        <a:spcBef>
                          <a:spcPts val="1000"/>
                        </a:spcBef>
                        <a:spcAft>
                          <a:spcPts val="0"/>
                        </a:spcAft>
                        <a:buClr>
                          <a:schemeClr val="dk1"/>
                        </a:buClr>
                        <a:buSzPts val="1600"/>
                        <a:buFont typeface="Calibri"/>
                        <a:buNone/>
                      </a:pPr>
                      <a:r>
                        <a:rPr lang="en-US" sz="1600" u="none" cap="none" strike="noStrike">
                          <a:solidFill>
                            <a:schemeClr val="dk1"/>
                          </a:solidFill>
                        </a:rPr>
                        <a:t>Count</a:t>
                      </a:r>
                      <a:endParaRPr sz="1600" u="none" cap="none" strike="noStrike">
                        <a:solidFill>
                          <a:schemeClr val="dk1"/>
                        </a:solidFill>
                        <a:latin typeface="Calibri"/>
                        <a:ea typeface="Calibri"/>
                        <a:cs typeface="Calibri"/>
                        <a:sym typeface="Calibri"/>
                      </a:endParaRPr>
                    </a:p>
                  </a:txBody>
                  <a:tcPr marT="0" marB="0" marR="68575" marL="68575">
                    <a:solidFill>
                      <a:srgbClr val="F5F4F4"/>
                    </a:solidFill>
                  </a:tcPr>
                </a:tc>
              </a:tr>
              <a:tr h="411075">
                <a:tc vMerge="1"/>
                <a:tc>
                  <a:txBody>
                    <a:bodyPr/>
                    <a:lstStyle/>
                    <a:p>
                      <a:pPr indent="0" lvl="0" marL="0" marR="0" rtl="0" algn="just">
                        <a:lnSpc>
                          <a:spcPct val="115000"/>
                        </a:lnSpc>
                        <a:spcBef>
                          <a:spcPts val="0"/>
                        </a:spcBef>
                        <a:spcAft>
                          <a:spcPts val="0"/>
                        </a:spcAft>
                        <a:buClr>
                          <a:schemeClr val="dk1"/>
                        </a:buClr>
                        <a:buSzPts val="1600"/>
                        <a:buFont typeface="Calibri"/>
                        <a:buNone/>
                      </a:pPr>
                      <a:r>
                        <a:rPr lang="en-US" sz="1600" u="none" cap="none" strike="noStrike">
                          <a:solidFill>
                            <a:schemeClr val="dk1"/>
                          </a:solidFill>
                        </a:rPr>
                        <a:t>QD</a:t>
                      </a:r>
                      <a:endParaRPr sz="1600" u="none" cap="none" strike="noStrike">
                        <a:solidFill>
                          <a:schemeClr val="dk1"/>
                        </a:solidFill>
                        <a:latin typeface="Calibri"/>
                        <a:ea typeface="Calibri"/>
                        <a:cs typeface="Calibri"/>
                        <a:sym typeface="Calibri"/>
                      </a:endParaRPr>
                    </a:p>
                  </a:txBody>
                  <a:tcPr marT="0" marB="0" marR="68575" marL="68575">
                    <a:solidFill>
                      <a:srgbClr val="F5F4F4"/>
                    </a:solidFill>
                  </a:tcPr>
                </a:tc>
                <a:tc>
                  <a:txBody>
                    <a:bodyPr/>
                    <a:lstStyle/>
                    <a:p>
                      <a:pPr indent="0" lvl="0" marL="0" marR="0" rtl="0" algn="just">
                        <a:lnSpc>
                          <a:spcPct val="115000"/>
                        </a:lnSpc>
                        <a:spcBef>
                          <a:spcPts val="0"/>
                        </a:spcBef>
                        <a:spcAft>
                          <a:spcPts val="0"/>
                        </a:spcAft>
                        <a:buClr>
                          <a:schemeClr val="dk1"/>
                        </a:buClr>
                        <a:buSzPts val="1600"/>
                        <a:buFont typeface="Calibri"/>
                        <a:buNone/>
                      </a:pPr>
                      <a:r>
                        <a:rPr lang="en-US" sz="1600" u="none" cap="none" strike="noStrike">
                          <a:solidFill>
                            <a:schemeClr val="dk1"/>
                          </a:solidFill>
                        </a:rPr>
                        <a:t>QC</a:t>
                      </a:r>
                      <a:endParaRPr sz="1600" u="none" cap="none" strike="noStrike">
                        <a:solidFill>
                          <a:schemeClr val="dk1"/>
                        </a:solidFill>
                        <a:latin typeface="Calibri"/>
                        <a:ea typeface="Calibri"/>
                        <a:cs typeface="Calibri"/>
                        <a:sym typeface="Calibri"/>
                      </a:endParaRPr>
                    </a:p>
                  </a:txBody>
                  <a:tcPr marT="0" marB="0" marR="68575" marL="68575">
                    <a:solidFill>
                      <a:srgbClr val="F5F4F4"/>
                    </a:solidFill>
                  </a:tcPr>
                </a:tc>
                <a:tc>
                  <a:txBody>
                    <a:bodyPr/>
                    <a:lstStyle/>
                    <a:p>
                      <a:pPr indent="0" lvl="0" marL="0" marR="0" rtl="0" algn="just">
                        <a:lnSpc>
                          <a:spcPct val="115000"/>
                        </a:lnSpc>
                        <a:spcBef>
                          <a:spcPts val="0"/>
                        </a:spcBef>
                        <a:spcAft>
                          <a:spcPts val="0"/>
                        </a:spcAft>
                        <a:buClr>
                          <a:schemeClr val="dk1"/>
                        </a:buClr>
                        <a:buSzPts val="1600"/>
                        <a:buFont typeface="Calibri"/>
                        <a:buNone/>
                      </a:pPr>
                      <a:r>
                        <a:rPr lang="en-US" sz="1600" u="none" cap="none" strike="noStrike">
                          <a:solidFill>
                            <a:schemeClr val="dk1"/>
                          </a:solidFill>
                        </a:rPr>
                        <a:t>QB</a:t>
                      </a:r>
                      <a:endParaRPr sz="1600" u="none" cap="none" strike="noStrike">
                        <a:solidFill>
                          <a:schemeClr val="dk1"/>
                        </a:solidFill>
                        <a:latin typeface="Calibri"/>
                        <a:ea typeface="Calibri"/>
                        <a:cs typeface="Calibri"/>
                        <a:sym typeface="Calibri"/>
                      </a:endParaRPr>
                    </a:p>
                  </a:txBody>
                  <a:tcPr marT="0" marB="0" marR="68575" marL="68575">
                    <a:solidFill>
                      <a:srgbClr val="F5F4F4"/>
                    </a:solidFill>
                  </a:tcPr>
                </a:tc>
                <a:tc vMerge="1"/>
              </a:tr>
              <a:tr h="547375">
                <a:tc>
                  <a:txBody>
                    <a:bodyPr/>
                    <a:lstStyle/>
                    <a:p>
                      <a:pPr indent="0" lvl="0" marL="0" marR="0" rtl="0" algn="just">
                        <a:lnSpc>
                          <a:spcPct val="115000"/>
                        </a:lnSpc>
                        <a:spcBef>
                          <a:spcPts val="0"/>
                        </a:spcBef>
                        <a:spcAft>
                          <a:spcPts val="0"/>
                        </a:spcAft>
                        <a:buClr>
                          <a:schemeClr val="dk1"/>
                        </a:buClr>
                        <a:buSzPts val="1600"/>
                        <a:buFont typeface="Calibri"/>
                        <a:buNone/>
                      </a:pPr>
                      <a:r>
                        <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r>
              <a:tr h="547375">
                <a:tc>
                  <a:txBody>
                    <a:bodyPr/>
                    <a:lstStyle/>
                    <a:p>
                      <a:pPr indent="0" lvl="0" marL="0" marR="0" rtl="0" algn="just">
                        <a:lnSpc>
                          <a:spcPct val="115000"/>
                        </a:lnSpc>
                        <a:spcBef>
                          <a:spcPts val="0"/>
                        </a:spcBef>
                        <a:spcAft>
                          <a:spcPts val="0"/>
                        </a:spcAft>
                        <a:buClr>
                          <a:schemeClr val="dk1"/>
                        </a:buClr>
                        <a:buSzPts val="1600"/>
                        <a:buFont typeface="Calibri"/>
                        <a:buNone/>
                      </a:pPr>
                      <a:r>
                        <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r>
              <a:tr h="547375">
                <a:tc>
                  <a:txBody>
                    <a:bodyPr/>
                    <a:lstStyle/>
                    <a:p>
                      <a:pPr indent="0" lvl="0" marL="0" marR="0" rtl="0" algn="just">
                        <a:lnSpc>
                          <a:spcPct val="115000"/>
                        </a:lnSpc>
                        <a:spcBef>
                          <a:spcPts val="0"/>
                        </a:spcBef>
                        <a:spcAft>
                          <a:spcPts val="0"/>
                        </a:spcAft>
                        <a:buClr>
                          <a:schemeClr val="dk1"/>
                        </a:buClr>
                        <a:buSzPts val="1600"/>
                        <a:buFont typeface="Calibri"/>
                        <a:buNone/>
                      </a:pPr>
                      <a:r>
                        <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2</a:t>
                      </a:r>
                      <a:endParaRPr sz="1600" u="none" cap="none" strike="noStrike">
                        <a:solidFill>
                          <a:schemeClr val="dk1"/>
                        </a:solidFill>
                        <a:latin typeface="Calibri"/>
                        <a:ea typeface="Calibri"/>
                        <a:cs typeface="Calibri"/>
                        <a:sym typeface="Calibri"/>
                      </a:endParaRPr>
                    </a:p>
                  </a:txBody>
                  <a:tcPr marT="0" marB="0" marR="68575" marL="68575"/>
                </a:tc>
              </a:tr>
              <a:tr h="578975">
                <a:tc>
                  <a:txBody>
                    <a:bodyPr/>
                    <a:lstStyle/>
                    <a:p>
                      <a:pPr indent="0" lvl="0" marL="0" marR="0" rtl="0" algn="just">
                        <a:lnSpc>
                          <a:spcPct val="115000"/>
                        </a:lnSpc>
                        <a:spcBef>
                          <a:spcPts val="0"/>
                        </a:spcBef>
                        <a:spcAft>
                          <a:spcPts val="0"/>
                        </a:spcAft>
                        <a:buClr>
                          <a:schemeClr val="dk1"/>
                        </a:buClr>
                        <a:buSzPts val="1600"/>
                        <a:buFont typeface="Calibri"/>
                        <a:buNone/>
                      </a:pPr>
                      <a:r>
                        <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3</a:t>
                      </a:r>
                      <a:endParaRPr sz="1600" u="none" cap="none" strike="noStrike">
                        <a:solidFill>
                          <a:schemeClr val="dk1"/>
                        </a:solidFill>
                        <a:latin typeface="Calibri"/>
                        <a:ea typeface="Calibri"/>
                        <a:cs typeface="Calibri"/>
                        <a:sym typeface="Calibri"/>
                      </a:endParaRPr>
                    </a:p>
                  </a:txBody>
                  <a:tcPr marT="0" marB="0" marR="68575" marL="68575"/>
                </a:tc>
              </a:tr>
              <a:tr h="547375">
                <a:tc>
                  <a:txBody>
                    <a:bodyPr/>
                    <a:lstStyle/>
                    <a:p>
                      <a:pPr indent="0" lvl="0" marL="0" marR="0" rtl="0" algn="just">
                        <a:lnSpc>
                          <a:spcPct val="115000"/>
                        </a:lnSpc>
                        <a:spcBef>
                          <a:spcPts val="0"/>
                        </a:spcBef>
                        <a:spcAft>
                          <a:spcPts val="0"/>
                        </a:spcAft>
                        <a:buClr>
                          <a:schemeClr val="dk1"/>
                        </a:buClr>
                        <a:buSzPts val="1600"/>
                        <a:buFont typeface="Calibri"/>
                        <a:buNone/>
                      </a:pPr>
                      <a:r>
                        <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4</a:t>
                      </a:r>
                      <a:endParaRPr sz="1600" u="none" cap="none" strike="noStrike">
                        <a:solidFill>
                          <a:schemeClr val="dk1"/>
                        </a:solidFill>
                        <a:latin typeface="Calibri"/>
                        <a:ea typeface="Calibri"/>
                        <a:cs typeface="Calibri"/>
                        <a:sym typeface="Calibri"/>
                      </a:endParaRPr>
                    </a:p>
                  </a:txBody>
                  <a:tcPr marT="0" marB="0" marR="68575" marL="68575"/>
                </a:tc>
              </a:tr>
            </a:tbl>
          </a:graphicData>
        </a:graphic>
      </p:graphicFrame>
      <p:cxnSp>
        <p:nvCxnSpPr>
          <p:cNvPr id="683" name="Google Shape;683;p41"/>
          <p:cNvCxnSpPr/>
          <p:nvPr/>
        </p:nvCxnSpPr>
        <p:spPr>
          <a:xfrm>
            <a:off x="5971309" y="2951018"/>
            <a:ext cx="13855" cy="263237"/>
          </a:xfrm>
          <a:prstGeom prst="straightConnector1">
            <a:avLst/>
          </a:prstGeom>
          <a:noFill/>
          <a:ln cap="rnd" cmpd="sng" w="12700">
            <a:solidFill>
              <a:schemeClr val="dk1"/>
            </a:solidFill>
            <a:prstDash val="solid"/>
            <a:round/>
            <a:headEnd len="sm" w="sm" type="none"/>
            <a:tailEnd len="med" w="med" type="triangle"/>
          </a:ln>
        </p:spPr>
      </p:cxnSp>
      <p:cxnSp>
        <p:nvCxnSpPr>
          <p:cNvPr id="684" name="Google Shape;684;p41"/>
          <p:cNvCxnSpPr/>
          <p:nvPr/>
        </p:nvCxnSpPr>
        <p:spPr>
          <a:xfrm flipH="1">
            <a:off x="5999018" y="3401291"/>
            <a:ext cx="13855" cy="381000"/>
          </a:xfrm>
          <a:prstGeom prst="straightConnector1">
            <a:avLst/>
          </a:prstGeom>
          <a:noFill/>
          <a:ln cap="rnd" cmpd="sng" w="12700">
            <a:solidFill>
              <a:schemeClr val="dk1"/>
            </a:solidFill>
            <a:prstDash val="solid"/>
            <a:round/>
            <a:headEnd len="sm" w="sm" type="none"/>
            <a:tailEnd len="med" w="med" type="triangle"/>
          </a:ln>
        </p:spPr>
      </p:cxnSp>
      <p:cxnSp>
        <p:nvCxnSpPr>
          <p:cNvPr id="685" name="Google Shape;685;p41"/>
          <p:cNvCxnSpPr/>
          <p:nvPr/>
        </p:nvCxnSpPr>
        <p:spPr>
          <a:xfrm>
            <a:off x="5971309" y="4181187"/>
            <a:ext cx="0" cy="210704"/>
          </a:xfrm>
          <a:prstGeom prst="straightConnector1">
            <a:avLst/>
          </a:prstGeom>
          <a:noFill/>
          <a:ln cap="rnd" cmpd="sng" w="12700">
            <a:solidFill>
              <a:schemeClr val="dk1"/>
            </a:solidFill>
            <a:prstDash val="solid"/>
            <a:round/>
            <a:headEnd len="sm" w="sm" type="none"/>
            <a:tailEnd len="med" w="med" type="triangle"/>
          </a:ln>
        </p:spPr>
      </p:cxnSp>
      <p:cxnSp>
        <p:nvCxnSpPr>
          <p:cNvPr id="686" name="Google Shape;686;p41"/>
          <p:cNvCxnSpPr/>
          <p:nvPr/>
        </p:nvCxnSpPr>
        <p:spPr>
          <a:xfrm>
            <a:off x="6012873" y="4544292"/>
            <a:ext cx="0" cy="304799"/>
          </a:xfrm>
          <a:prstGeom prst="straightConnector1">
            <a:avLst/>
          </a:prstGeom>
          <a:noFill/>
          <a:ln cap="rnd" cmpd="sng" w="12700">
            <a:solidFill>
              <a:schemeClr val="dk1"/>
            </a:solidFill>
            <a:prstDash val="solid"/>
            <a:round/>
            <a:headEnd len="sm" w="sm" type="none"/>
            <a:tailEnd len="med" w="med" type="triangle"/>
          </a:ln>
        </p:spPr>
      </p:cxnSp>
      <p:cxnSp>
        <p:nvCxnSpPr>
          <p:cNvPr id="687" name="Google Shape;687;p41"/>
          <p:cNvCxnSpPr/>
          <p:nvPr/>
        </p:nvCxnSpPr>
        <p:spPr>
          <a:xfrm>
            <a:off x="6012873" y="5167745"/>
            <a:ext cx="0" cy="332510"/>
          </a:xfrm>
          <a:prstGeom prst="straightConnector1">
            <a:avLst/>
          </a:prstGeom>
          <a:noFill/>
          <a:ln cap="rnd" cmpd="sng" w="12700">
            <a:solidFill>
              <a:schemeClr val="dk1"/>
            </a:solidFill>
            <a:prstDash val="solid"/>
            <a:round/>
            <a:headEnd len="sm" w="sm" type="none"/>
            <a:tailEnd len="med" w="med" type="triangle"/>
          </a:ln>
        </p:spPr>
      </p:cxnSp>
      <p:pic>
        <p:nvPicPr>
          <p:cNvPr id="688" name="Google Shape;688;p41"/>
          <p:cNvPicPr preferRelativeResize="0"/>
          <p:nvPr/>
        </p:nvPicPr>
        <p:blipFill rotWithShape="1">
          <a:blip r:embed="rId3">
            <a:alphaModFix/>
          </a:blip>
          <a:srcRect b="0" l="0" r="0" t="0"/>
          <a:stretch/>
        </p:blipFill>
        <p:spPr>
          <a:xfrm>
            <a:off x="195070" y="101147"/>
            <a:ext cx="643131" cy="6484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id="694" name="Google Shape;694;p42"/>
          <p:cNvPicPr preferRelativeResize="0"/>
          <p:nvPr/>
        </p:nvPicPr>
        <p:blipFill rotWithShape="1">
          <a:blip r:embed="rId3">
            <a:alphaModFix/>
          </a:blip>
          <a:srcRect b="0" l="0" r="0" t="0"/>
          <a:stretch/>
        </p:blipFill>
        <p:spPr>
          <a:xfrm>
            <a:off x="594360" y="1728954"/>
            <a:ext cx="10680192" cy="4059197"/>
          </a:xfrm>
          <a:prstGeom prst="rect">
            <a:avLst/>
          </a:prstGeom>
          <a:noFill/>
          <a:ln>
            <a:noFill/>
          </a:ln>
        </p:spPr>
      </p:pic>
      <p:sp>
        <p:nvSpPr>
          <p:cNvPr id="695" name="Google Shape;695;p42"/>
          <p:cNvSpPr txBox="1"/>
          <p:nvPr>
            <p:ph type="title"/>
          </p:nvPr>
        </p:nvSpPr>
        <p:spPr>
          <a:xfrm>
            <a:off x="1338072" y="157854"/>
            <a:ext cx="9515856" cy="63157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1"/>
              </a:buClr>
              <a:buSzPts val="3240"/>
              <a:buFont typeface="Trebuchet MS"/>
              <a:buNone/>
            </a:pPr>
            <a:r>
              <a:rPr i="0" lang="en-US" sz="3200" u="none" cap="none" strike="noStrike">
                <a:latin typeface="Times New Roman"/>
                <a:ea typeface="Times New Roman"/>
                <a:cs typeface="Times New Roman"/>
                <a:sym typeface="Times New Roman"/>
              </a:rPr>
              <a:t>BCD Decade(MOD-10) Counter using IC 7490</a:t>
            </a:r>
            <a:br>
              <a:rPr i="0" lang="en-US" sz="3200" u="none" cap="none" strike="noStrike">
                <a:latin typeface="Times New Roman"/>
                <a:ea typeface="Times New Roman"/>
                <a:cs typeface="Times New Roman"/>
                <a:sym typeface="Times New Roman"/>
              </a:rPr>
            </a:br>
            <a:r>
              <a:rPr lang="en-US" sz="3200">
                <a:latin typeface="Times New Roman"/>
                <a:ea typeface="Times New Roman"/>
                <a:cs typeface="Times New Roman"/>
                <a:sym typeface="Times New Roman"/>
              </a:rPr>
              <a:t>State Diagram</a:t>
            </a:r>
            <a:endParaRPr i="0" sz="3200" u="none" cap="none" strike="noStrike">
              <a:latin typeface="Times New Roman"/>
              <a:ea typeface="Times New Roman"/>
              <a:cs typeface="Times New Roman"/>
              <a:sym typeface="Times New Roman"/>
            </a:endParaRPr>
          </a:p>
        </p:txBody>
      </p:sp>
      <p:pic>
        <p:nvPicPr>
          <p:cNvPr id="696" name="Google Shape;696;p42"/>
          <p:cNvPicPr preferRelativeResize="0"/>
          <p:nvPr/>
        </p:nvPicPr>
        <p:blipFill rotWithShape="1">
          <a:blip r:embed="rId4">
            <a:alphaModFix/>
          </a:blip>
          <a:srcRect b="0" l="0" r="0" t="0"/>
          <a:stretch/>
        </p:blipFill>
        <p:spPr>
          <a:xfrm>
            <a:off x="176782" y="69687"/>
            <a:ext cx="899439" cy="807906"/>
          </a:xfrm>
          <a:prstGeom prst="rect">
            <a:avLst/>
          </a:prstGeom>
          <a:noFill/>
          <a:ln>
            <a:noFill/>
          </a:ln>
        </p:spPr>
      </p:pic>
      <p:sp>
        <p:nvSpPr>
          <p:cNvPr id="697" name="Google Shape;697;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43"/>
          <p:cNvSpPr txBox="1"/>
          <p:nvPr>
            <p:ph type="title"/>
          </p:nvPr>
        </p:nvSpPr>
        <p:spPr>
          <a:xfrm>
            <a:off x="1399309" y="213022"/>
            <a:ext cx="9847811" cy="54032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40"/>
              <a:buFont typeface="Trebuchet MS"/>
              <a:buNone/>
            </a:pPr>
            <a:r>
              <a:rPr i="0" lang="en-US" sz="3600" u="none" cap="none" strike="noStrike">
                <a:solidFill>
                  <a:schemeClr val="accent1"/>
                </a:solidFill>
                <a:latin typeface="Trebuchet MS"/>
                <a:ea typeface="Trebuchet MS"/>
                <a:cs typeface="Trebuchet MS"/>
                <a:sym typeface="Trebuchet MS"/>
              </a:rPr>
              <a:t> </a:t>
            </a:r>
            <a:r>
              <a:rPr i="0" lang="en-US" sz="3200" u="none" cap="none" strike="noStrike">
                <a:latin typeface="Times New Roman"/>
                <a:ea typeface="Times New Roman"/>
                <a:cs typeface="Times New Roman"/>
                <a:sym typeface="Times New Roman"/>
              </a:rPr>
              <a:t>Design of BCD Decade Counter using IC 7490</a:t>
            </a:r>
            <a:endParaRPr i="0" sz="3200" u="none" cap="none" strike="noStrike">
              <a:latin typeface="Times New Roman"/>
              <a:ea typeface="Times New Roman"/>
              <a:cs typeface="Times New Roman"/>
              <a:sym typeface="Times New Roman"/>
            </a:endParaRPr>
          </a:p>
        </p:txBody>
      </p:sp>
      <p:sp>
        <p:nvSpPr>
          <p:cNvPr id="703" name="Google Shape;703;p43"/>
          <p:cNvSpPr txBox="1"/>
          <p:nvPr>
            <p:ph idx="10" type="dt"/>
          </p:nvPr>
        </p:nvSpPr>
        <p:spPr>
          <a:xfrm>
            <a:off x="838200" y="6356350"/>
            <a:ext cx="86777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704" name="Google Shape;704;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graphicFrame>
        <p:nvGraphicFramePr>
          <p:cNvPr id="705" name="Google Shape;705;p43"/>
          <p:cNvGraphicFramePr/>
          <p:nvPr/>
        </p:nvGraphicFramePr>
        <p:xfrm>
          <a:off x="1108367" y="1205347"/>
          <a:ext cx="3000000" cy="3000000"/>
        </p:xfrm>
        <a:graphic>
          <a:graphicData uri="http://schemas.openxmlformats.org/drawingml/2006/table">
            <a:tbl>
              <a:tblPr>
                <a:noFill/>
                <a:tableStyleId>{A03334CA-6ADD-49B6-B7B5-ABEF79E31212}</a:tableStyleId>
              </a:tblPr>
              <a:tblGrid>
                <a:gridCol w="718525"/>
                <a:gridCol w="849150"/>
                <a:gridCol w="731575"/>
                <a:gridCol w="679325"/>
                <a:gridCol w="849150"/>
                <a:gridCol w="813525"/>
              </a:tblGrid>
              <a:tr h="337575">
                <a:tc rowSpan="2">
                  <a:txBody>
                    <a:bodyPr/>
                    <a:lstStyle/>
                    <a:p>
                      <a:pPr indent="0" lvl="0" marL="0" marR="0" rtl="0" algn="just">
                        <a:lnSpc>
                          <a:spcPct val="115000"/>
                        </a:lnSpc>
                        <a:spcBef>
                          <a:spcPts val="0"/>
                        </a:spcBef>
                        <a:spcAft>
                          <a:spcPts val="0"/>
                        </a:spcAft>
                        <a:buClr>
                          <a:schemeClr val="dk1"/>
                        </a:buClr>
                        <a:buSzPts val="1600"/>
                        <a:buFont typeface="Calibri"/>
                        <a:buNone/>
                      </a:pPr>
                      <a:r>
                        <a:rPr lang="en-US" sz="1600" u="none" cap="none" strike="noStrike"/>
                        <a:t>I/p clock</a:t>
                      </a:r>
                      <a:endParaRPr sz="1800" u="none" cap="none" strike="noStrike"/>
                    </a:p>
                    <a:p>
                      <a:pPr indent="0" lvl="0" marL="0" marR="0" rtl="0" algn="just">
                        <a:lnSpc>
                          <a:spcPct val="115000"/>
                        </a:lnSpc>
                        <a:spcBef>
                          <a:spcPts val="1000"/>
                        </a:spcBef>
                        <a:spcAft>
                          <a:spcPts val="0"/>
                        </a:spcAft>
                        <a:buClr>
                          <a:schemeClr val="dk1"/>
                        </a:buClr>
                        <a:buSzPts val="1600"/>
                        <a:buFont typeface="Calibri"/>
                        <a:buNone/>
                      </a:pPr>
                      <a:r>
                        <a:rPr lang="en-US" sz="1600" u="none" cap="none" strike="noStrike"/>
                        <a:t> </a:t>
                      </a:r>
                      <a:endParaRPr sz="1800" u="none" cap="none" strike="noStrike"/>
                    </a:p>
                    <a:p>
                      <a:pPr indent="0" lvl="0" marL="0" marR="0" rtl="0" algn="just">
                        <a:lnSpc>
                          <a:spcPct val="115000"/>
                        </a:lnSpc>
                        <a:spcBef>
                          <a:spcPts val="1000"/>
                        </a:spcBef>
                        <a:spcAft>
                          <a:spcPts val="0"/>
                        </a:spcAft>
                        <a:buClr>
                          <a:schemeClr val="dk1"/>
                        </a:buClr>
                        <a:buSzPts val="1600"/>
                        <a:buFont typeface="Calibri"/>
                        <a:buNone/>
                      </a:pPr>
                      <a:r>
                        <a:rPr lang="en-US" sz="1600" u="none" cap="none" strike="noStrike"/>
                        <a:t> </a:t>
                      </a:r>
                      <a:endParaRPr sz="1600" u="none" cap="none" strike="noStrike">
                        <a:latin typeface="Calibri"/>
                        <a:ea typeface="Calibri"/>
                        <a:cs typeface="Calibri"/>
                        <a:sym typeface="Calibri"/>
                      </a:endParaRPr>
                    </a:p>
                  </a:txBody>
                  <a:tcPr marT="0" marB="0" marR="68575" marL="68575">
                    <a:solidFill>
                      <a:srgbClr val="F5F4F4"/>
                    </a:solidFill>
                  </a:tcPr>
                </a:tc>
                <a:tc gridSpan="4">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Output</a:t>
                      </a:r>
                      <a:endParaRPr sz="1600" u="none" cap="none" strike="noStrike">
                        <a:latin typeface="Calibri"/>
                        <a:ea typeface="Calibri"/>
                        <a:cs typeface="Calibri"/>
                        <a:sym typeface="Calibri"/>
                      </a:endParaRPr>
                    </a:p>
                  </a:txBody>
                  <a:tcPr marT="0" marB="0" marR="68575" marL="68575">
                    <a:solidFill>
                      <a:srgbClr val="F5F4F4"/>
                    </a:solidFill>
                  </a:tcPr>
                </a:tc>
                <a:tc hMerge="1"/>
                <a:tc hMerge="1"/>
                <a:tc hMerge="1"/>
                <a:tc rowSpan="2">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 </a:t>
                      </a:r>
                      <a:endParaRPr sz="1800" u="none" cap="none" strike="noStrike"/>
                    </a:p>
                    <a:p>
                      <a:pPr indent="0" lvl="0" marL="0" marR="0" rtl="0" algn="ctr">
                        <a:lnSpc>
                          <a:spcPct val="115000"/>
                        </a:lnSpc>
                        <a:spcBef>
                          <a:spcPts val="1000"/>
                        </a:spcBef>
                        <a:spcAft>
                          <a:spcPts val="0"/>
                        </a:spcAft>
                        <a:buClr>
                          <a:schemeClr val="dk1"/>
                        </a:buClr>
                        <a:buSzPts val="1600"/>
                        <a:buFont typeface="Calibri"/>
                        <a:buNone/>
                      </a:pPr>
                      <a:r>
                        <a:rPr lang="en-US" sz="1600" u="none" cap="none" strike="noStrike"/>
                        <a:t>Count</a:t>
                      </a:r>
                      <a:endParaRPr sz="1600" u="none" cap="none" strike="noStrike">
                        <a:latin typeface="Calibri"/>
                        <a:ea typeface="Calibri"/>
                        <a:cs typeface="Calibri"/>
                        <a:sym typeface="Calibri"/>
                      </a:endParaRPr>
                    </a:p>
                  </a:txBody>
                  <a:tcPr marT="0" marB="0" marR="68575" marL="68575">
                    <a:solidFill>
                      <a:srgbClr val="F5F4F4"/>
                    </a:solidFill>
                  </a:tcPr>
                </a:tc>
              </a:tr>
              <a:tr h="923175">
                <a:tc vMerge="1"/>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QD</a:t>
                      </a:r>
                      <a:endParaRPr sz="1600" u="none" cap="none" strike="noStrike">
                        <a:latin typeface="Calibri"/>
                        <a:ea typeface="Calibri"/>
                        <a:cs typeface="Calibri"/>
                        <a:sym typeface="Calibri"/>
                      </a:endParaRPr>
                    </a:p>
                  </a:txBody>
                  <a:tcPr marT="0" marB="0" marR="68575" marL="68575">
                    <a:solidFill>
                      <a:srgbClr val="F5F4F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QC</a:t>
                      </a:r>
                      <a:endParaRPr sz="1600" u="none" cap="none" strike="noStrike">
                        <a:latin typeface="Calibri"/>
                        <a:ea typeface="Calibri"/>
                        <a:cs typeface="Calibri"/>
                        <a:sym typeface="Calibri"/>
                      </a:endParaRPr>
                    </a:p>
                  </a:txBody>
                  <a:tcPr marT="0" marB="0" marR="68575" marL="68575">
                    <a:solidFill>
                      <a:srgbClr val="F5F4F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QB</a:t>
                      </a:r>
                      <a:endParaRPr sz="1600" u="none" cap="none" strike="noStrike">
                        <a:latin typeface="Calibri"/>
                        <a:ea typeface="Calibri"/>
                        <a:cs typeface="Calibri"/>
                        <a:sym typeface="Calibri"/>
                      </a:endParaRPr>
                    </a:p>
                  </a:txBody>
                  <a:tcPr marT="0" marB="0" marR="68575" marL="68575">
                    <a:solidFill>
                      <a:srgbClr val="F5F4F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QA</a:t>
                      </a:r>
                      <a:endParaRPr sz="1600" u="none" cap="none" strike="noStrike">
                        <a:latin typeface="Calibri"/>
                        <a:ea typeface="Calibri"/>
                        <a:cs typeface="Calibri"/>
                        <a:sym typeface="Calibri"/>
                      </a:endParaRPr>
                    </a:p>
                  </a:txBody>
                  <a:tcPr marT="0" marB="0" marR="68575" marL="68575">
                    <a:solidFill>
                      <a:srgbClr val="F5F4F4"/>
                    </a:solidFill>
                  </a:tcPr>
                </a:tc>
                <a:tc vMerge="1"/>
              </a:tr>
              <a:tr h="337575">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F4B081"/>
                    </a:solidFill>
                  </a:tcPr>
                </a:tc>
              </a:tr>
              <a:tr h="337575">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F4B081"/>
                    </a:solidFill>
                  </a:tcPr>
                </a:tc>
              </a:tr>
              <a:tr h="337575">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2</a:t>
                      </a:r>
                      <a:endParaRPr sz="1600" u="none" cap="none" strike="noStrike">
                        <a:latin typeface="Calibri"/>
                        <a:ea typeface="Calibri"/>
                        <a:cs typeface="Calibri"/>
                        <a:sym typeface="Calibri"/>
                      </a:endParaRPr>
                    </a:p>
                  </a:txBody>
                  <a:tcPr marT="0" marB="0" marR="68575" marL="68575" anchor="ctr">
                    <a:solidFill>
                      <a:srgbClr val="F4B081"/>
                    </a:solidFill>
                  </a:tcPr>
                </a:tc>
              </a:tr>
              <a:tr h="337575">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3</a:t>
                      </a:r>
                      <a:endParaRPr sz="1600" u="none" cap="none" strike="noStrike">
                        <a:latin typeface="Calibri"/>
                        <a:ea typeface="Calibri"/>
                        <a:cs typeface="Calibri"/>
                        <a:sym typeface="Calibri"/>
                      </a:endParaRPr>
                    </a:p>
                  </a:txBody>
                  <a:tcPr marT="0" marB="0" marR="68575" marL="68575" anchor="ctr">
                    <a:solidFill>
                      <a:srgbClr val="F4B081"/>
                    </a:solidFill>
                  </a:tcPr>
                </a:tc>
              </a:tr>
              <a:tr h="337575">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4</a:t>
                      </a:r>
                      <a:endParaRPr sz="1600" u="none" cap="none" strike="noStrike">
                        <a:latin typeface="Calibri"/>
                        <a:ea typeface="Calibri"/>
                        <a:cs typeface="Calibri"/>
                        <a:sym typeface="Calibri"/>
                      </a:endParaRPr>
                    </a:p>
                  </a:txBody>
                  <a:tcPr marT="0" marB="0" marR="68575" marL="68575" anchor="ctr">
                    <a:solidFill>
                      <a:srgbClr val="F4B081"/>
                    </a:solidFill>
                  </a:tcPr>
                </a:tc>
              </a:tr>
              <a:tr h="337575">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5</a:t>
                      </a:r>
                      <a:endParaRPr sz="1600" u="none" cap="none" strike="noStrike">
                        <a:latin typeface="Calibri"/>
                        <a:ea typeface="Calibri"/>
                        <a:cs typeface="Calibri"/>
                        <a:sym typeface="Calibri"/>
                      </a:endParaRPr>
                    </a:p>
                  </a:txBody>
                  <a:tcPr marT="0" marB="0" marR="68575" marL="68575" anchor="ctr">
                    <a:solidFill>
                      <a:srgbClr val="F4B081"/>
                    </a:solidFill>
                  </a:tcPr>
                </a:tc>
              </a:tr>
              <a:tr h="337575">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6</a:t>
                      </a:r>
                      <a:endParaRPr sz="1600" u="none" cap="none" strike="noStrike">
                        <a:latin typeface="Calibri"/>
                        <a:ea typeface="Calibri"/>
                        <a:cs typeface="Calibri"/>
                        <a:sym typeface="Calibri"/>
                      </a:endParaRPr>
                    </a:p>
                  </a:txBody>
                  <a:tcPr marT="0" marB="0" marR="68575" marL="68575" anchor="ctr">
                    <a:solidFill>
                      <a:srgbClr val="F4B081"/>
                    </a:solidFill>
                  </a:tcPr>
                </a:tc>
              </a:tr>
              <a:tr h="337575">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7</a:t>
                      </a:r>
                      <a:endParaRPr sz="1600" u="none" cap="none" strike="noStrike">
                        <a:latin typeface="Calibri"/>
                        <a:ea typeface="Calibri"/>
                        <a:cs typeface="Calibri"/>
                        <a:sym typeface="Calibri"/>
                      </a:endParaRPr>
                    </a:p>
                  </a:txBody>
                  <a:tcPr marT="0" marB="0" marR="68575" marL="68575" anchor="ctr">
                    <a:solidFill>
                      <a:srgbClr val="F4B081"/>
                    </a:solidFill>
                  </a:tcPr>
                </a:tc>
              </a:tr>
              <a:tr h="337575">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8</a:t>
                      </a:r>
                      <a:endParaRPr sz="1600" u="none" cap="none" strike="noStrike">
                        <a:latin typeface="Calibri"/>
                        <a:ea typeface="Calibri"/>
                        <a:cs typeface="Calibri"/>
                        <a:sym typeface="Calibri"/>
                      </a:endParaRPr>
                    </a:p>
                  </a:txBody>
                  <a:tcPr marT="0" marB="0" marR="68575" marL="68575" anchor="ctr">
                    <a:solidFill>
                      <a:srgbClr val="F4B081"/>
                    </a:solidFill>
                  </a:tcPr>
                </a:tc>
              </a:tr>
              <a:tr h="337575">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9</a:t>
                      </a:r>
                      <a:endParaRPr sz="1600" u="none" cap="none" strike="noStrike">
                        <a:latin typeface="Calibri"/>
                        <a:ea typeface="Calibri"/>
                        <a:cs typeface="Calibri"/>
                        <a:sym typeface="Calibri"/>
                      </a:endParaRPr>
                    </a:p>
                  </a:txBody>
                  <a:tcPr marT="0" marB="0" marR="68575" marL="68575" anchor="ctr">
                    <a:solidFill>
                      <a:srgbClr val="F4B081"/>
                    </a:solidFill>
                  </a:tcPr>
                </a:tc>
              </a:tr>
            </a:tbl>
          </a:graphicData>
        </a:graphic>
      </p:graphicFrame>
      <p:cxnSp>
        <p:nvCxnSpPr>
          <p:cNvPr id="706" name="Google Shape;706;p43"/>
          <p:cNvCxnSpPr/>
          <p:nvPr/>
        </p:nvCxnSpPr>
        <p:spPr>
          <a:xfrm>
            <a:off x="1399309" y="2549236"/>
            <a:ext cx="0" cy="152400"/>
          </a:xfrm>
          <a:prstGeom prst="straightConnector1">
            <a:avLst/>
          </a:prstGeom>
          <a:noFill/>
          <a:ln cap="rnd" cmpd="sng" w="12700">
            <a:solidFill>
              <a:schemeClr val="dk1"/>
            </a:solidFill>
            <a:prstDash val="solid"/>
            <a:round/>
            <a:headEnd len="sm" w="sm" type="none"/>
            <a:tailEnd len="med" w="med" type="triangle"/>
          </a:ln>
        </p:spPr>
      </p:cxnSp>
      <p:cxnSp>
        <p:nvCxnSpPr>
          <p:cNvPr id="707" name="Google Shape;707;p43"/>
          <p:cNvCxnSpPr/>
          <p:nvPr/>
        </p:nvCxnSpPr>
        <p:spPr>
          <a:xfrm flipH="1">
            <a:off x="1385455" y="2881745"/>
            <a:ext cx="13854" cy="207819"/>
          </a:xfrm>
          <a:prstGeom prst="straightConnector1">
            <a:avLst/>
          </a:prstGeom>
          <a:noFill/>
          <a:ln cap="rnd" cmpd="sng" w="12700">
            <a:solidFill>
              <a:schemeClr val="dk1"/>
            </a:solidFill>
            <a:prstDash val="solid"/>
            <a:round/>
            <a:headEnd len="sm" w="sm" type="none"/>
            <a:tailEnd len="med" w="med" type="triangle"/>
          </a:ln>
        </p:spPr>
      </p:cxnSp>
      <p:cxnSp>
        <p:nvCxnSpPr>
          <p:cNvPr id="708" name="Google Shape;708;p43"/>
          <p:cNvCxnSpPr/>
          <p:nvPr/>
        </p:nvCxnSpPr>
        <p:spPr>
          <a:xfrm>
            <a:off x="1399309" y="3270777"/>
            <a:ext cx="0" cy="230102"/>
          </a:xfrm>
          <a:prstGeom prst="straightConnector1">
            <a:avLst/>
          </a:prstGeom>
          <a:noFill/>
          <a:ln cap="rnd" cmpd="sng" w="12700">
            <a:solidFill>
              <a:schemeClr val="dk1"/>
            </a:solidFill>
            <a:prstDash val="solid"/>
            <a:round/>
            <a:headEnd len="sm" w="sm" type="none"/>
            <a:tailEnd len="med" w="med" type="triangle"/>
          </a:ln>
        </p:spPr>
      </p:cxnSp>
      <p:cxnSp>
        <p:nvCxnSpPr>
          <p:cNvPr id="709" name="Google Shape;709;p43"/>
          <p:cNvCxnSpPr/>
          <p:nvPr/>
        </p:nvCxnSpPr>
        <p:spPr>
          <a:xfrm>
            <a:off x="1399309" y="3629891"/>
            <a:ext cx="0" cy="96982"/>
          </a:xfrm>
          <a:prstGeom prst="straightConnector1">
            <a:avLst/>
          </a:prstGeom>
          <a:noFill/>
          <a:ln cap="rnd" cmpd="sng" w="12700">
            <a:solidFill>
              <a:schemeClr val="dk1"/>
            </a:solidFill>
            <a:prstDash val="solid"/>
            <a:round/>
            <a:headEnd len="sm" w="sm" type="none"/>
            <a:tailEnd len="med" w="med" type="triangle"/>
          </a:ln>
        </p:spPr>
      </p:cxnSp>
      <p:cxnSp>
        <p:nvCxnSpPr>
          <p:cNvPr id="710" name="Google Shape;710;p43"/>
          <p:cNvCxnSpPr/>
          <p:nvPr/>
        </p:nvCxnSpPr>
        <p:spPr>
          <a:xfrm>
            <a:off x="1385455" y="3906982"/>
            <a:ext cx="0" cy="180109"/>
          </a:xfrm>
          <a:prstGeom prst="straightConnector1">
            <a:avLst/>
          </a:prstGeom>
          <a:noFill/>
          <a:ln cap="rnd" cmpd="sng" w="12700">
            <a:solidFill>
              <a:schemeClr val="dk1"/>
            </a:solidFill>
            <a:prstDash val="solid"/>
            <a:round/>
            <a:headEnd len="sm" w="sm" type="none"/>
            <a:tailEnd len="med" w="med" type="triangle"/>
          </a:ln>
        </p:spPr>
      </p:cxnSp>
      <p:cxnSp>
        <p:nvCxnSpPr>
          <p:cNvPr id="711" name="Google Shape;711;p43"/>
          <p:cNvCxnSpPr/>
          <p:nvPr/>
        </p:nvCxnSpPr>
        <p:spPr>
          <a:xfrm flipH="1">
            <a:off x="1385455" y="4197927"/>
            <a:ext cx="13854" cy="221673"/>
          </a:xfrm>
          <a:prstGeom prst="straightConnector1">
            <a:avLst/>
          </a:prstGeom>
          <a:noFill/>
          <a:ln cap="rnd" cmpd="sng" w="12700">
            <a:solidFill>
              <a:schemeClr val="dk1"/>
            </a:solidFill>
            <a:prstDash val="solid"/>
            <a:round/>
            <a:headEnd len="sm" w="sm" type="none"/>
            <a:tailEnd len="med" w="med" type="triangle"/>
          </a:ln>
        </p:spPr>
      </p:cxnSp>
      <p:cxnSp>
        <p:nvCxnSpPr>
          <p:cNvPr id="712" name="Google Shape;712;p43"/>
          <p:cNvCxnSpPr/>
          <p:nvPr/>
        </p:nvCxnSpPr>
        <p:spPr>
          <a:xfrm>
            <a:off x="1385455" y="4593172"/>
            <a:ext cx="0" cy="180109"/>
          </a:xfrm>
          <a:prstGeom prst="straightConnector1">
            <a:avLst/>
          </a:prstGeom>
          <a:noFill/>
          <a:ln cap="rnd" cmpd="sng" w="12700">
            <a:solidFill>
              <a:schemeClr val="dk1"/>
            </a:solidFill>
            <a:prstDash val="solid"/>
            <a:round/>
            <a:headEnd len="sm" w="sm" type="none"/>
            <a:tailEnd len="med" w="med" type="triangle"/>
          </a:ln>
        </p:spPr>
      </p:cxnSp>
      <p:cxnSp>
        <p:nvCxnSpPr>
          <p:cNvPr id="713" name="Google Shape;713;p43"/>
          <p:cNvCxnSpPr/>
          <p:nvPr/>
        </p:nvCxnSpPr>
        <p:spPr>
          <a:xfrm>
            <a:off x="1399309" y="4946853"/>
            <a:ext cx="0" cy="166644"/>
          </a:xfrm>
          <a:prstGeom prst="straightConnector1">
            <a:avLst/>
          </a:prstGeom>
          <a:noFill/>
          <a:ln cap="rnd" cmpd="sng" w="12700">
            <a:solidFill>
              <a:schemeClr val="dk1"/>
            </a:solidFill>
            <a:prstDash val="solid"/>
            <a:round/>
            <a:headEnd len="sm" w="sm" type="none"/>
            <a:tailEnd len="med" w="med" type="triangle"/>
          </a:ln>
        </p:spPr>
      </p:cxnSp>
      <p:cxnSp>
        <p:nvCxnSpPr>
          <p:cNvPr id="714" name="Google Shape;714;p43"/>
          <p:cNvCxnSpPr/>
          <p:nvPr/>
        </p:nvCxnSpPr>
        <p:spPr>
          <a:xfrm>
            <a:off x="1385455" y="5250873"/>
            <a:ext cx="0" cy="152400"/>
          </a:xfrm>
          <a:prstGeom prst="straightConnector1">
            <a:avLst/>
          </a:prstGeom>
          <a:noFill/>
          <a:ln cap="rnd" cmpd="sng" w="12700">
            <a:solidFill>
              <a:schemeClr val="dk1"/>
            </a:solidFill>
            <a:prstDash val="solid"/>
            <a:round/>
            <a:headEnd len="sm" w="sm" type="none"/>
            <a:tailEnd len="med" w="med" type="triangle"/>
          </a:ln>
        </p:spPr>
      </p:cxnSp>
      <p:cxnSp>
        <p:nvCxnSpPr>
          <p:cNvPr id="715" name="Google Shape;715;p43"/>
          <p:cNvCxnSpPr/>
          <p:nvPr/>
        </p:nvCxnSpPr>
        <p:spPr>
          <a:xfrm>
            <a:off x="1399309" y="5569527"/>
            <a:ext cx="0" cy="263237"/>
          </a:xfrm>
          <a:prstGeom prst="straightConnector1">
            <a:avLst/>
          </a:prstGeom>
          <a:noFill/>
          <a:ln cap="rnd" cmpd="sng" w="12700">
            <a:solidFill>
              <a:schemeClr val="dk1"/>
            </a:solidFill>
            <a:prstDash val="solid"/>
            <a:round/>
            <a:headEnd len="sm" w="sm" type="none"/>
            <a:tailEnd len="med" w="med" type="triangle"/>
          </a:ln>
        </p:spPr>
      </p:cxnSp>
      <p:sp>
        <p:nvSpPr>
          <p:cNvPr id="716" name="Google Shape;716;p43"/>
          <p:cNvSpPr/>
          <p:nvPr/>
        </p:nvSpPr>
        <p:spPr>
          <a:xfrm>
            <a:off x="6026704" y="1077479"/>
            <a:ext cx="5805631" cy="5104823"/>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Clr>
                <a:schemeClr val="dk1"/>
              </a:buClr>
              <a:buSzPts val="2400"/>
              <a:buFont typeface="Times New Roman"/>
              <a:buNone/>
            </a:pPr>
            <a:r>
              <a:rPr lang="en-US" sz="2800">
                <a:solidFill>
                  <a:srgbClr val="FF0000"/>
                </a:solidFill>
                <a:latin typeface="Times New Roman"/>
                <a:ea typeface="Times New Roman"/>
                <a:cs typeface="Times New Roman"/>
                <a:sym typeface="Times New Roman"/>
              </a:rPr>
              <a:t>The QA o/p the first flip flop is connected to the input B which is clock i/p of internal MOD-5 ripple counter. </a:t>
            </a:r>
            <a:endParaRPr sz="2800">
              <a:solidFill>
                <a:srgbClr val="FF0000"/>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Times New Roman"/>
              <a:buNone/>
            </a:pPr>
            <a:r>
              <a:t/>
            </a:r>
            <a:endParaRPr sz="2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Times New Roman"/>
              <a:buNone/>
            </a:pPr>
            <a:r>
              <a:rPr lang="en-US" sz="2800">
                <a:solidFill>
                  <a:srgbClr val="00B050"/>
                </a:solidFill>
                <a:latin typeface="Times New Roman"/>
                <a:ea typeface="Times New Roman"/>
                <a:cs typeface="Times New Roman"/>
                <a:sym typeface="Times New Roman"/>
              </a:rPr>
              <a:t>Due to cascading of Mod-2 and Mod-5 counters, the overall configuration is of a decade counters which counts from 0000 to 1001. </a:t>
            </a:r>
            <a:endParaRPr sz="2800">
              <a:solidFill>
                <a:srgbClr val="00B050"/>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Times New Roman"/>
              <a:buNone/>
            </a:pPr>
            <a:r>
              <a:t/>
            </a:r>
            <a:endParaRPr sz="2800">
              <a:solidFill>
                <a:srgbClr val="00B050"/>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Times New Roman"/>
              <a:buNone/>
            </a:pPr>
            <a:r>
              <a:rPr lang="en-US" sz="2800">
                <a:solidFill>
                  <a:srgbClr val="FF0000"/>
                </a:solidFill>
                <a:latin typeface="Times New Roman"/>
                <a:ea typeface="Times New Roman"/>
                <a:cs typeface="Times New Roman"/>
                <a:sym typeface="Times New Roman"/>
              </a:rPr>
              <a:t>After 1001 mod-5 resets to 000 and mod 2 resets to 0. So next count after 1001 is 0000.</a:t>
            </a:r>
            <a:endParaRPr sz="2400">
              <a:solidFill>
                <a:srgbClr val="FF0000"/>
              </a:solidFill>
              <a:latin typeface="Calibri"/>
              <a:ea typeface="Calibri"/>
              <a:cs typeface="Calibri"/>
              <a:sym typeface="Calibri"/>
            </a:endParaRPr>
          </a:p>
        </p:txBody>
      </p:sp>
      <p:pic>
        <p:nvPicPr>
          <p:cNvPr id="717" name="Google Shape;717;p43"/>
          <p:cNvPicPr preferRelativeResize="0"/>
          <p:nvPr/>
        </p:nvPicPr>
        <p:blipFill rotWithShape="1">
          <a:blip r:embed="rId3">
            <a:alphaModFix/>
          </a:blip>
          <a:srcRect b="0" l="0" r="0" t="0"/>
          <a:stretch/>
        </p:blipFill>
        <p:spPr>
          <a:xfrm>
            <a:off x="121918" y="79232"/>
            <a:ext cx="899439" cy="80790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44"/>
          <p:cNvSpPr txBox="1"/>
          <p:nvPr>
            <p:ph type="title"/>
          </p:nvPr>
        </p:nvSpPr>
        <p:spPr>
          <a:xfrm>
            <a:off x="1272085" y="89177"/>
            <a:ext cx="7971675" cy="73429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40"/>
              <a:buFont typeface="Trebuchet MS"/>
              <a:buNone/>
            </a:pPr>
            <a:r>
              <a:rPr i="0" lang="en-US" sz="3200" u="none" cap="none" strike="noStrike">
                <a:latin typeface="Times New Roman"/>
                <a:ea typeface="Times New Roman"/>
                <a:cs typeface="Times New Roman"/>
                <a:sym typeface="Times New Roman"/>
              </a:rPr>
              <a:t>Timing diagram of mod10 Counter</a:t>
            </a:r>
            <a:br>
              <a:rPr i="0" lang="en-US" sz="3200" u="none" cap="none" strike="noStrike">
                <a:latin typeface="Times New Roman"/>
                <a:ea typeface="Times New Roman"/>
                <a:cs typeface="Times New Roman"/>
                <a:sym typeface="Times New Roman"/>
              </a:rPr>
            </a:br>
            <a:endParaRPr i="0" sz="3200" u="none" cap="none" strike="noStrike">
              <a:latin typeface="Times New Roman"/>
              <a:ea typeface="Times New Roman"/>
              <a:cs typeface="Times New Roman"/>
              <a:sym typeface="Times New Roman"/>
            </a:endParaRPr>
          </a:p>
        </p:txBody>
      </p:sp>
      <p:pic>
        <p:nvPicPr>
          <p:cNvPr descr="Image result for timing diagram of mod 10 counter" id="723" name="Google Shape;723;p44"/>
          <p:cNvPicPr preferRelativeResize="0"/>
          <p:nvPr>
            <p:ph idx="1" type="body"/>
          </p:nvPr>
        </p:nvPicPr>
        <p:blipFill rotWithShape="1">
          <a:blip r:embed="rId3">
            <a:alphaModFix/>
          </a:blip>
          <a:srcRect b="0" l="0" r="0" t="0"/>
          <a:stretch/>
        </p:blipFill>
        <p:spPr>
          <a:xfrm>
            <a:off x="803564" y="1042416"/>
            <a:ext cx="9574876" cy="4825345"/>
          </a:xfrm>
          <a:prstGeom prst="rect">
            <a:avLst/>
          </a:prstGeom>
          <a:noFill/>
          <a:ln>
            <a:noFill/>
          </a:ln>
        </p:spPr>
      </p:pic>
      <p:sp>
        <p:nvSpPr>
          <p:cNvPr id="724" name="Google Shape;724;p44"/>
          <p:cNvSpPr txBox="1"/>
          <p:nvPr>
            <p:ph idx="10" type="dt"/>
          </p:nvPr>
        </p:nvSpPr>
        <p:spPr>
          <a:xfrm>
            <a:off x="838200" y="6356350"/>
            <a:ext cx="86777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725" name="Google Shape;725;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726" name="Google Shape;726;p44"/>
          <p:cNvPicPr preferRelativeResize="0"/>
          <p:nvPr/>
        </p:nvPicPr>
        <p:blipFill rotWithShape="1">
          <a:blip r:embed="rId4">
            <a:alphaModFix/>
          </a:blip>
          <a:srcRect b="0" l="0" r="0" t="0"/>
          <a:stretch/>
        </p:blipFill>
        <p:spPr>
          <a:xfrm>
            <a:off x="131062" y="52370"/>
            <a:ext cx="899439" cy="80790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5"/>
          <p:cNvSpPr txBox="1"/>
          <p:nvPr>
            <p:ph type="title"/>
          </p:nvPr>
        </p:nvSpPr>
        <p:spPr>
          <a:xfrm>
            <a:off x="1366672" y="117764"/>
            <a:ext cx="7943965" cy="47700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40"/>
              <a:buFont typeface="Trebuchet MS"/>
              <a:buNone/>
            </a:pPr>
            <a:r>
              <a:rPr i="0" lang="en-US" sz="3200" u="none" cap="none" strike="noStrike">
                <a:latin typeface="Times New Roman"/>
                <a:ea typeface="Times New Roman"/>
                <a:cs typeface="Times New Roman"/>
                <a:sym typeface="Times New Roman"/>
              </a:rPr>
              <a:t>Design of Mod-7 Counter using IC 7490</a:t>
            </a:r>
            <a:endParaRPr i="0" sz="3200" u="none" cap="none" strike="noStrike">
              <a:latin typeface="Times New Roman"/>
              <a:ea typeface="Times New Roman"/>
              <a:cs typeface="Times New Roman"/>
              <a:sym typeface="Times New Roman"/>
            </a:endParaRPr>
          </a:p>
        </p:txBody>
      </p:sp>
      <p:sp>
        <p:nvSpPr>
          <p:cNvPr id="732" name="Google Shape;732;p45"/>
          <p:cNvSpPr txBox="1"/>
          <p:nvPr>
            <p:ph idx="10" type="dt"/>
          </p:nvPr>
        </p:nvSpPr>
        <p:spPr>
          <a:xfrm>
            <a:off x="838200" y="6356350"/>
            <a:ext cx="86777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733" name="Google Shape;733;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734" name="Google Shape;734;p45"/>
          <p:cNvPicPr preferRelativeResize="0"/>
          <p:nvPr/>
        </p:nvPicPr>
        <p:blipFill rotWithShape="1">
          <a:blip r:embed="rId3">
            <a:alphaModFix/>
          </a:blip>
          <a:srcRect b="0" l="0" r="0" t="0"/>
          <a:stretch/>
        </p:blipFill>
        <p:spPr>
          <a:xfrm>
            <a:off x="80077" y="0"/>
            <a:ext cx="633155" cy="576072"/>
          </a:xfrm>
          <a:prstGeom prst="rect">
            <a:avLst/>
          </a:prstGeom>
          <a:noFill/>
          <a:ln>
            <a:noFill/>
          </a:ln>
        </p:spPr>
      </p:pic>
      <p:sp>
        <p:nvSpPr>
          <p:cNvPr id="735" name="Google Shape;735;p45"/>
          <p:cNvSpPr/>
          <p:nvPr/>
        </p:nvSpPr>
        <p:spPr>
          <a:xfrm>
            <a:off x="80077" y="576072"/>
            <a:ext cx="7463723" cy="5684432"/>
          </a:xfrm>
          <a:prstGeom prst="rect">
            <a:avLst/>
          </a:prstGeom>
          <a:noFill/>
          <a:ln>
            <a:noFill/>
          </a:ln>
        </p:spPr>
        <p:txBody>
          <a:bodyPr anchorCtr="0" anchor="t" bIns="45700" lIns="91425" spcFirstLastPara="1" rIns="91425" wrap="square" tIns="45700">
            <a:noAutofit/>
          </a:bodyPr>
          <a:lstStyle/>
          <a:p>
            <a:pPr indent="0" lvl="0" marL="0" marR="0" rtl="0" algn="just">
              <a:spcBef>
                <a:spcPts val="600"/>
              </a:spcBef>
              <a:spcAft>
                <a:spcPts val="0"/>
              </a:spcAft>
              <a:buClr>
                <a:schemeClr val="dk1"/>
              </a:buClr>
              <a:buSzPts val="2400"/>
              <a:buFont typeface="Times New Roman"/>
              <a:buNone/>
            </a:pPr>
            <a:r>
              <a:rPr lang="en-US" sz="2200">
                <a:solidFill>
                  <a:srgbClr val="00B050"/>
                </a:solidFill>
                <a:latin typeface="Times New Roman"/>
                <a:ea typeface="Times New Roman"/>
                <a:cs typeface="Times New Roman"/>
                <a:sym typeface="Times New Roman"/>
              </a:rPr>
              <a:t>Construct MOD-10 counter and then truncate the count to 7 using RESET pins</a:t>
            </a:r>
            <a:endParaRPr/>
          </a:p>
          <a:p>
            <a:pPr indent="0" lvl="0" marL="0" marR="0" rtl="0" algn="just">
              <a:spcBef>
                <a:spcPts val="600"/>
              </a:spcBef>
              <a:spcAft>
                <a:spcPts val="0"/>
              </a:spcAft>
              <a:buClr>
                <a:schemeClr val="dk1"/>
              </a:buClr>
              <a:buSzPts val="2400"/>
              <a:buFont typeface="Times New Roman"/>
              <a:buNone/>
            </a:pPr>
            <a:r>
              <a:rPr lang="en-US" sz="2200">
                <a:solidFill>
                  <a:srgbClr val="FF0000"/>
                </a:solidFill>
                <a:latin typeface="Times New Roman"/>
                <a:ea typeface="Times New Roman"/>
                <a:cs typeface="Times New Roman"/>
                <a:sym typeface="Times New Roman"/>
              </a:rPr>
              <a:t>Mod-7 counter counts through seven states from 0 to 6 </a:t>
            </a:r>
            <a:r>
              <a:rPr lang="en-US" sz="2200">
                <a:solidFill>
                  <a:srgbClr val="00B050"/>
                </a:solidFill>
                <a:latin typeface="Times New Roman"/>
                <a:ea typeface="Times New Roman"/>
                <a:cs typeface="Times New Roman"/>
                <a:sym typeface="Times New Roman"/>
              </a:rPr>
              <a:t>It should reset as soon as the count becomes 7. </a:t>
            </a:r>
            <a:endParaRPr sz="2200">
              <a:solidFill>
                <a:srgbClr val="00B050"/>
              </a:solidFill>
              <a:latin typeface="Times New Roman"/>
              <a:ea typeface="Times New Roman"/>
              <a:cs typeface="Times New Roman"/>
              <a:sym typeface="Times New Roman"/>
            </a:endParaRPr>
          </a:p>
          <a:p>
            <a:pPr indent="0" lvl="0" marL="0" marR="0" rtl="0" algn="just">
              <a:spcBef>
                <a:spcPts val="600"/>
              </a:spcBef>
              <a:spcAft>
                <a:spcPts val="0"/>
              </a:spcAft>
              <a:buClr>
                <a:schemeClr val="dk1"/>
              </a:buClr>
              <a:buSzPts val="2400"/>
              <a:buFont typeface="Times New Roman"/>
              <a:buNone/>
            </a:pPr>
            <a:r>
              <a:rPr lang="en-US" sz="2200">
                <a:solidFill>
                  <a:srgbClr val="FF0000"/>
                </a:solidFill>
                <a:latin typeface="Times New Roman"/>
                <a:ea typeface="Times New Roman"/>
                <a:cs typeface="Times New Roman"/>
                <a:sym typeface="Times New Roman"/>
              </a:rPr>
              <a:t>The o/p of reset logic should be 1 corresponding to invalid states. </a:t>
            </a:r>
            <a:endParaRPr sz="2200">
              <a:solidFill>
                <a:srgbClr val="FF0000"/>
              </a:solidFill>
              <a:latin typeface="Times New Roman"/>
              <a:ea typeface="Times New Roman"/>
              <a:cs typeface="Times New Roman"/>
              <a:sym typeface="Times New Roman"/>
            </a:endParaRPr>
          </a:p>
          <a:p>
            <a:pPr indent="0" lvl="0" marL="0" marR="0" rtl="0" algn="just">
              <a:spcBef>
                <a:spcPts val="600"/>
              </a:spcBef>
              <a:spcAft>
                <a:spcPts val="0"/>
              </a:spcAft>
              <a:buClr>
                <a:schemeClr val="dk1"/>
              </a:buClr>
              <a:buSzPts val="2400"/>
              <a:buFont typeface="Times New Roman"/>
              <a:buNone/>
            </a:pPr>
            <a:r>
              <a:rPr lang="en-US" sz="2200">
                <a:solidFill>
                  <a:srgbClr val="00B050"/>
                </a:solidFill>
                <a:latin typeface="Times New Roman"/>
                <a:ea typeface="Times New Roman"/>
                <a:cs typeface="Times New Roman"/>
                <a:sym typeface="Times New Roman"/>
              </a:rPr>
              <a:t>The reset logic o/p should be applied to pin 2 and 3(RESET pins).</a:t>
            </a:r>
            <a:endParaRPr/>
          </a:p>
          <a:p>
            <a:pPr indent="0" lvl="0" marL="0" marR="0" rtl="0" algn="just">
              <a:spcBef>
                <a:spcPts val="600"/>
              </a:spcBef>
              <a:spcAft>
                <a:spcPts val="0"/>
              </a:spcAft>
              <a:buClr>
                <a:schemeClr val="dk1"/>
              </a:buClr>
              <a:buSzPts val="2400"/>
              <a:buFont typeface="Times New Roman"/>
              <a:buNone/>
            </a:pPr>
            <a:r>
              <a:rPr lang="en-US" sz="2200">
                <a:solidFill>
                  <a:srgbClr val="FF0000"/>
                </a:solidFill>
                <a:latin typeface="Times New Roman"/>
                <a:ea typeface="Times New Roman"/>
                <a:cs typeface="Times New Roman"/>
                <a:sym typeface="Times New Roman"/>
              </a:rPr>
              <a:t>To design RESET logic, connect the outputs going one in first unwanted state (here 7) to input of AND gate and connect AND gate output to R01 and R02</a:t>
            </a:r>
            <a:endParaRPr sz="2200">
              <a:solidFill>
                <a:srgbClr val="FF0000"/>
              </a:solidFill>
              <a:latin typeface="Calibri"/>
              <a:ea typeface="Calibri"/>
              <a:cs typeface="Calibri"/>
              <a:sym typeface="Calibri"/>
            </a:endParaRPr>
          </a:p>
        </p:txBody>
      </p:sp>
      <p:graphicFrame>
        <p:nvGraphicFramePr>
          <p:cNvPr id="736" name="Google Shape;736;p45"/>
          <p:cNvGraphicFramePr/>
          <p:nvPr/>
        </p:nvGraphicFramePr>
        <p:xfrm>
          <a:off x="7626094" y="807902"/>
          <a:ext cx="3000000" cy="3000000"/>
        </p:xfrm>
        <a:graphic>
          <a:graphicData uri="http://schemas.openxmlformats.org/drawingml/2006/table">
            <a:tbl>
              <a:tblPr>
                <a:noFill/>
                <a:tableStyleId>{A03334CA-6ADD-49B6-B7B5-ABEF79E31212}</a:tableStyleId>
              </a:tblPr>
              <a:tblGrid>
                <a:gridCol w="711700"/>
                <a:gridCol w="711700"/>
                <a:gridCol w="711700"/>
                <a:gridCol w="711700"/>
                <a:gridCol w="711700"/>
                <a:gridCol w="711700"/>
              </a:tblGrid>
              <a:tr h="653150">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QD</a:t>
                      </a:r>
                      <a:endParaRPr sz="1600" u="none" cap="none" strike="noStrike">
                        <a:latin typeface="Calibri"/>
                        <a:ea typeface="Calibri"/>
                        <a:cs typeface="Calibri"/>
                        <a:sym typeface="Calibri"/>
                      </a:endParaRPr>
                    </a:p>
                  </a:txBody>
                  <a:tcPr marT="0" marB="0" marR="68575" marL="68575">
                    <a:solidFill>
                      <a:srgbClr val="F5F4F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QC</a:t>
                      </a:r>
                      <a:endParaRPr sz="1600" u="none" cap="none" strike="noStrike">
                        <a:latin typeface="Calibri"/>
                        <a:ea typeface="Calibri"/>
                        <a:cs typeface="Calibri"/>
                        <a:sym typeface="Calibri"/>
                      </a:endParaRPr>
                    </a:p>
                  </a:txBody>
                  <a:tcPr marT="0" marB="0" marR="68575" marL="68575">
                    <a:solidFill>
                      <a:srgbClr val="F5F4F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QB</a:t>
                      </a:r>
                      <a:endParaRPr sz="1600" u="none" cap="none" strike="noStrike">
                        <a:latin typeface="Calibri"/>
                        <a:ea typeface="Calibri"/>
                        <a:cs typeface="Calibri"/>
                        <a:sym typeface="Calibri"/>
                      </a:endParaRPr>
                    </a:p>
                  </a:txBody>
                  <a:tcPr marT="0" marB="0" marR="68575" marL="68575">
                    <a:solidFill>
                      <a:srgbClr val="F5F4F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QA</a:t>
                      </a:r>
                      <a:endParaRPr sz="1600" u="none" cap="none" strike="noStrike">
                        <a:latin typeface="Calibri"/>
                        <a:ea typeface="Calibri"/>
                        <a:cs typeface="Calibri"/>
                        <a:sym typeface="Calibri"/>
                      </a:endParaRPr>
                    </a:p>
                  </a:txBody>
                  <a:tcPr marT="0" marB="0" marR="68575" marL="68575">
                    <a:solidFill>
                      <a:srgbClr val="F5F4F4"/>
                    </a:solidFill>
                  </a:tcPr>
                </a:tc>
                <a:tc>
                  <a:txBody>
                    <a:bodyPr/>
                    <a:lstStyle/>
                    <a:p>
                      <a:pPr indent="0" lvl="0" marL="0" marR="0" rtl="0" algn="l">
                        <a:spcBef>
                          <a:spcPts val="0"/>
                        </a:spcBef>
                        <a:spcAft>
                          <a:spcPts val="0"/>
                        </a:spcAft>
                        <a:buNone/>
                      </a:pPr>
                      <a:r>
                        <a:rPr lang="en-US" sz="1800"/>
                        <a:t>Count</a:t>
                      </a:r>
                      <a:endParaRPr sz="1800"/>
                    </a:p>
                  </a:txBody>
                  <a:tcPr marT="45725" marB="45725" marR="91450" marL="91450">
                    <a:solidFill>
                      <a:srgbClr val="F5F4F4"/>
                    </a:solidFill>
                  </a:tcPr>
                </a:tc>
                <a:tc>
                  <a:txBody>
                    <a:bodyPr/>
                    <a:lstStyle/>
                    <a:p>
                      <a:pPr indent="0" lvl="0" marL="0" marR="0" rtl="0" algn="l">
                        <a:spcBef>
                          <a:spcPts val="0"/>
                        </a:spcBef>
                        <a:spcAft>
                          <a:spcPts val="0"/>
                        </a:spcAft>
                        <a:buNone/>
                      </a:pPr>
                      <a:r>
                        <a:rPr lang="en-US" sz="1800"/>
                        <a:t>RESET</a:t>
                      </a:r>
                      <a:r>
                        <a:rPr lang="en-US" sz="1800"/>
                        <a:t> I/P</a:t>
                      </a:r>
                      <a:endParaRPr sz="1800"/>
                    </a:p>
                  </a:txBody>
                  <a:tcPr marT="45725" marB="45725" marR="91450" marL="91450">
                    <a:solidFill>
                      <a:srgbClr val="F5F4F4"/>
                    </a:solidFill>
                  </a:tcPr>
                </a:tc>
              </a:tr>
              <a:tr h="467450">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l">
                        <a:spcBef>
                          <a:spcPts val="0"/>
                        </a:spcBef>
                        <a:spcAft>
                          <a:spcPts val="0"/>
                        </a:spcAft>
                        <a:buNone/>
                      </a:pPr>
                      <a:r>
                        <a:rPr lang="en-US" sz="1800"/>
                        <a:t>0</a:t>
                      </a:r>
                      <a:endParaRPr sz="1800"/>
                    </a:p>
                  </a:txBody>
                  <a:tcPr marT="45725" marB="45725" marR="91450" marL="91450">
                    <a:solidFill>
                      <a:srgbClr val="9CC2E5"/>
                    </a:solidFill>
                  </a:tcPr>
                </a:tc>
              </a:tr>
              <a:tr h="467450">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l">
                        <a:spcBef>
                          <a:spcPts val="0"/>
                        </a:spcBef>
                        <a:spcAft>
                          <a:spcPts val="0"/>
                        </a:spcAft>
                        <a:buNone/>
                      </a:pPr>
                      <a:r>
                        <a:rPr lang="en-US" sz="1800"/>
                        <a:t>0</a:t>
                      </a:r>
                      <a:endParaRPr sz="1800"/>
                    </a:p>
                  </a:txBody>
                  <a:tcPr marT="45725" marB="45725" marR="91450" marL="91450">
                    <a:solidFill>
                      <a:srgbClr val="9CC2E5"/>
                    </a:solidFill>
                  </a:tcPr>
                </a:tc>
              </a:tr>
              <a:tr h="467450">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2</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l">
                        <a:spcBef>
                          <a:spcPts val="0"/>
                        </a:spcBef>
                        <a:spcAft>
                          <a:spcPts val="0"/>
                        </a:spcAft>
                        <a:buNone/>
                      </a:pPr>
                      <a:r>
                        <a:rPr lang="en-US" sz="1800"/>
                        <a:t>0</a:t>
                      </a:r>
                      <a:endParaRPr sz="1800"/>
                    </a:p>
                  </a:txBody>
                  <a:tcPr marT="45725" marB="45725" marR="91450" marL="91450">
                    <a:solidFill>
                      <a:srgbClr val="9CC2E5"/>
                    </a:solidFill>
                  </a:tcPr>
                </a:tc>
              </a:tr>
              <a:tr h="467450">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3</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l">
                        <a:spcBef>
                          <a:spcPts val="0"/>
                        </a:spcBef>
                        <a:spcAft>
                          <a:spcPts val="0"/>
                        </a:spcAft>
                        <a:buNone/>
                      </a:pPr>
                      <a:r>
                        <a:rPr lang="en-US" sz="1800"/>
                        <a:t>0</a:t>
                      </a:r>
                      <a:endParaRPr sz="1800"/>
                    </a:p>
                  </a:txBody>
                  <a:tcPr marT="45725" marB="45725" marR="91450" marL="91450">
                    <a:solidFill>
                      <a:srgbClr val="9CC2E5"/>
                    </a:solidFill>
                  </a:tcPr>
                </a:tc>
              </a:tr>
              <a:tr h="467450">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BBD6EE"/>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BBD6EE"/>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BBD6EE"/>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4</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l">
                        <a:spcBef>
                          <a:spcPts val="0"/>
                        </a:spcBef>
                        <a:spcAft>
                          <a:spcPts val="0"/>
                        </a:spcAft>
                        <a:buNone/>
                      </a:pPr>
                      <a:r>
                        <a:rPr lang="en-US" sz="1800"/>
                        <a:t>0</a:t>
                      </a:r>
                      <a:endParaRPr sz="1800"/>
                    </a:p>
                  </a:txBody>
                  <a:tcPr marT="45725" marB="45725" marR="91450" marL="91450">
                    <a:solidFill>
                      <a:srgbClr val="9CC2E5"/>
                    </a:solidFill>
                  </a:tcPr>
                </a:tc>
              </a:tr>
              <a:tr h="467450">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5</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l">
                        <a:spcBef>
                          <a:spcPts val="0"/>
                        </a:spcBef>
                        <a:spcAft>
                          <a:spcPts val="0"/>
                        </a:spcAft>
                        <a:buNone/>
                      </a:pPr>
                      <a:r>
                        <a:rPr lang="en-US" sz="1800"/>
                        <a:t>0</a:t>
                      </a:r>
                      <a:endParaRPr sz="1800"/>
                    </a:p>
                  </a:txBody>
                  <a:tcPr marT="45725" marB="45725" marR="91450" marL="91450">
                    <a:solidFill>
                      <a:srgbClr val="9CC2E5"/>
                    </a:solidFill>
                  </a:tcPr>
                </a:tc>
              </a:tr>
              <a:tr h="467450">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6</a:t>
                      </a:r>
                      <a:endParaRPr sz="1600" u="none" cap="none" strike="noStrike">
                        <a:latin typeface="Calibri"/>
                        <a:ea typeface="Calibri"/>
                        <a:cs typeface="Calibri"/>
                        <a:sym typeface="Calibri"/>
                      </a:endParaRPr>
                    </a:p>
                  </a:txBody>
                  <a:tcPr marT="0" marB="0" marR="68575" marL="68575" anchor="ctr">
                    <a:solidFill>
                      <a:srgbClr val="9CC2E5"/>
                    </a:solidFill>
                  </a:tcPr>
                </a:tc>
                <a:tc>
                  <a:txBody>
                    <a:bodyPr/>
                    <a:lstStyle/>
                    <a:p>
                      <a:pPr indent="0" lvl="0" marL="0" marR="0" rtl="0" algn="l">
                        <a:spcBef>
                          <a:spcPts val="0"/>
                        </a:spcBef>
                        <a:spcAft>
                          <a:spcPts val="0"/>
                        </a:spcAft>
                        <a:buNone/>
                      </a:pPr>
                      <a:r>
                        <a:rPr lang="en-US" sz="1800"/>
                        <a:t>0</a:t>
                      </a:r>
                      <a:endParaRPr sz="1800"/>
                    </a:p>
                  </a:txBody>
                  <a:tcPr marT="45725" marB="45725" marR="91450" marL="91450">
                    <a:solidFill>
                      <a:srgbClr val="9CC2E5"/>
                    </a:solidFill>
                  </a:tcPr>
                </a:tc>
              </a:tr>
              <a:tr h="467450">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FFC000"/>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FFC000"/>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FFC000"/>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7</a:t>
                      </a:r>
                      <a:endParaRPr sz="1600" u="none" cap="none" strike="noStrike">
                        <a:latin typeface="Calibri"/>
                        <a:ea typeface="Calibri"/>
                        <a:cs typeface="Calibri"/>
                        <a:sym typeface="Calibri"/>
                      </a:endParaRPr>
                    </a:p>
                  </a:txBody>
                  <a:tcPr marT="0" marB="0" marR="68575" marL="68575" anchor="ctr">
                    <a:solidFill>
                      <a:srgbClr val="F7CAAC"/>
                    </a:solidFill>
                  </a:tcPr>
                </a:tc>
                <a:tc>
                  <a:txBody>
                    <a:bodyPr/>
                    <a:lstStyle/>
                    <a:p>
                      <a:pPr indent="0" lvl="0" marL="0" marR="0" rtl="0" algn="l">
                        <a:spcBef>
                          <a:spcPts val="0"/>
                        </a:spcBef>
                        <a:spcAft>
                          <a:spcPts val="0"/>
                        </a:spcAft>
                        <a:buNone/>
                      </a:pPr>
                      <a:r>
                        <a:rPr lang="en-US" sz="1800"/>
                        <a:t>1</a:t>
                      </a:r>
                      <a:endParaRPr sz="1800"/>
                    </a:p>
                  </a:txBody>
                  <a:tcPr marT="45725" marB="45725" marR="91450" marL="91450">
                    <a:solidFill>
                      <a:srgbClr val="FBE4D4"/>
                    </a:solidFill>
                  </a:tcPr>
                </a:tc>
              </a:tr>
              <a:tr h="467450">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8</a:t>
                      </a:r>
                      <a:endParaRPr sz="1600" u="none" cap="none" strike="noStrike">
                        <a:latin typeface="Calibri"/>
                        <a:ea typeface="Calibri"/>
                        <a:cs typeface="Calibri"/>
                        <a:sym typeface="Calibri"/>
                      </a:endParaRPr>
                    </a:p>
                  </a:txBody>
                  <a:tcPr marT="0" marB="0" marR="68575" marL="68575" anchor="ctr">
                    <a:solidFill>
                      <a:srgbClr val="FBE4D4"/>
                    </a:solidFill>
                  </a:tcPr>
                </a:tc>
                <a:tc>
                  <a:txBody>
                    <a:bodyPr/>
                    <a:lstStyle/>
                    <a:p>
                      <a:pPr indent="0" lvl="0" marL="0" marR="0" rtl="0" algn="l">
                        <a:spcBef>
                          <a:spcPts val="0"/>
                        </a:spcBef>
                        <a:spcAft>
                          <a:spcPts val="0"/>
                        </a:spcAft>
                        <a:buNone/>
                      </a:pPr>
                      <a:r>
                        <a:rPr lang="en-US" sz="1800"/>
                        <a:t>1</a:t>
                      </a:r>
                      <a:endParaRPr sz="1800"/>
                    </a:p>
                  </a:txBody>
                  <a:tcPr marT="45725" marB="45725" marR="91450" marL="91450">
                    <a:solidFill>
                      <a:srgbClr val="FBE4D4"/>
                    </a:solidFill>
                  </a:tcPr>
                </a:tc>
              </a:tr>
              <a:tr h="467450">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0</a:t>
                      </a:r>
                      <a:endParaRPr sz="1600" u="none" cap="none" strike="noStrike">
                        <a:latin typeface="Calibri"/>
                        <a:ea typeface="Calibri"/>
                        <a:cs typeface="Calibri"/>
                        <a:sym typeface="Calibri"/>
                      </a:endParaRPr>
                    </a:p>
                  </a:txBody>
                  <a:tcPr marT="0" marB="0" marR="68575" marL="68575" anchor="ctr">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1</a:t>
                      </a:r>
                      <a:endParaRPr sz="1600" u="none" cap="none" strike="noStrike">
                        <a:latin typeface="Calibri"/>
                        <a:ea typeface="Calibri"/>
                        <a:cs typeface="Calibri"/>
                        <a:sym typeface="Calibri"/>
                      </a:endParaRPr>
                    </a:p>
                  </a:txBody>
                  <a:tcPr marT="0" marB="0" marR="68575" marL="68575" anchor="ctr">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t>9</a:t>
                      </a:r>
                      <a:endParaRPr sz="1600" u="none" cap="none" strike="noStrike">
                        <a:latin typeface="Calibri"/>
                        <a:ea typeface="Calibri"/>
                        <a:cs typeface="Calibri"/>
                        <a:sym typeface="Calibri"/>
                      </a:endParaRPr>
                    </a:p>
                  </a:txBody>
                  <a:tcPr marT="0" marB="0" marR="68575" marL="68575" anchor="ctr">
                    <a:solidFill>
                      <a:srgbClr val="FBE4D4"/>
                    </a:solidFill>
                  </a:tcPr>
                </a:tc>
                <a:tc>
                  <a:txBody>
                    <a:bodyPr/>
                    <a:lstStyle/>
                    <a:p>
                      <a:pPr indent="0" lvl="0" marL="0" marR="0" rtl="0" algn="l">
                        <a:spcBef>
                          <a:spcPts val="0"/>
                        </a:spcBef>
                        <a:spcAft>
                          <a:spcPts val="0"/>
                        </a:spcAft>
                        <a:buNone/>
                      </a:pPr>
                      <a:r>
                        <a:rPr lang="en-US" sz="1800"/>
                        <a:t>1</a:t>
                      </a:r>
                      <a:endParaRPr sz="1800"/>
                    </a:p>
                  </a:txBody>
                  <a:tcPr marT="45725" marB="45725" marR="91450" marL="91450">
                    <a:solidFill>
                      <a:srgbClr val="FBE4D4"/>
                    </a:solidFill>
                  </a:tcPr>
                </a:tc>
              </a:tr>
            </a:tbl>
          </a:graphicData>
        </a:graphic>
      </p:graphicFrame>
      <p:pic>
        <p:nvPicPr>
          <p:cNvPr id="737" name="Google Shape;737;p45"/>
          <p:cNvPicPr preferRelativeResize="0"/>
          <p:nvPr/>
        </p:nvPicPr>
        <p:blipFill rotWithShape="1">
          <a:blip r:embed="rId4">
            <a:alphaModFix/>
          </a:blip>
          <a:srcRect b="0" l="0" r="0" t="0"/>
          <a:stretch/>
        </p:blipFill>
        <p:spPr>
          <a:xfrm>
            <a:off x="603504" y="4746660"/>
            <a:ext cx="5907023" cy="1726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46"/>
          <p:cNvSpPr txBox="1"/>
          <p:nvPr>
            <p:ph type="title"/>
          </p:nvPr>
        </p:nvSpPr>
        <p:spPr>
          <a:xfrm>
            <a:off x="1215875" y="26797"/>
            <a:ext cx="10515600" cy="5492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Design of Mod-7 Counter using IC 7490</a:t>
            </a:r>
            <a:endParaRPr sz="3200"/>
          </a:p>
        </p:txBody>
      </p:sp>
      <p:sp>
        <p:nvSpPr>
          <p:cNvPr id="743" name="Google Shape;743;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id="744" name="Google Shape;744;p46"/>
          <p:cNvPicPr preferRelativeResize="0"/>
          <p:nvPr>
            <p:ph idx="1" type="body"/>
          </p:nvPr>
        </p:nvPicPr>
        <p:blipFill rotWithShape="1">
          <a:blip r:embed="rId3">
            <a:alphaModFix/>
          </a:blip>
          <a:srcRect b="0" l="0" r="0" t="0"/>
          <a:stretch/>
        </p:blipFill>
        <p:spPr>
          <a:xfrm>
            <a:off x="1426260" y="796359"/>
            <a:ext cx="8741664" cy="5339703"/>
          </a:xfrm>
          <a:prstGeom prst="rect">
            <a:avLst/>
          </a:prstGeom>
          <a:noFill/>
          <a:ln>
            <a:noFill/>
          </a:ln>
        </p:spPr>
      </p:pic>
      <p:pic>
        <p:nvPicPr>
          <p:cNvPr id="745" name="Google Shape;745;p46"/>
          <p:cNvPicPr preferRelativeResize="0"/>
          <p:nvPr/>
        </p:nvPicPr>
        <p:blipFill rotWithShape="1">
          <a:blip r:embed="rId4">
            <a:alphaModFix/>
          </a:blip>
          <a:srcRect b="0" l="0" r="0" t="0"/>
          <a:stretch/>
        </p:blipFill>
        <p:spPr>
          <a:xfrm>
            <a:off x="80077" y="0"/>
            <a:ext cx="633155" cy="576072"/>
          </a:xfrm>
          <a:prstGeom prst="rect">
            <a:avLst/>
          </a:prstGeom>
          <a:noFill/>
          <a:ln>
            <a:noFill/>
          </a:ln>
        </p:spPr>
      </p:pic>
      <p:sp>
        <p:nvSpPr>
          <p:cNvPr id="746" name="Google Shape;746;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47"/>
          <p:cNvSpPr txBox="1"/>
          <p:nvPr>
            <p:ph type="title"/>
          </p:nvPr>
        </p:nvSpPr>
        <p:spPr>
          <a:xfrm>
            <a:off x="1087306" y="46609"/>
            <a:ext cx="9726168" cy="70472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Cascading of IC 7490 </a:t>
            </a:r>
            <a:endParaRPr sz="3200">
              <a:latin typeface="Times New Roman"/>
              <a:ea typeface="Times New Roman"/>
              <a:cs typeface="Times New Roman"/>
              <a:sym typeface="Times New Roman"/>
            </a:endParaRPr>
          </a:p>
        </p:txBody>
      </p:sp>
      <p:sp>
        <p:nvSpPr>
          <p:cNvPr id="752" name="Google Shape;752;p47"/>
          <p:cNvSpPr txBox="1"/>
          <p:nvPr>
            <p:ph idx="1" type="body"/>
          </p:nvPr>
        </p:nvSpPr>
        <p:spPr>
          <a:xfrm>
            <a:off x="573024" y="929638"/>
            <a:ext cx="10515600" cy="552602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To get the BCD counter which can count more than 10 pulses, cascading of IC 7490 is done.</a:t>
            </a:r>
            <a:endParaRPr/>
          </a:p>
          <a:p>
            <a:pPr indent="-228600" lvl="0" marL="228600" rtl="0" algn="l">
              <a:lnSpc>
                <a:spcPct val="90000"/>
              </a:lnSpc>
              <a:spcBef>
                <a:spcPts val="1200"/>
              </a:spcBef>
              <a:spcAft>
                <a:spcPts val="0"/>
              </a:spcAft>
              <a:buClr>
                <a:schemeClr val="dk1"/>
              </a:buClr>
              <a:buSzPts val="2400"/>
              <a:buChar char="•"/>
            </a:pPr>
            <a:r>
              <a:rPr lang="en-US" sz="2400"/>
              <a:t> Multiple ICs can be cascaded together to get required count.</a:t>
            </a:r>
            <a:endParaRPr/>
          </a:p>
          <a:p>
            <a:pPr indent="-228600" lvl="0" marL="228600" rtl="0" algn="l">
              <a:lnSpc>
                <a:spcPct val="90000"/>
              </a:lnSpc>
              <a:spcBef>
                <a:spcPts val="1200"/>
              </a:spcBef>
              <a:spcAft>
                <a:spcPts val="0"/>
              </a:spcAft>
              <a:buClr>
                <a:schemeClr val="dk1"/>
              </a:buClr>
              <a:buSzPts val="2400"/>
              <a:buChar char="•"/>
            </a:pPr>
            <a:r>
              <a:rPr lang="en-US" sz="2400"/>
              <a:t>Each cascaded IC is a decade counter ( QA connected to CLK B)</a:t>
            </a:r>
            <a:endParaRPr/>
          </a:p>
          <a:p>
            <a:pPr indent="-228600" lvl="0" marL="228600" rtl="0" algn="l">
              <a:lnSpc>
                <a:spcPct val="90000"/>
              </a:lnSpc>
              <a:spcBef>
                <a:spcPts val="1200"/>
              </a:spcBef>
              <a:spcAft>
                <a:spcPts val="0"/>
              </a:spcAft>
              <a:buClr>
                <a:schemeClr val="dk1"/>
              </a:buClr>
              <a:buSzPts val="2400"/>
              <a:buChar char="•"/>
            </a:pPr>
            <a:r>
              <a:rPr lang="en-US" sz="2400"/>
              <a:t>MSB output (QD) of first IC is connected as CLK A of second IC</a:t>
            </a:r>
            <a:endParaRPr/>
          </a:p>
          <a:p>
            <a:pPr indent="-228600" lvl="0" marL="228600" rtl="0" algn="l">
              <a:lnSpc>
                <a:spcPct val="90000"/>
              </a:lnSpc>
              <a:spcBef>
                <a:spcPts val="1200"/>
              </a:spcBef>
              <a:spcAft>
                <a:spcPts val="0"/>
              </a:spcAft>
              <a:buClr>
                <a:schemeClr val="dk1"/>
              </a:buClr>
              <a:buSzPts val="2400"/>
              <a:buChar char="•"/>
            </a:pPr>
            <a:r>
              <a:rPr lang="en-US" sz="2400"/>
              <a:t>Two cascaded ICs can count up to 100 states (0 to 99)</a:t>
            </a:r>
            <a:endParaRPr/>
          </a:p>
          <a:p>
            <a:pPr indent="-228600" lvl="0" marL="228600" rtl="0" algn="l">
              <a:lnSpc>
                <a:spcPct val="90000"/>
              </a:lnSpc>
              <a:spcBef>
                <a:spcPts val="1200"/>
              </a:spcBef>
              <a:spcAft>
                <a:spcPts val="0"/>
              </a:spcAft>
              <a:buClr>
                <a:schemeClr val="dk1"/>
              </a:buClr>
              <a:buSzPts val="2400"/>
              <a:buChar char="•"/>
            </a:pPr>
            <a:r>
              <a:rPr lang="en-US" sz="2400"/>
              <a:t>Three cascaded ICs can count up to 1000states (0 to 999) and so on</a:t>
            </a:r>
            <a:endParaRPr/>
          </a:p>
          <a:p>
            <a:pPr indent="-50800" lvl="0" marL="228600" rtl="0" algn="l">
              <a:lnSpc>
                <a:spcPct val="90000"/>
              </a:lnSpc>
              <a:spcBef>
                <a:spcPts val="16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753" name="Google Shape;753;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descr="https://qphs.fs.quoracdn.net/main-qimg-89e74bf7d097b9e50e429890a4937d71" id="754" name="Google Shape;754;p47"/>
          <p:cNvPicPr preferRelativeResize="0"/>
          <p:nvPr/>
        </p:nvPicPr>
        <p:blipFill rotWithShape="1">
          <a:blip r:embed="rId3">
            <a:alphaModFix/>
          </a:blip>
          <a:srcRect b="0" l="0" r="0" t="0"/>
          <a:stretch/>
        </p:blipFill>
        <p:spPr>
          <a:xfrm>
            <a:off x="1984248" y="4183145"/>
            <a:ext cx="6790944" cy="2173205"/>
          </a:xfrm>
          <a:prstGeom prst="rect">
            <a:avLst/>
          </a:prstGeom>
          <a:noFill/>
          <a:ln>
            <a:noFill/>
          </a:ln>
        </p:spPr>
      </p:pic>
      <p:pic>
        <p:nvPicPr>
          <p:cNvPr id="755" name="Google Shape;755;p47"/>
          <p:cNvPicPr preferRelativeResize="0"/>
          <p:nvPr/>
        </p:nvPicPr>
        <p:blipFill rotWithShape="1">
          <a:blip r:embed="rId4">
            <a:alphaModFix/>
          </a:blip>
          <a:srcRect b="0" l="0" r="0" t="0"/>
          <a:stretch/>
        </p:blipFill>
        <p:spPr>
          <a:xfrm>
            <a:off x="80077" y="0"/>
            <a:ext cx="758123" cy="704088"/>
          </a:xfrm>
          <a:prstGeom prst="rect">
            <a:avLst/>
          </a:prstGeom>
          <a:noFill/>
          <a:ln>
            <a:noFill/>
          </a:ln>
        </p:spPr>
      </p:pic>
      <p:sp>
        <p:nvSpPr>
          <p:cNvPr id="756" name="Google Shape;756;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48"/>
          <p:cNvSpPr txBox="1"/>
          <p:nvPr>
            <p:ph type="title"/>
          </p:nvPr>
        </p:nvSpPr>
        <p:spPr>
          <a:xfrm>
            <a:off x="1154425" y="165746"/>
            <a:ext cx="9448246" cy="70658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600"/>
              <a:buFont typeface="Trebuchet MS"/>
              <a:buNone/>
            </a:pPr>
            <a:r>
              <a:rPr i="0" lang="en-US" sz="3200" u="none" cap="none" strike="noStrike">
                <a:latin typeface="Times New Roman"/>
                <a:ea typeface="Times New Roman"/>
                <a:cs typeface="Times New Roman"/>
                <a:sym typeface="Times New Roman"/>
              </a:rPr>
              <a:t>Design of Mod-100 Counter using IC 7490</a:t>
            </a:r>
            <a:endParaRPr i="0" sz="3200" u="none" cap="none" strike="noStrike">
              <a:latin typeface="Times New Roman"/>
              <a:ea typeface="Times New Roman"/>
              <a:cs typeface="Times New Roman"/>
              <a:sym typeface="Times New Roman"/>
            </a:endParaRPr>
          </a:p>
        </p:txBody>
      </p:sp>
      <p:sp>
        <p:nvSpPr>
          <p:cNvPr id="762" name="Google Shape;762;p48"/>
          <p:cNvSpPr txBox="1"/>
          <p:nvPr>
            <p:ph idx="1" type="body"/>
          </p:nvPr>
        </p:nvSpPr>
        <p:spPr>
          <a:xfrm>
            <a:off x="1265260" y="922990"/>
            <a:ext cx="9901503" cy="5283846"/>
          </a:xfrm>
          <a:prstGeom prst="rect">
            <a:avLst/>
          </a:prstGeom>
          <a:solidFill>
            <a:srgbClr val="FBE4D4"/>
          </a:solidFill>
          <a:ln>
            <a:noFill/>
          </a:ln>
        </p:spPr>
        <p:txBody>
          <a:bodyPr anchorCtr="0" anchor="t" bIns="45700" lIns="91425" spcFirstLastPara="1" rIns="91425" wrap="square" tIns="45700">
            <a:noAutofit/>
          </a:bodyPr>
          <a:lstStyle/>
          <a:p>
            <a:pPr indent="-228600" lvl="0" marL="342900" rtl="0" algn="l">
              <a:lnSpc>
                <a:spcPct val="150000"/>
              </a:lnSpc>
              <a:spcBef>
                <a:spcPts val="600"/>
              </a:spcBef>
              <a:spcAft>
                <a:spcPts val="0"/>
              </a:spcAft>
              <a:buClr>
                <a:schemeClr val="accent1"/>
              </a:buClr>
              <a:buSzPts val="1920"/>
              <a:buFont typeface="Noto Sans Symbols"/>
              <a:buChar char="▶"/>
            </a:pPr>
            <a:r>
              <a:rPr lang="en-US" sz="2400">
                <a:solidFill>
                  <a:srgbClr val="3F3F3F"/>
                </a:solidFill>
                <a:latin typeface="Times New Roman"/>
                <a:ea typeface="Times New Roman"/>
                <a:cs typeface="Times New Roman"/>
                <a:sym typeface="Times New Roman"/>
              </a:rPr>
              <a:t>The MOD-100 counter will count 100 states from 0 to 99.</a:t>
            </a:r>
            <a:endParaRPr/>
          </a:p>
          <a:p>
            <a:pPr indent="-228600" lvl="0" marL="342900" rtl="0" algn="l">
              <a:lnSpc>
                <a:spcPct val="150000"/>
              </a:lnSpc>
              <a:spcBef>
                <a:spcPts val="1200"/>
              </a:spcBef>
              <a:spcAft>
                <a:spcPts val="0"/>
              </a:spcAft>
              <a:buClr>
                <a:schemeClr val="accent1"/>
              </a:buClr>
              <a:buSzPts val="1920"/>
              <a:buFont typeface="Noto Sans Symbols"/>
              <a:buChar char="▶"/>
            </a:pPr>
            <a:r>
              <a:rPr lang="en-US" sz="2400">
                <a:solidFill>
                  <a:srgbClr val="3F3F3F"/>
                </a:solidFill>
                <a:latin typeface="Times New Roman"/>
                <a:ea typeface="Times New Roman"/>
                <a:cs typeface="Times New Roman"/>
                <a:sym typeface="Times New Roman"/>
              </a:rPr>
              <a:t> One </a:t>
            </a:r>
            <a:r>
              <a:rPr b="0" i="0" lang="en-US" sz="2400" u="none" cap="none" strike="noStrike">
                <a:solidFill>
                  <a:srgbClr val="3F3F3F"/>
                </a:solidFill>
                <a:latin typeface="Times New Roman"/>
                <a:ea typeface="Times New Roman"/>
                <a:cs typeface="Times New Roman"/>
                <a:sym typeface="Times New Roman"/>
              </a:rPr>
              <a:t>IC 7490 can count from 0 to 9.</a:t>
            </a:r>
            <a:endParaRPr/>
          </a:p>
          <a:p>
            <a:pPr indent="-342900" lvl="0" marL="342900" marR="0" rtl="0" algn="l">
              <a:lnSpc>
                <a:spcPct val="150000"/>
              </a:lnSpc>
              <a:spcBef>
                <a:spcPts val="1200"/>
              </a:spcBef>
              <a:spcAft>
                <a:spcPts val="0"/>
              </a:spcAft>
              <a:buClr>
                <a:schemeClr val="accent1"/>
              </a:buClr>
              <a:buSzPts val="1920"/>
              <a:buFont typeface="Noto Sans Symbols"/>
              <a:buChar char="▶"/>
            </a:pPr>
            <a:r>
              <a:rPr b="0" i="0" lang="en-US" sz="2400" u="none" cap="none" strike="noStrike">
                <a:solidFill>
                  <a:srgbClr val="3F3F3F"/>
                </a:solidFill>
                <a:latin typeface="Times New Roman"/>
                <a:ea typeface="Times New Roman"/>
                <a:cs typeface="Times New Roman"/>
                <a:sym typeface="Times New Roman"/>
              </a:rPr>
              <a:t>For Mod-100 counter, two ICs of  7490 will be required. One for Unit’s place and one for Ten's place</a:t>
            </a:r>
            <a:endParaRPr/>
          </a:p>
          <a:p>
            <a:pPr indent="-342900" lvl="0" marL="342900" marR="0" rtl="0" algn="l">
              <a:lnSpc>
                <a:spcPct val="150000"/>
              </a:lnSpc>
              <a:spcBef>
                <a:spcPts val="1200"/>
              </a:spcBef>
              <a:spcAft>
                <a:spcPts val="0"/>
              </a:spcAft>
              <a:buClr>
                <a:schemeClr val="accent1"/>
              </a:buClr>
              <a:buSzPts val="1920"/>
              <a:buFont typeface="Noto Sans Symbols"/>
              <a:buChar char="▶"/>
            </a:pPr>
            <a:r>
              <a:rPr b="0" i="0" lang="en-US" sz="2400" u="none" cap="none" strike="noStrike">
                <a:solidFill>
                  <a:srgbClr val="3F3F3F"/>
                </a:solidFill>
                <a:latin typeface="Times New Roman"/>
                <a:ea typeface="Times New Roman"/>
                <a:cs typeface="Times New Roman"/>
                <a:sym typeface="Times New Roman"/>
              </a:rPr>
              <a:t>Cascading two BCD counters in such a way that after the Unit’s place IC counts from 0 to 9, ten’s place IC will increment once will suffice the requirement.</a:t>
            </a:r>
            <a:endParaRPr/>
          </a:p>
          <a:p>
            <a:pPr indent="-342900" lvl="0" marL="342900" marR="0" rtl="0" algn="l">
              <a:lnSpc>
                <a:spcPct val="150000"/>
              </a:lnSpc>
              <a:spcBef>
                <a:spcPts val="1200"/>
              </a:spcBef>
              <a:spcAft>
                <a:spcPts val="0"/>
              </a:spcAft>
              <a:buClr>
                <a:schemeClr val="accent1"/>
              </a:buClr>
              <a:buSzPts val="1920"/>
              <a:buFont typeface="Noto Sans Symbols"/>
              <a:buChar char="▶"/>
            </a:pPr>
            <a:r>
              <a:rPr lang="en-US" sz="2400">
                <a:solidFill>
                  <a:srgbClr val="3F3F3F"/>
                </a:solidFill>
                <a:latin typeface="Times New Roman"/>
                <a:ea typeface="Times New Roman"/>
                <a:cs typeface="Times New Roman"/>
                <a:sym typeface="Times New Roman"/>
              </a:rPr>
              <a:t>No separate reset logic is required</a:t>
            </a:r>
            <a:endParaRPr/>
          </a:p>
          <a:p>
            <a:pPr indent="-220980" lvl="0" marL="342900" marR="0" rtl="0" algn="l">
              <a:lnSpc>
                <a:spcPct val="90000"/>
              </a:lnSpc>
              <a:spcBef>
                <a:spcPts val="1600"/>
              </a:spcBef>
              <a:spcAft>
                <a:spcPts val="0"/>
              </a:spcAft>
              <a:buClr>
                <a:schemeClr val="accent1"/>
              </a:buClr>
              <a:buSzPts val="1920"/>
              <a:buFont typeface="Noto Sans Symbols"/>
              <a:buNone/>
            </a:pPr>
            <a:r>
              <a:t/>
            </a:r>
            <a:endParaRPr b="0" i="0" sz="2400" u="none" cap="none" strike="noStrike">
              <a:solidFill>
                <a:srgbClr val="3F3F3F"/>
              </a:solidFill>
              <a:latin typeface="Times New Roman"/>
              <a:ea typeface="Times New Roman"/>
              <a:cs typeface="Times New Roman"/>
              <a:sym typeface="Times New Roman"/>
            </a:endParaRPr>
          </a:p>
          <a:p>
            <a:pPr indent="-251459" lvl="0" marL="342900" marR="0" rtl="0" algn="l">
              <a:lnSpc>
                <a:spcPct val="9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Times New Roman"/>
              <a:ea typeface="Times New Roman"/>
              <a:cs typeface="Times New Roman"/>
              <a:sym typeface="Times New Roman"/>
            </a:endParaRPr>
          </a:p>
        </p:txBody>
      </p:sp>
      <p:sp>
        <p:nvSpPr>
          <p:cNvPr id="763" name="Google Shape;763;p48"/>
          <p:cNvSpPr txBox="1"/>
          <p:nvPr>
            <p:ph idx="10" type="dt"/>
          </p:nvPr>
        </p:nvSpPr>
        <p:spPr>
          <a:xfrm>
            <a:off x="838200" y="6356350"/>
            <a:ext cx="854122"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764" name="Google Shape;764;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765" name="Google Shape;765;p48"/>
          <p:cNvPicPr preferRelativeResize="0"/>
          <p:nvPr/>
        </p:nvPicPr>
        <p:blipFill rotWithShape="1">
          <a:blip r:embed="rId3">
            <a:alphaModFix/>
          </a:blip>
          <a:srcRect b="0" l="0" r="0" t="0"/>
          <a:stretch/>
        </p:blipFill>
        <p:spPr>
          <a:xfrm>
            <a:off x="103630" y="115084"/>
            <a:ext cx="899439" cy="80790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49"/>
          <p:cNvSpPr txBox="1"/>
          <p:nvPr>
            <p:ph type="title"/>
          </p:nvPr>
        </p:nvSpPr>
        <p:spPr>
          <a:xfrm>
            <a:off x="1061674" y="82932"/>
            <a:ext cx="10515600" cy="62242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22222"/>
              <a:buFont typeface="Times New Roman"/>
              <a:buNone/>
            </a:pPr>
            <a:br>
              <a:rPr b="1" lang="en-US">
                <a:latin typeface="Times New Roman"/>
                <a:ea typeface="Times New Roman"/>
                <a:cs typeface="Times New Roman"/>
                <a:sym typeface="Times New Roman"/>
              </a:rPr>
            </a:br>
            <a:r>
              <a:rPr lang="en-US" sz="3600">
                <a:latin typeface="Times New Roman"/>
                <a:ea typeface="Times New Roman"/>
                <a:cs typeface="Times New Roman"/>
                <a:sym typeface="Times New Roman"/>
              </a:rPr>
              <a:t>Design of Mod-100 Counter using IC 7490</a:t>
            </a:r>
            <a:br>
              <a:rPr lang="en-US" sz="3600">
                <a:latin typeface="Times New Roman"/>
                <a:ea typeface="Times New Roman"/>
                <a:cs typeface="Times New Roman"/>
                <a:sym typeface="Times New Roman"/>
              </a:rPr>
            </a:br>
            <a:endParaRPr sz="3600">
              <a:latin typeface="Times New Roman"/>
              <a:ea typeface="Times New Roman"/>
              <a:cs typeface="Times New Roman"/>
              <a:sym typeface="Times New Roman"/>
            </a:endParaRPr>
          </a:p>
        </p:txBody>
      </p:sp>
      <p:sp>
        <p:nvSpPr>
          <p:cNvPr id="771" name="Google Shape;771;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id="772" name="Google Shape;772;p49"/>
          <p:cNvPicPr preferRelativeResize="0"/>
          <p:nvPr/>
        </p:nvPicPr>
        <p:blipFill rotWithShape="1">
          <a:blip r:embed="rId3">
            <a:alphaModFix/>
          </a:blip>
          <a:srcRect b="0" l="0" r="0" t="0"/>
          <a:stretch/>
        </p:blipFill>
        <p:spPr>
          <a:xfrm>
            <a:off x="1061674" y="892213"/>
            <a:ext cx="7291959" cy="3395397"/>
          </a:xfrm>
          <a:prstGeom prst="rect">
            <a:avLst/>
          </a:prstGeom>
          <a:noFill/>
          <a:ln>
            <a:noFill/>
          </a:ln>
        </p:spPr>
      </p:pic>
      <p:pic>
        <p:nvPicPr>
          <p:cNvPr id="773" name="Google Shape;773;p49"/>
          <p:cNvPicPr preferRelativeResize="0"/>
          <p:nvPr/>
        </p:nvPicPr>
        <p:blipFill rotWithShape="1">
          <a:blip r:embed="rId4">
            <a:alphaModFix/>
          </a:blip>
          <a:srcRect b="0" l="0" r="0" t="0"/>
          <a:stretch/>
        </p:blipFill>
        <p:spPr>
          <a:xfrm>
            <a:off x="103630" y="115084"/>
            <a:ext cx="899439" cy="807906"/>
          </a:xfrm>
          <a:prstGeom prst="rect">
            <a:avLst/>
          </a:prstGeom>
          <a:noFill/>
          <a:ln>
            <a:noFill/>
          </a:ln>
        </p:spPr>
      </p:pic>
      <p:sp>
        <p:nvSpPr>
          <p:cNvPr id="774" name="Google Shape;774;p49"/>
          <p:cNvSpPr txBox="1"/>
          <p:nvPr/>
        </p:nvSpPr>
        <p:spPr>
          <a:xfrm>
            <a:off x="2067237" y="4298648"/>
            <a:ext cx="2523744" cy="369332"/>
          </a:xfrm>
          <a:prstGeom prst="rect">
            <a:avLst/>
          </a:prstGeom>
          <a:solidFill>
            <a:srgbClr val="F4B08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Unit’s Place</a:t>
            </a:r>
            <a:endParaRPr sz="1800">
              <a:solidFill>
                <a:schemeClr val="dk1"/>
              </a:solidFill>
              <a:latin typeface="Arial"/>
              <a:ea typeface="Arial"/>
              <a:cs typeface="Arial"/>
              <a:sym typeface="Arial"/>
            </a:endParaRPr>
          </a:p>
        </p:txBody>
      </p:sp>
      <p:sp>
        <p:nvSpPr>
          <p:cNvPr id="775" name="Google Shape;775;p49"/>
          <p:cNvSpPr txBox="1"/>
          <p:nvPr/>
        </p:nvSpPr>
        <p:spPr>
          <a:xfrm>
            <a:off x="5775026" y="4263521"/>
            <a:ext cx="1956816" cy="369332"/>
          </a:xfrm>
          <a:prstGeom prst="rect">
            <a:avLst/>
          </a:prstGeom>
          <a:solidFill>
            <a:srgbClr val="F4B08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Ten’s Place</a:t>
            </a:r>
            <a:endParaRPr sz="1800">
              <a:solidFill>
                <a:schemeClr val="dk1"/>
              </a:solidFill>
              <a:latin typeface="Arial"/>
              <a:ea typeface="Arial"/>
              <a:cs typeface="Arial"/>
              <a:sym typeface="Arial"/>
            </a:endParaRPr>
          </a:p>
        </p:txBody>
      </p:sp>
      <p:sp>
        <p:nvSpPr>
          <p:cNvPr id="776" name="Google Shape;776;p49"/>
          <p:cNvSpPr txBox="1"/>
          <p:nvPr/>
        </p:nvSpPr>
        <p:spPr>
          <a:xfrm>
            <a:off x="9592056" y="2652359"/>
            <a:ext cx="1307592" cy="1077218"/>
          </a:xfrm>
          <a:prstGeom prst="rect">
            <a:avLst/>
          </a:prstGeom>
          <a:solidFill>
            <a:srgbClr val="FBE4D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R1 = R0 1</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R2 = R0 2</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S1 = R9 1</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S2 = R9 2</a:t>
            </a:r>
            <a:endParaRPr sz="1600">
              <a:solidFill>
                <a:schemeClr val="dk1"/>
              </a:solidFill>
              <a:latin typeface="Arial"/>
              <a:ea typeface="Arial"/>
              <a:cs typeface="Arial"/>
              <a:sym typeface="Arial"/>
            </a:endParaRPr>
          </a:p>
        </p:txBody>
      </p:sp>
      <p:sp>
        <p:nvSpPr>
          <p:cNvPr id="777" name="Google Shape;777;p49"/>
          <p:cNvSpPr txBox="1"/>
          <p:nvPr/>
        </p:nvSpPr>
        <p:spPr>
          <a:xfrm>
            <a:off x="771837" y="2959217"/>
            <a:ext cx="804672" cy="584775"/>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Clock     input</a:t>
            </a:r>
            <a:endParaRPr b="1" sz="1600">
              <a:solidFill>
                <a:schemeClr val="dk1"/>
              </a:solidFill>
              <a:latin typeface="Arial"/>
              <a:ea typeface="Arial"/>
              <a:cs typeface="Arial"/>
              <a:sym typeface="Arial"/>
            </a:endParaRPr>
          </a:p>
        </p:txBody>
      </p:sp>
      <p:sp>
        <p:nvSpPr>
          <p:cNvPr id="778" name="Google Shape;778;p49"/>
          <p:cNvSpPr txBox="1"/>
          <p:nvPr/>
        </p:nvSpPr>
        <p:spPr>
          <a:xfrm>
            <a:off x="1576509" y="2260032"/>
            <a:ext cx="981456" cy="307777"/>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Input B</a:t>
            </a:r>
            <a:endParaRPr sz="1800">
              <a:solidFill>
                <a:schemeClr val="dk1"/>
              </a:solidFill>
              <a:latin typeface="Arial"/>
              <a:ea typeface="Arial"/>
              <a:cs typeface="Arial"/>
              <a:sym typeface="Arial"/>
            </a:endParaRPr>
          </a:p>
        </p:txBody>
      </p:sp>
      <p:sp>
        <p:nvSpPr>
          <p:cNvPr id="779" name="Google Shape;779;p49"/>
          <p:cNvSpPr txBox="1"/>
          <p:nvPr/>
        </p:nvSpPr>
        <p:spPr>
          <a:xfrm>
            <a:off x="5352288" y="1996296"/>
            <a:ext cx="810768" cy="307777"/>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Input B</a:t>
            </a:r>
            <a:endParaRPr sz="1800">
              <a:solidFill>
                <a:schemeClr val="dk1"/>
              </a:solidFill>
              <a:latin typeface="Arial"/>
              <a:ea typeface="Arial"/>
              <a:cs typeface="Arial"/>
              <a:sym typeface="Arial"/>
            </a:endParaRPr>
          </a:p>
        </p:txBody>
      </p:sp>
      <p:sp>
        <p:nvSpPr>
          <p:cNvPr id="780" name="Google Shape;780;p49"/>
          <p:cNvSpPr txBox="1"/>
          <p:nvPr/>
        </p:nvSpPr>
        <p:spPr>
          <a:xfrm>
            <a:off x="3849624" y="1144559"/>
            <a:ext cx="603504" cy="307777"/>
          </a:xfrm>
          <a:prstGeom prst="rect">
            <a:avLst/>
          </a:prstGeom>
          <a:solidFill>
            <a:srgbClr val="F4B08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MSB</a:t>
            </a:r>
            <a:endParaRPr sz="1800">
              <a:solidFill>
                <a:schemeClr val="dk1"/>
              </a:solidFill>
              <a:latin typeface="Arial"/>
              <a:ea typeface="Arial"/>
              <a:cs typeface="Arial"/>
              <a:sym typeface="Arial"/>
            </a:endParaRPr>
          </a:p>
        </p:txBody>
      </p:sp>
      <p:sp>
        <p:nvSpPr>
          <p:cNvPr id="781" name="Google Shape;781;p49"/>
          <p:cNvSpPr txBox="1"/>
          <p:nvPr/>
        </p:nvSpPr>
        <p:spPr>
          <a:xfrm>
            <a:off x="658368" y="5065776"/>
            <a:ext cx="10552176" cy="1323439"/>
          </a:xfrm>
          <a:prstGeom prst="rect">
            <a:avLst/>
          </a:prstGeom>
          <a:solidFill>
            <a:srgbClr val="F4B08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As input clock is given to Unit Place IC, it will count from 0 to 9.</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When QD of IC 1 will go from 1 to 0 in next clock pulse, IC 2 will get clock at its input A and second IC will count 1.</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Second IC will get clock only when first IC will count from 0 to 9 (i.e. after every 10 clock pulses).</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Thus the counter will reach to 99 before resetting to 00</a:t>
            </a:r>
            <a:endParaRPr sz="1600">
              <a:solidFill>
                <a:schemeClr val="dk1"/>
              </a:solidFill>
              <a:latin typeface="Arial"/>
              <a:ea typeface="Arial"/>
              <a:cs typeface="Arial"/>
              <a:sym typeface="Arial"/>
            </a:endParaRPr>
          </a:p>
        </p:txBody>
      </p:sp>
      <p:sp>
        <p:nvSpPr>
          <p:cNvPr id="782" name="Google Shape;78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5"/>
          <p:cNvSpPr txBox="1"/>
          <p:nvPr>
            <p:ph type="title"/>
          </p:nvPr>
        </p:nvSpPr>
        <p:spPr>
          <a:xfrm>
            <a:off x="1528549" y="179238"/>
            <a:ext cx="9626814" cy="67116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600"/>
              <a:buFont typeface="Trebuchet MS"/>
              <a:buNone/>
            </a:pPr>
            <a:r>
              <a:rPr lang="en-US" sz="3200">
                <a:latin typeface="Times New Roman"/>
                <a:ea typeface="Times New Roman"/>
                <a:cs typeface="Times New Roman"/>
                <a:sym typeface="Times New Roman"/>
              </a:rPr>
              <a:t>Sequential Logic</a:t>
            </a:r>
            <a:endParaRPr sz="3200">
              <a:latin typeface="Times New Roman"/>
              <a:ea typeface="Times New Roman"/>
              <a:cs typeface="Times New Roman"/>
              <a:sym typeface="Times New Roman"/>
            </a:endParaRPr>
          </a:p>
        </p:txBody>
      </p:sp>
      <p:sp>
        <p:nvSpPr>
          <p:cNvPr id="134" name="Google Shape;134;p5"/>
          <p:cNvSpPr txBox="1"/>
          <p:nvPr>
            <p:ph idx="1" type="body"/>
          </p:nvPr>
        </p:nvSpPr>
        <p:spPr>
          <a:xfrm>
            <a:off x="958417" y="986891"/>
            <a:ext cx="10058400" cy="4891434"/>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1"/>
              </a:buClr>
              <a:buSzPts val="1920"/>
              <a:buFont typeface="Noto Sans Symbols"/>
              <a:buChar char="▶"/>
            </a:pPr>
            <a:r>
              <a:rPr b="0" i="0" lang="en-US" sz="2400" u="none" cap="none" strike="noStrike">
                <a:solidFill>
                  <a:srgbClr val="3F3F3F"/>
                </a:solidFill>
                <a:latin typeface="Times New Roman"/>
                <a:ea typeface="Times New Roman"/>
                <a:cs typeface="Times New Roman"/>
                <a:sym typeface="Times New Roman"/>
              </a:rPr>
              <a:t>It </a:t>
            </a:r>
            <a:r>
              <a:rPr lang="en-US" sz="2400">
                <a:solidFill>
                  <a:srgbClr val="3F3F3F"/>
                </a:solidFill>
                <a:latin typeface="Times New Roman"/>
                <a:ea typeface="Times New Roman"/>
                <a:cs typeface="Times New Roman"/>
                <a:sym typeface="Times New Roman"/>
              </a:rPr>
              <a:t>has a memory element  in the circuit  that stores the result of the previous set of inputs and the current </a:t>
            </a:r>
            <a:r>
              <a:rPr b="0" i="0" lang="en-US" sz="2400" u="none" cap="none" strike="noStrike">
                <a:solidFill>
                  <a:srgbClr val="3F3F3F"/>
                </a:solidFill>
                <a:latin typeface="Times New Roman"/>
                <a:ea typeface="Times New Roman"/>
                <a:cs typeface="Times New Roman"/>
                <a:sym typeface="Times New Roman"/>
              </a:rPr>
              <a:t>output depends on inputs </a:t>
            </a:r>
            <a:r>
              <a:rPr b="1" i="0" lang="en-US" sz="2400" u="none" cap="none" strike="noStrike">
                <a:solidFill>
                  <a:srgbClr val="7F00FF"/>
                </a:solidFill>
                <a:latin typeface="Times New Roman"/>
                <a:ea typeface="Times New Roman"/>
                <a:cs typeface="Times New Roman"/>
                <a:sym typeface="Times New Roman"/>
              </a:rPr>
              <a:t>in the past </a:t>
            </a:r>
            <a:r>
              <a:rPr b="0" i="0" lang="en-US" sz="2400" u="none" cap="none" strike="noStrike">
                <a:solidFill>
                  <a:srgbClr val="3F3F3F"/>
                </a:solidFill>
                <a:latin typeface="Times New Roman"/>
                <a:ea typeface="Times New Roman"/>
                <a:cs typeface="Times New Roman"/>
                <a:sym typeface="Times New Roman"/>
              </a:rPr>
              <a:t>as well as present inputs. </a:t>
            </a:r>
            <a:endParaRPr>
              <a:latin typeface="Times New Roman"/>
              <a:ea typeface="Times New Roman"/>
              <a:cs typeface="Times New Roman"/>
              <a:sym typeface="Times New Roman"/>
            </a:endParaRPr>
          </a:p>
          <a:p>
            <a:pPr indent="-342900" lvl="0" marL="342900" marR="0" rtl="0" algn="l">
              <a:lnSpc>
                <a:spcPct val="90000"/>
              </a:lnSpc>
              <a:spcBef>
                <a:spcPts val="0"/>
              </a:spcBef>
              <a:spcAft>
                <a:spcPts val="0"/>
              </a:spcAft>
              <a:buClr>
                <a:schemeClr val="accent1"/>
              </a:buClr>
              <a:buSzPts val="1920"/>
              <a:buFont typeface="Noto Sans Symbols"/>
              <a:buChar char="▶"/>
            </a:pPr>
            <a:r>
              <a:rPr b="0" i="0" lang="en-US" sz="2400" u="none" cap="none" strike="noStrike">
                <a:solidFill>
                  <a:srgbClr val="3F3F3F"/>
                </a:solidFill>
                <a:latin typeface="Times New Roman"/>
                <a:ea typeface="Times New Roman"/>
                <a:cs typeface="Times New Roman"/>
                <a:sym typeface="Times New Roman"/>
              </a:rPr>
              <a:t>The basic element in sequential logic is the </a:t>
            </a:r>
            <a:r>
              <a:rPr b="1" i="0" lang="en-US" sz="2400" u="none" cap="none" strike="noStrike">
                <a:solidFill>
                  <a:srgbClr val="00B050"/>
                </a:solidFill>
                <a:latin typeface="Times New Roman"/>
                <a:ea typeface="Times New Roman"/>
                <a:cs typeface="Times New Roman"/>
                <a:sym typeface="Times New Roman"/>
              </a:rPr>
              <a:t>bistable latch </a:t>
            </a:r>
            <a:r>
              <a:rPr b="0" i="0" lang="en-US" sz="2400" u="none" cap="none" strike="noStrike">
                <a:solidFill>
                  <a:srgbClr val="3F3F3F"/>
                </a:solidFill>
                <a:latin typeface="Times New Roman"/>
                <a:ea typeface="Times New Roman"/>
                <a:cs typeface="Times New Roman"/>
                <a:sym typeface="Times New Roman"/>
              </a:rPr>
              <a:t>or </a:t>
            </a:r>
            <a:r>
              <a:rPr b="1" i="0" lang="en-US" sz="2400" u="none" cap="none" strike="noStrike">
                <a:solidFill>
                  <a:srgbClr val="00B050"/>
                </a:solidFill>
                <a:latin typeface="Times New Roman"/>
                <a:ea typeface="Times New Roman"/>
                <a:cs typeface="Times New Roman"/>
                <a:sym typeface="Times New Roman"/>
              </a:rPr>
              <a:t>flip-flop</a:t>
            </a:r>
            <a:r>
              <a:rPr b="0" i="0" lang="en-US" sz="2400" u="none" cap="none" strike="noStrike">
                <a:solidFill>
                  <a:srgbClr val="3F3F3F"/>
                </a:solidFill>
                <a:latin typeface="Times New Roman"/>
                <a:ea typeface="Times New Roman"/>
                <a:cs typeface="Times New Roman"/>
                <a:sym typeface="Times New Roman"/>
              </a:rPr>
              <a:t>, which acts as a memory element for one bit of data. </a:t>
            </a:r>
            <a:endParaRPr>
              <a:latin typeface="Times New Roman"/>
              <a:ea typeface="Times New Roman"/>
              <a:cs typeface="Times New Roman"/>
              <a:sym typeface="Times New Roman"/>
            </a:endParaRPr>
          </a:p>
          <a:p>
            <a:pPr indent="-285750" lvl="1" marL="742950" marR="0" rtl="0" algn="l">
              <a:lnSpc>
                <a:spcPct val="90000"/>
              </a:lnSpc>
              <a:spcBef>
                <a:spcPts val="1000"/>
              </a:spcBef>
              <a:spcAft>
                <a:spcPts val="0"/>
              </a:spcAft>
              <a:buClr>
                <a:schemeClr val="accent1"/>
              </a:buClr>
              <a:buSzPts val="1920"/>
              <a:buFont typeface="Noto Sans Symbols"/>
              <a:buNone/>
            </a:pPr>
            <a:r>
              <a:rPr b="0" i="0" lang="en-US" sz="2400" u="none" cap="none" strike="noStrike">
                <a:solidFill>
                  <a:srgbClr val="3F3F3F"/>
                </a:solidFill>
                <a:latin typeface="Trebuchet MS"/>
                <a:ea typeface="Trebuchet MS"/>
                <a:cs typeface="Trebuchet MS"/>
                <a:sym typeface="Trebuchet MS"/>
              </a:rPr>
              <a:t>        </a:t>
            </a:r>
            <a:r>
              <a:rPr b="1" i="0" lang="en-US" sz="2400" u="none" cap="none" strike="noStrike">
                <a:solidFill>
                  <a:srgbClr val="3F3F3F"/>
                </a:solidFill>
                <a:latin typeface="Trebuchet MS"/>
                <a:ea typeface="Trebuchet MS"/>
                <a:cs typeface="Trebuchet MS"/>
                <a:sym typeface="Trebuchet MS"/>
              </a:rPr>
              <a:t>One bit memory cell 			Latch</a:t>
            </a:r>
            <a:endParaRPr/>
          </a:p>
          <a:p>
            <a:pPr indent="-342900" lvl="0" marL="342900" marR="0" rtl="0" algn="l">
              <a:lnSpc>
                <a:spcPct val="90000"/>
              </a:lnSpc>
              <a:spcBef>
                <a:spcPts val="1000"/>
              </a:spcBef>
              <a:spcAft>
                <a:spcPts val="0"/>
              </a:spcAft>
              <a:buClr>
                <a:schemeClr val="accent1"/>
              </a:buClr>
              <a:buSzPts val="720"/>
              <a:buFont typeface="Arial"/>
              <a:buChar char="•"/>
            </a:pPr>
            <a:r>
              <a:rPr b="1" i="0" lang="en-US" sz="900" u="none" cap="none" strike="noStrike">
                <a:solidFill>
                  <a:srgbClr val="FFFFFF"/>
                </a:solidFill>
                <a:latin typeface="Trebuchet MS"/>
                <a:ea typeface="Trebuchet MS"/>
                <a:cs typeface="Trebuchet MS"/>
                <a:sym typeface="Trebuchet MS"/>
              </a:rPr>
              <a:t>ONE BIT MEMORY CELL</a:t>
            </a:r>
            <a:endParaRPr/>
          </a:p>
          <a:p>
            <a:pPr indent="-297180" lvl="0" marL="342900" marR="0" rtl="0" algn="l">
              <a:lnSpc>
                <a:spcPct val="90000"/>
              </a:lnSpc>
              <a:spcBef>
                <a:spcPts val="1000"/>
              </a:spcBef>
              <a:spcAft>
                <a:spcPts val="0"/>
              </a:spcAft>
              <a:buClr>
                <a:schemeClr val="accent1"/>
              </a:buClr>
              <a:buSzPts val="720"/>
              <a:buFont typeface="Arial"/>
              <a:buNone/>
            </a:pPr>
            <a:r>
              <a:t/>
            </a:r>
            <a:endParaRPr b="0" i="0" sz="900" u="none" cap="none" strike="noStrike">
              <a:solidFill>
                <a:srgbClr val="3F3F3F"/>
              </a:solidFill>
              <a:latin typeface="Trebuchet MS"/>
              <a:ea typeface="Trebuchet MS"/>
              <a:cs typeface="Trebuchet MS"/>
              <a:sym typeface="Trebuchet MS"/>
            </a:endParaRPr>
          </a:p>
        </p:txBody>
      </p:sp>
      <p:sp>
        <p:nvSpPr>
          <p:cNvPr id="135" name="Google Shape;135;p5"/>
          <p:cNvSpPr txBox="1"/>
          <p:nvPr>
            <p:ph idx="10" type="dt"/>
          </p:nvPr>
        </p:nvSpPr>
        <p:spPr>
          <a:xfrm>
            <a:off x="838200" y="6356350"/>
            <a:ext cx="94965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11/3/2022</a:t>
            </a:r>
            <a:endParaRPr b="1" i="0" sz="1200" u="none" cap="none" strike="noStrike">
              <a:solidFill>
                <a:schemeClr val="dk1"/>
              </a:solidFill>
              <a:latin typeface="Arial"/>
              <a:ea typeface="Arial"/>
              <a:cs typeface="Arial"/>
              <a:sym typeface="Arial"/>
            </a:endParaRPr>
          </a:p>
        </p:txBody>
      </p:sp>
      <p:sp>
        <p:nvSpPr>
          <p:cNvPr id="136" name="Google Shape;1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900"/>
              <a:buFont typeface="Arial"/>
              <a:buNone/>
            </a:pPr>
            <a:fld id="{00000000-1234-1234-1234-123412341234}" type="slidenum">
              <a:rPr b="0" i="0" lang="en-US" sz="900" u="none" cap="none" strike="noStrike">
                <a:solidFill>
                  <a:schemeClr val="accent1"/>
                </a:solidFill>
                <a:latin typeface="Arial"/>
                <a:ea typeface="Arial"/>
                <a:cs typeface="Arial"/>
                <a:sym typeface="Arial"/>
              </a:rPr>
              <a:t>‹#›</a:t>
            </a:fld>
            <a:endParaRPr b="0" i="0" sz="900" u="none" cap="none" strike="noStrike">
              <a:solidFill>
                <a:schemeClr val="accent1"/>
              </a:solidFill>
              <a:latin typeface="Arial"/>
              <a:ea typeface="Arial"/>
              <a:cs typeface="Arial"/>
              <a:sym typeface="Arial"/>
            </a:endParaRPr>
          </a:p>
        </p:txBody>
      </p:sp>
      <p:pic>
        <p:nvPicPr>
          <p:cNvPr id="137" name="Google Shape;137;p5"/>
          <p:cNvPicPr preferRelativeResize="0"/>
          <p:nvPr/>
        </p:nvPicPr>
        <p:blipFill rotWithShape="1">
          <a:blip r:embed="rId3">
            <a:alphaModFix/>
          </a:blip>
          <a:srcRect b="0" l="0" r="0" t="0"/>
          <a:stretch/>
        </p:blipFill>
        <p:spPr>
          <a:xfrm>
            <a:off x="1400175" y="3330054"/>
            <a:ext cx="4171951" cy="2711307"/>
          </a:xfrm>
          <a:prstGeom prst="rect">
            <a:avLst/>
          </a:prstGeom>
          <a:noFill/>
          <a:ln>
            <a:noFill/>
          </a:ln>
        </p:spPr>
      </p:pic>
      <p:pic>
        <p:nvPicPr>
          <p:cNvPr id="138" name="Google Shape;138;p5"/>
          <p:cNvPicPr preferRelativeResize="0"/>
          <p:nvPr/>
        </p:nvPicPr>
        <p:blipFill rotWithShape="1">
          <a:blip r:embed="rId4">
            <a:alphaModFix/>
          </a:blip>
          <a:srcRect b="0" l="0" r="0" t="0"/>
          <a:stretch/>
        </p:blipFill>
        <p:spPr>
          <a:xfrm>
            <a:off x="6143626" y="3330054"/>
            <a:ext cx="4622870" cy="2519885"/>
          </a:xfrm>
          <a:prstGeom prst="rect">
            <a:avLst/>
          </a:prstGeom>
          <a:noFill/>
          <a:ln>
            <a:noFill/>
          </a:ln>
        </p:spPr>
      </p:pic>
      <p:pic>
        <p:nvPicPr>
          <p:cNvPr id="139" name="Google Shape;139;p5"/>
          <p:cNvPicPr preferRelativeResize="0"/>
          <p:nvPr/>
        </p:nvPicPr>
        <p:blipFill rotWithShape="1">
          <a:blip r:embed="rId5">
            <a:alphaModFix/>
          </a:blip>
          <a:srcRect b="0" l="0" r="0" t="0"/>
          <a:stretch/>
        </p:blipFill>
        <p:spPr>
          <a:xfrm>
            <a:off x="77306" y="178502"/>
            <a:ext cx="760894" cy="6719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50"/>
          <p:cNvSpPr txBox="1"/>
          <p:nvPr>
            <p:ph type="title"/>
          </p:nvPr>
        </p:nvSpPr>
        <p:spPr>
          <a:xfrm>
            <a:off x="1281546" y="105594"/>
            <a:ext cx="10515600" cy="71706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MOD 20 Counter</a:t>
            </a:r>
            <a:endParaRPr/>
          </a:p>
        </p:txBody>
      </p:sp>
      <p:pic>
        <p:nvPicPr>
          <p:cNvPr id="788" name="Google Shape;788;p50"/>
          <p:cNvPicPr preferRelativeResize="0"/>
          <p:nvPr/>
        </p:nvPicPr>
        <p:blipFill rotWithShape="1">
          <a:blip r:embed="rId3">
            <a:alphaModFix/>
          </a:blip>
          <a:srcRect b="0" l="0" r="0" t="0"/>
          <a:stretch/>
        </p:blipFill>
        <p:spPr>
          <a:xfrm>
            <a:off x="1491996" y="626226"/>
            <a:ext cx="9208008" cy="4343400"/>
          </a:xfrm>
          <a:prstGeom prst="rect">
            <a:avLst/>
          </a:prstGeom>
          <a:noFill/>
          <a:ln>
            <a:noFill/>
          </a:ln>
        </p:spPr>
      </p:pic>
      <p:sp>
        <p:nvSpPr>
          <p:cNvPr id="789" name="Google Shape;789;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id="790" name="Google Shape;790;p50"/>
          <p:cNvPicPr preferRelativeResize="0"/>
          <p:nvPr/>
        </p:nvPicPr>
        <p:blipFill rotWithShape="1">
          <a:blip r:embed="rId4">
            <a:alphaModFix/>
          </a:blip>
          <a:srcRect b="0" l="0" r="0" t="0"/>
          <a:stretch/>
        </p:blipFill>
        <p:spPr>
          <a:xfrm>
            <a:off x="195069" y="60174"/>
            <a:ext cx="899439" cy="807906"/>
          </a:xfrm>
          <a:prstGeom prst="rect">
            <a:avLst/>
          </a:prstGeom>
          <a:noFill/>
          <a:ln>
            <a:noFill/>
          </a:ln>
        </p:spPr>
      </p:pic>
      <p:sp>
        <p:nvSpPr>
          <p:cNvPr id="791" name="Google Shape;791;p50"/>
          <p:cNvSpPr txBox="1"/>
          <p:nvPr>
            <p:ph idx="1" type="body"/>
          </p:nvPr>
        </p:nvSpPr>
        <p:spPr>
          <a:xfrm>
            <a:off x="644788" y="4920773"/>
            <a:ext cx="10317480" cy="1937227"/>
          </a:xfrm>
          <a:prstGeom prst="rect">
            <a:avLst/>
          </a:prstGeom>
          <a:solidFill>
            <a:srgbClr val="F4B081"/>
          </a:solid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800"/>
              <a:buChar char="•"/>
            </a:pPr>
            <a:r>
              <a:rPr lang="en-US" sz="1800"/>
              <a:t>In MOD 20 Counter, states will be from 00 to 19.</a:t>
            </a:r>
            <a:endParaRPr/>
          </a:p>
          <a:p>
            <a:pPr indent="-228600" lvl="0" marL="228600" rtl="0" algn="l">
              <a:lnSpc>
                <a:spcPct val="90000"/>
              </a:lnSpc>
              <a:spcBef>
                <a:spcPts val="1000"/>
              </a:spcBef>
              <a:spcAft>
                <a:spcPts val="0"/>
              </a:spcAft>
              <a:buClr>
                <a:schemeClr val="dk1"/>
              </a:buClr>
              <a:buSzPts val="1800"/>
              <a:buChar char="•"/>
            </a:pPr>
            <a:r>
              <a:rPr lang="en-US" sz="1800"/>
              <a:t>The counter should get reset when it will try to go to state 20</a:t>
            </a:r>
            <a:endParaRPr/>
          </a:p>
          <a:p>
            <a:pPr indent="-228600" lvl="0" marL="228600" rtl="0" algn="l">
              <a:lnSpc>
                <a:spcPct val="90000"/>
              </a:lnSpc>
              <a:spcBef>
                <a:spcPts val="1000"/>
              </a:spcBef>
              <a:spcAft>
                <a:spcPts val="0"/>
              </a:spcAft>
              <a:buClr>
                <a:schemeClr val="dk1"/>
              </a:buClr>
              <a:buSzPts val="1800"/>
              <a:buChar char="•"/>
            </a:pPr>
            <a:r>
              <a:rPr lang="en-US" sz="1800"/>
              <a:t>So design a resetting logic by considering the pins which are at logic 1 when count will be 20</a:t>
            </a:r>
            <a:endParaRPr/>
          </a:p>
          <a:p>
            <a:pPr indent="-228600" lvl="0" marL="228600" rtl="0" algn="l">
              <a:lnSpc>
                <a:spcPct val="90000"/>
              </a:lnSpc>
              <a:spcBef>
                <a:spcPts val="1000"/>
              </a:spcBef>
              <a:spcAft>
                <a:spcPts val="0"/>
              </a:spcAft>
              <a:buClr>
                <a:schemeClr val="dk1"/>
              </a:buClr>
              <a:buSzPts val="1800"/>
              <a:buChar char="•"/>
            </a:pPr>
            <a:r>
              <a:rPr lang="en-US" sz="1800"/>
              <a:t>Connect the output of the reset logic to RESET input pins R0 1, R0 2 of both the Ics</a:t>
            </a:r>
            <a:endParaRPr sz="1800"/>
          </a:p>
          <a:p>
            <a:pPr indent="-228600" lvl="0" marL="228600" rtl="0" algn="l">
              <a:lnSpc>
                <a:spcPct val="90000"/>
              </a:lnSpc>
              <a:spcBef>
                <a:spcPts val="1000"/>
              </a:spcBef>
              <a:spcAft>
                <a:spcPts val="0"/>
              </a:spcAft>
              <a:buClr>
                <a:schemeClr val="dk1"/>
              </a:buClr>
              <a:buSzPts val="1800"/>
              <a:buChar char="•"/>
            </a:pPr>
            <a:r>
              <a:rPr lang="en-US" sz="1800"/>
              <a:t>As in only QB pin will be high in count 20, connecting it to reset pins will suffice the purpose.</a:t>
            </a:r>
            <a:endParaRPr sz="1800"/>
          </a:p>
        </p:txBody>
      </p:sp>
      <p:sp>
        <p:nvSpPr>
          <p:cNvPr id="792" name="Google Shape;792;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51"/>
          <p:cNvSpPr txBox="1"/>
          <p:nvPr>
            <p:ph type="title"/>
          </p:nvPr>
        </p:nvSpPr>
        <p:spPr>
          <a:xfrm>
            <a:off x="1339596" y="134625"/>
            <a:ext cx="9040368" cy="6590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MOD 96 Counter</a:t>
            </a:r>
            <a:endParaRPr sz="3200">
              <a:latin typeface="Times New Roman"/>
              <a:ea typeface="Times New Roman"/>
              <a:cs typeface="Times New Roman"/>
              <a:sym typeface="Times New Roman"/>
            </a:endParaRPr>
          </a:p>
        </p:txBody>
      </p:sp>
      <p:pic>
        <p:nvPicPr>
          <p:cNvPr id="798" name="Google Shape;798;p51"/>
          <p:cNvPicPr preferRelativeResize="0"/>
          <p:nvPr/>
        </p:nvPicPr>
        <p:blipFill rotWithShape="1">
          <a:blip r:embed="rId3">
            <a:alphaModFix/>
          </a:blip>
          <a:srcRect b="0" l="0" r="0" t="0"/>
          <a:stretch/>
        </p:blipFill>
        <p:spPr>
          <a:xfrm>
            <a:off x="1115568" y="931736"/>
            <a:ext cx="9902952" cy="3865626"/>
          </a:xfrm>
          <a:prstGeom prst="rect">
            <a:avLst/>
          </a:prstGeom>
          <a:noFill/>
          <a:ln>
            <a:noFill/>
          </a:ln>
        </p:spPr>
      </p:pic>
      <p:sp>
        <p:nvSpPr>
          <p:cNvPr id="799" name="Google Shape;799;p51"/>
          <p:cNvSpPr txBox="1"/>
          <p:nvPr>
            <p:ph idx="1" type="body"/>
          </p:nvPr>
        </p:nvSpPr>
        <p:spPr>
          <a:xfrm>
            <a:off x="701040" y="5103335"/>
            <a:ext cx="10317480" cy="1618139"/>
          </a:xfrm>
          <a:prstGeom prst="rect">
            <a:avLst/>
          </a:prstGeom>
          <a:solidFill>
            <a:srgbClr val="F4B081"/>
          </a:solid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800"/>
              <a:buChar char="•"/>
            </a:pPr>
            <a:r>
              <a:rPr lang="en-US" sz="1800"/>
              <a:t>In MOD 96 Counter, states will be from 00 to 95.</a:t>
            </a:r>
            <a:endParaRPr/>
          </a:p>
          <a:p>
            <a:pPr indent="-228600" lvl="0" marL="228600" rtl="0" algn="l">
              <a:lnSpc>
                <a:spcPct val="90000"/>
              </a:lnSpc>
              <a:spcBef>
                <a:spcPts val="1000"/>
              </a:spcBef>
              <a:spcAft>
                <a:spcPts val="0"/>
              </a:spcAft>
              <a:buClr>
                <a:schemeClr val="dk1"/>
              </a:buClr>
              <a:buSzPts val="1800"/>
              <a:buChar char="•"/>
            </a:pPr>
            <a:r>
              <a:rPr lang="en-US" sz="1800"/>
              <a:t>The counter should get reset when it will try to go to state 96</a:t>
            </a:r>
            <a:endParaRPr/>
          </a:p>
          <a:p>
            <a:pPr indent="-228600" lvl="0" marL="228600" rtl="0" algn="l">
              <a:lnSpc>
                <a:spcPct val="90000"/>
              </a:lnSpc>
              <a:spcBef>
                <a:spcPts val="1000"/>
              </a:spcBef>
              <a:spcAft>
                <a:spcPts val="0"/>
              </a:spcAft>
              <a:buClr>
                <a:schemeClr val="dk1"/>
              </a:buClr>
              <a:buSzPts val="1800"/>
              <a:buChar char="•"/>
            </a:pPr>
            <a:r>
              <a:rPr lang="en-US" sz="1800"/>
              <a:t>So design a resetting logic by considering the pins which are at logic 1 when count will be 96</a:t>
            </a:r>
            <a:endParaRPr/>
          </a:p>
          <a:p>
            <a:pPr indent="-228600" lvl="0" marL="228600" rtl="0" algn="l">
              <a:lnSpc>
                <a:spcPct val="90000"/>
              </a:lnSpc>
              <a:spcBef>
                <a:spcPts val="1000"/>
              </a:spcBef>
              <a:spcAft>
                <a:spcPts val="0"/>
              </a:spcAft>
              <a:buClr>
                <a:schemeClr val="dk1"/>
              </a:buClr>
              <a:buSzPts val="1800"/>
              <a:buChar char="•"/>
            </a:pPr>
            <a:r>
              <a:rPr lang="en-US" sz="1800"/>
              <a:t>Connect the output of the reset logic to RESET input pins R0 1, R0 2 of both the ICs</a:t>
            </a:r>
            <a:endParaRPr sz="1800"/>
          </a:p>
        </p:txBody>
      </p:sp>
      <p:sp>
        <p:nvSpPr>
          <p:cNvPr id="800" name="Google Shape;800;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id="801" name="Google Shape;801;p51"/>
          <p:cNvPicPr preferRelativeResize="0"/>
          <p:nvPr/>
        </p:nvPicPr>
        <p:blipFill rotWithShape="1">
          <a:blip r:embed="rId4">
            <a:alphaModFix/>
          </a:blip>
          <a:srcRect b="0" l="0" r="0" t="0"/>
          <a:stretch/>
        </p:blipFill>
        <p:spPr>
          <a:xfrm>
            <a:off x="195069" y="60174"/>
            <a:ext cx="899439" cy="807906"/>
          </a:xfrm>
          <a:prstGeom prst="rect">
            <a:avLst/>
          </a:prstGeom>
          <a:noFill/>
          <a:ln>
            <a:noFill/>
          </a:ln>
        </p:spPr>
      </p:pic>
      <p:sp>
        <p:nvSpPr>
          <p:cNvPr id="802" name="Google Shape;802;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2"/>
          <p:cNvSpPr txBox="1"/>
          <p:nvPr>
            <p:ph type="title"/>
          </p:nvPr>
        </p:nvSpPr>
        <p:spPr>
          <a:xfrm>
            <a:off x="1251613" y="156730"/>
            <a:ext cx="8179493" cy="74814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600"/>
              <a:buFont typeface="Trebuchet MS"/>
              <a:buNone/>
            </a:pPr>
            <a:r>
              <a:rPr i="0" lang="en-US" sz="3200" u="none" cap="none" strike="noStrike">
                <a:latin typeface="Times New Roman"/>
                <a:ea typeface="Times New Roman"/>
                <a:cs typeface="Times New Roman"/>
                <a:sym typeface="Times New Roman"/>
              </a:rPr>
              <a:t>Design of Mod-99 using IC 7490</a:t>
            </a:r>
            <a:endParaRPr i="0" sz="3200" u="none" cap="none" strike="noStrike">
              <a:latin typeface="Times New Roman"/>
              <a:ea typeface="Times New Roman"/>
              <a:cs typeface="Times New Roman"/>
              <a:sym typeface="Times New Roman"/>
            </a:endParaRPr>
          </a:p>
        </p:txBody>
      </p:sp>
      <p:pic>
        <p:nvPicPr>
          <p:cNvPr id="808" name="Google Shape;808;p52"/>
          <p:cNvPicPr preferRelativeResize="0"/>
          <p:nvPr>
            <p:ph idx="1" type="body"/>
          </p:nvPr>
        </p:nvPicPr>
        <p:blipFill rotWithShape="1">
          <a:blip r:embed="rId3">
            <a:alphaModFix/>
          </a:blip>
          <a:srcRect b="0" l="0" r="0" t="0"/>
          <a:stretch/>
        </p:blipFill>
        <p:spPr>
          <a:xfrm>
            <a:off x="1325880" y="868080"/>
            <a:ext cx="9511177" cy="3777071"/>
          </a:xfrm>
          <a:prstGeom prst="rect">
            <a:avLst/>
          </a:prstGeom>
          <a:noFill/>
          <a:ln>
            <a:noFill/>
          </a:ln>
        </p:spPr>
      </p:pic>
      <p:sp>
        <p:nvSpPr>
          <p:cNvPr id="809" name="Google Shape;809;p52"/>
          <p:cNvSpPr txBox="1"/>
          <p:nvPr>
            <p:ph idx="10" type="dt"/>
          </p:nvPr>
        </p:nvSpPr>
        <p:spPr>
          <a:xfrm>
            <a:off x="465826" y="6356350"/>
            <a:ext cx="1199201"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810" name="Google Shape;81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811" name="Google Shape;811;p52"/>
          <p:cNvPicPr preferRelativeResize="0"/>
          <p:nvPr/>
        </p:nvPicPr>
        <p:blipFill rotWithShape="1">
          <a:blip r:embed="rId4">
            <a:alphaModFix/>
          </a:blip>
          <a:srcRect b="0" l="0" r="0" t="0"/>
          <a:stretch/>
        </p:blipFill>
        <p:spPr>
          <a:xfrm>
            <a:off x="195069" y="60174"/>
            <a:ext cx="899439" cy="807906"/>
          </a:xfrm>
          <a:prstGeom prst="rect">
            <a:avLst/>
          </a:prstGeom>
          <a:noFill/>
          <a:ln>
            <a:noFill/>
          </a:ln>
        </p:spPr>
      </p:pic>
      <p:sp>
        <p:nvSpPr>
          <p:cNvPr id="812" name="Google Shape;812;p52"/>
          <p:cNvSpPr txBox="1"/>
          <p:nvPr/>
        </p:nvSpPr>
        <p:spPr>
          <a:xfrm>
            <a:off x="922728" y="4775006"/>
            <a:ext cx="10317480" cy="1618139"/>
          </a:xfrm>
          <a:prstGeom prst="rect">
            <a:avLst/>
          </a:prstGeom>
          <a:solidFill>
            <a:srgbClr val="F4B081"/>
          </a:solidFill>
          <a:ln>
            <a:noFill/>
          </a:ln>
        </p:spPr>
        <p:txBody>
          <a:bodyPr anchorCtr="0" anchor="t" bIns="45700" lIns="91425" spcFirstLastPara="1" rIns="91425" wrap="square" tIns="45700">
            <a:noAutofit/>
          </a:bodyPr>
          <a:lstStyle/>
          <a:p>
            <a:pPr indent="-342900" lvl="0" marL="457200" marR="0" rtl="0" algn="l">
              <a:lnSpc>
                <a:spcPct val="90000"/>
              </a:lnSpc>
              <a:spcBef>
                <a:spcPts val="10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In MOD 99 Counter, states will be from 00 to 98. </a:t>
            </a:r>
            <a:endParaRPr/>
          </a:p>
          <a:p>
            <a:pPr indent="-342900" lvl="0" marL="457200" marR="0" rtl="0" algn="l">
              <a:lnSpc>
                <a:spcPct val="90000"/>
              </a:lnSpc>
              <a:spcBef>
                <a:spcPts val="10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The counter should get reset when it will try to go to state 98</a:t>
            </a:r>
            <a:endParaRPr/>
          </a:p>
          <a:p>
            <a:pPr indent="-342900" lvl="0" marL="457200" marR="0" rtl="0" algn="l">
              <a:lnSpc>
                <a:spcPct val="90000"/>
              </a:lnSpc>
              <a:spcBef>
                <a:spcPts val="10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So design a resetting logic by considering the pins which are at logic 1 when count will be 98</a:t>
            </a:r>
            <a:endParaRPr/>
          </a:p>
          <a:p>
            <a:pPr indent="-342900" lvl="0" marL="457200" marR="0" rtl="0" algn="l">
              <a:lnSpc>
                <a:spcPct val="90000"/>
              </a:lnSpc>
              <a:spcBef>
                <a:spcPts val="10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Connect the output of the reset logic to RESET input pins R0 1, R0 2 of both the ICs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53"/>
          <p:cNvSpPr txBox="1"/>
          <p:nvPr>
            <p:ph type="title"/>
          </p:nvPr>
        </p:nvSpPr>
        <p:spPr>
          <a:xfrm>
            <a:off x="1059872" y="216583"/>
            <a:ext cx="7999384" cy="74814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600"/>
              <a:buFont typeface="Trebuchet MS"/>
              <a:buNone/>
            </a:pPr>
            <a:r>
              <a:rPr b="0" i="0" lang="en-US" sz="3200" u="none" cap="none" strike="noStrike">
                <a:latin typeface="Times New Roman"/>
                <a:ea typeface="Times New Roman"/>
                <a:cs typeface="Times New Roman"/>
                <a:sym typeface="Times New Roman"/>
              </a:rPr>
              <a:t>Build a 3-bit Synchronous Up Counter</a:t>
            </a:r>
            <a:endParaRPr sz="4000">
              <a:latin typeface="Times New Roman"/>
              <a:ea typeface="Times New Roman"/>
              <a:cs typeface="Times New Roman"/>
              <a:sym typeface="Times New Roman"/>
            </a:endParaRPr>
          </a:p>
        </p:txBody>
      </p:sp>
      <p:sp>
        <p:nvSpPr>
          <p:cNvPr id="818" name="Google Shape;818;p53"/>
          <p:cNvSpPr txBox="1"/>
          <p:nvPr>
            <p:ph idx="1" type="body"/>
          </p:nvPr>
        </p:nvSpPr>
        <p:spPr>
          <a:xfrm>
            <a:off x="1198417" y="853891"/>
            <a:ext cx="9851497" cy="2551923"/>
          </a:xfrm>
          <a:prstGeom prst="rect">
            <a:avLst/>
          </a:prstGeom>
          <a:solidFill>
            <a:srgbClr val="DDEAF6"/>
          </a:solidFill>
          <a:ln>
            <a:noFill/>
          </a:ln>
        </p:spPr>
        <p:txBody>
          <a:bodyPr anchorCtr="0" anchor="t" bIns="45700" lIns="91425" spcFirstLastPara="1" rIns="91425" wrap="square" tIns="45700">
            <a:noAutofit/>
          </a:bodyPr>
          <a:lstStyle/>
          <a:p>
            <a:pPr indent="-342900" lvl="0" marL="342900" marR="0" rtl="0" algn="l">
              <a:lnSpc>
                <a:spcPct val="100000"/>
              </a:lnSpc>
              <a:spcBef>
                <a:spcPts val="600"/>
              </a:spcBef>
              <a:spcAft>
                <a:spcPts val="0"/>
              </a:spcAft>
              <a:buClr>
                <a:schemeClr val="accent1"/>
              </a:buClr>
              <a:buSzPts val="1920"/>
              <a:buFont typeface="Noto Sans Symbols"/>
              <a:buChar char="▶"/>
            </a:pPr>
            <a:r>
              <a:rPr b="0" i="0" lang="en-US" sz="2400" u="none" cap="none" strike="noStrike">
                <a:solidFill>
                  <a:srgbClr val="3F3F3F"/>
                </a:solidFill>
                <a:latin typeface="Times New Roman"/>
                <a:ea typeface="Times New Roman"/>
                <a:cs typeface="Times New Roman"/>
                <a:sym typeface="Times New Roman"/>
              </a:rPr>
              <a:t>A </a:t>
            </a:r>
            <a:r>
              <a:rPr b="0" i="0" lang="en-US" sz="2400" u="none" cap="none" strike="noStrike">
                <a:solidFill>
                  <a:schemeClr val="hlink"/>
                </a:solidFill>
                <a:latin typeface="Times New Roman"/>
                <a:ea typeface="Times New Roman"/>
                <a:cs typeface="Times New Roman"/>
                <a:sym typeface="Times New Roman"/>
              </a:rPr>
              <a:t>synchronous counter</a:t>
            </a:r>
            <a:r>
              <a:rPr b="0" i="0" lang="en-US" sz="2400" u="none" cap="none" strike="noStrike">
                <a:solidFill>
                  <a:srgbClr val="3F3F3F"/>
                </a:solidFill>
                <a:latin typeface="Times New Roman"/>
                <a:ea typeface="Times New Roman"/>
                <a:cs typeface="Times New Roman"/>
                <a:sym typeface="Times New Roman"/>
              </a:rPr>
              <a:t>, in contrast to an asynchronous counter, is one whose output bits change state simultaneously, with no ripple</a:t>
            </a:r>
            <a:endParaRPr sz="2400">
              <a:latin typeface="Times New Roman"/>
              <a:ea typeface="Times New Roman"/>
              <a:cs typeface="Times New Roman"/>
              <a:sym typeface="Times New Roman"/>
            </a:endParaRPr>
          </a:p>
          <a:p>
            <a:pPr indent="-220980" lvl="0" marL="342900"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rgbClr val="3F3F3F"/>
              </a:solidFill>
              <a:latin typeface="Times New Roman"/>
              <a:ea typeface="Times New Roman"/>
              <a:cs typeface="Times New Roman"/>
              <a:sym typeface="Times New Roman"/>
            </a:endParaRPr>
          </a:p>
          <a:p>
            <a:pPr indent="-342900" lvl="0" marL="342900" marR="0" rtl="0" algn="l">
              <a:lnSpc>
                <a:spcPct val="100000"/>
              </a:lnSpc>
              <a:spcBef>
                <a:spcPts val="600"/>
              </a:spcBef>
              <a:spcAft>
                <a:spcPts val="0"/>
              </a:spcAft>
              <a:buClr>
                <a:schemeClr val="accent1"/>
              </a:buClr>
              <a:buSzPts val="1920"/>
              <a:buFont typeface="Noto Sans Symbols"/>
              <a:buChar char="▶"/>
            </a:pPr>
            <a:r>
              <a:rPr b="0" i="0" lang="en-US" sz="2400" u="none" cap="none" strike="noStrike">
                <a:solidFill>
                  <a:srgbClr val="3F3F3F"/>
                </a:solidFill>
                <a:latin typeface="Times New Roman"/>
                <a:ea typeface="Times New Roman"/>
                <a:cs typeface="Times New Roman"/>
                <a:sym typeface="Times New Roman"/>
              </a:rPr>
              <a:t>The only way we can build such a counter circuit from J-K flip-flops is to connect all the clock inputs together, so that each and every flip-flop receives the exact same clock pulse at the exact same time</a:t>
            </a:r>
            <a:endParaRPr sz="2400">
              <a:latin typeface="Times New Roman"/>
              <a:ea typeface="Times New Roman"/>
              <a:cs typeface="Times New Roman"/>
              <a:sym typeface="Times New Roman"/>
            </a:endParaRPr>
          </a:p>
          <a:p>
            <a:pPr indent="-220980" lvl="0" marL="342900" marR="0" rtl="0" algn="l">
              <a:lnSpc>
                <a:spcPct val="80000"/>
              </a:lnSpc>
              <a:spcBef>
                <a:spcPts val="1000"/>
              </a:spcBef>
              <a:spcAft>
                <a:spcPts val="0"/>
              </a:spcAft>
              <a:buClr>
                <a:schemeClr val="accent1"/>
              </a:buClr>
              <a:buSzPts val="1920"/>
              <a:buFont typeface="Noto Sans Symbols"/>
              <a:buNone/>
            </a:pPr>
            <a:r>
              <a:t/>
            </a:r>
            <a:endParaRPr b="0" i="0" sz="2400" u="none" cap="none" strike="noStrike">
              <a:solidFill>
                <a:srgbClr val="3F3F3F"/>
              </a:solidFill>
              <a:latin typeface="Trebuchet MS"/>
              <a:ea typeface="Trebuchet MS"/>
              <a:cs typeface="Trebuchet MS"/>
              <a:sym typeface="Trebuchet MS"/>
            </a:endParaRPr>
          </a:p>
          <a:p>
            <a:pPr indent="-251459" lvl="0" marL="342900" marR="0" rtl="0" algn="l">
              <a:lnSpc>
                <a:spcPct val="9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Trebuchet MS"/>
              <a:ea typeface="Trebuchet MS"/>
              <a:cs typeface="Trebuchet MS"/>
              <a:sym typeface="Trebuchet MS"/>
            </a:endParaRPr>
          </a:p>
        </p:txBody>
      </p:sp>
      <p:sp>
        <p:nvSpPr>
          <p:cNvPr id="819" name="Google Shape;819;p53"/>
          <p:cNvSpPr txBox="1"/>
          <p:nvPr>
            <p:ph idx="10" type="dt"/>
          </p:nvPr>
        </p:nvSpPr>
        <p:spPr>
          <a:xfrm>
            <a:off x="1094510" y="6179908"/>
            <a:ext cx="884415" cy="54156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820" name="Google Shape;820;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821" name="Google Shape;821;p53"/>
          <p:cNvPicPr preferRelativeResize="0"/>
          <p:nvPr/>
        </p:nvPicPr>
        <p:blipFill rotWithShape="1">
          <a:blip r:embed="rId3">
            <a:alphaModFix/>
          </a:blip>
          <a:srcRect b="0" l="0" r="0" t="0"/>
          <a:stretch/>
        </p:blipFill>
        <p:spPr>
          <a:xfrm>
            <a:off x="1198418" y="3405814"/>
            <a:ext cx="8271164" cy="2774094"/>
          </a:xfrm>
          <a:prstGeom prst="rect">
            <a:avLst/>
          </a:prstGeom>
          <a:noFill/>
          <a:ln>
            <a:noFill/>
          </a:ln>
        </p:spPr>
      </p:pic>
      <p:pic>
        <p:nvPicPr>
          <p:cNvPr id="822" name="Google Shape;822;p53"/>
          <p:cNvPicPr preferRelativeResize="0"/>
          <p:nvPr/>
        </p:nvPicPr>
        <p:blipFill rotWithShape="1">
          <a:blip r:embed="rId4">
            <a:alphaModFix/>
          </a:blip>
          <a:srcRect b="0" l="0" r="0" t="0"/>
          <a:stretch/>
        </p:blipFill>
        <p:spPr>
          <a:xfrm>
            <a:off x="96983" y="0"/>
            <a:ext cx="677334" cy="69272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54"/>
          <p:cNvSpPr txBox="1"/>
          <p:nvPr>
            <p:ph type="title"/>
          </p:nvPr>
        </p:nvSpPr>
        <p:spPr>
          <a:xfrm>
            <a:off x="1249680" y="264541"/>
            <a:ext cx="10515600" cy="64985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Build a 3-bit Synchronous Up Counter</a:t>
            </a:r>
            <a:endParaRPr sz="3200"/>
          </a:p>
        </p:txBody>
      </p:sp>
      <p:pic>
        <p:nvPicPr>
          <p:cNvPr id="830" name="Google Shape;830;p54"/>
          <p:cNvPicPr preferRelativeResize="0"/>
          <p:nvPr/>
        </p:nvPicPr>
        <p:blipFill rotWithShape="1">
          <a:blip r:embed="rId3">
            <a:alphaModFix/>
          </a:blip>
          <a:srcRect b="0" l="0" r="0" t="0"/>
          <a:stretch/>
        </p:blipFill>
        <p:spPr>
          <a:xfrm>
            <a:off x="2209800" y="4031673"/>
            <a:ext cx="7791450" cy="2826327"/>
          </a:xfrm>
          <a:prstGeom prst="rect">
            <a:avLst/>
          </a:prstGeom>
          <a:noFill/>
          <a:ln>
            <a:noFill/>
          </a:ln>
        </p:spPr>
      </p:pic>
      <p:sp>
        <p:nvSpPr>
          <p:cNvPr id="831" name="Google Shape;831;p54"/>
          <p:cNvSpPr txBox="1"/>
          <p:nvPr>
            <p:ph idx="1" type="body"/>
          </p:nvPr>
        </p:nvSpPr>
        <p:spPr>
          <a:xfrm>
            <a:off x="886690" y="1226507"/>
            <a:ext cx="10878590" cy="2805166"/>
          </a:xfrm>
          <a:prstGeom prst="rect">
            <a:avLst/>
          </a:prstGeom>
          <a:solidFill>
            <a:srgbClr val="FBE4D4"/>
          </a:solid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C00000"/>
              </a:buClr>
              <a:buSzPts val="2400"/>
              <a:buChar char="•"/>
            </a:pPr>
            <a:r>
              <a:rPr lang="en-US" sz="2400">
                <a:solidFill>
                  <a:srgbClr val="C00000"/>
                </a:solidFill>
              </a:rPr>
              <a:t>Draw the state diagram for the given counter</a:t>
            </a:r>
            <a:endParaRPr/>
          </a:p>
          <a:p>
            <a:pPr indent="-228600" lvl="0" marL="228600" rtl="0" algn="l">
              <a:lnSpc>
                <a:spcPct val="90000"/>
              </a:lnSpc>
              <a:spcBef>
                <a:spcPts val="1000"/>
              </a:spcBef>
              <a:spcAft>
                <a:spcPts val="0"/>
              </a:spcAft>
              <a:buClr>
                <a:srgbClr val="0066FF"/>
              </a:buClr>
              <a:buSzPts val="2400"/>
              <a:buChar char="•"/>
            </a:pPr>
            <a:r>
              <a:rPr lang="en-US" sz="2400">
                <a:solidFill>
                  <a:srgbClr val="0066FF"/>
                </a:solidFill>
              </a:rPr>
              <a:t>Identify the number of flip flops required</a:t>
            </a:r>
            <a:endParaRPr/>
          </a:p>
          <a:p>
            <a:pPr indent="-228600" lvl="0" marL="228600" rtl="0" algn="l">
              <a:lnSpc>
                <a:spcPct val="90000"/>
              </a:lnSpc>
              <a:spcBef>
                <a:spcPts val="1000"/>
              </a:spcBef>
              <a:spcAft>
                <a:spcPts val="0"/>
              </a:spcAft>
              <a:buClr>
                <a:srgbClr val="C00000"/>
              </a:buClr>
              <a:buSzPts val="2400"/>
              <a:buChar char="•"/>
            </a:pPr>
            <a:r>
              <a:rPr lang="en-US" sz="2400">
                <a:solidFill>
                  <a:srgbClr val="C00000"/>
                </a:solidFill>
              </a:rPr>
              <a:t>Write the state table using Excitation table of the flip flop</a:t>
            </a:r>
            <a:endParaRPr/>
          </a:p>
          <a:p>
            <a:pPr indent="-228600" lvl="0" marL="228600" rtl="0" algn="l">
              <a:lnSpc>
                <a:spcPct val="90000"/>
              </a:lnSpc>
              <a:spcBef>
                <a:spcPts val="1000"/>
              </a:spcBef>
              <a:spcAft>
                <a:spcPts val="0"/>
              </a:spcAft>
              <a:buClr>
                <a:srgbClr val="0066FF"/>
              </a:buClr>
              <a:buSzPts val="2400"/>
              <a:buChar char="•"/>
            </a:pPr>
            <a:r>
              <a:rPr lang="en-US" sz="2400">
                <a:solidFill>
                  <a:srgbClr val="0066FF"/>
                </a:solidFill>
              </a:rPr>
              <a:t>Find the equation for each input of flip flop using K Map simplification technique</a:t>
            </a:r>
            <a:endParaRPr/>
          </a:p>
          <a:p>
            <a:pPr indent="-228600" lvl="0" marL="228600" rtl="0" algn="l">
              <a:lnSpc>
                <a:spcPct val="90000"/>
              </a:lnSpc>
              <a:spcBef>
                <a:spcPts val="1000"/>
              </a:spcBef>
              <a:spcAft>
                <a:spcPts val="0"/>
              </a:spcAft>
              <a:buClr>
                <a:srgbClr val="C00000"/>
              </a:buClr>
              <a:buSzPts val="2400"/>
              <a:buChar char="•"/>
            </a:pPr>
            <a:r>
              <a:rPr lang="en-US" sz="2400">
                <a:solidFill>
                  <a:srgbClr val="C00000"/>
                </a:solidFill>
              </a:rPr>
              <a:t>Connect the circuit by connecting the inputs as per the equations obtained and connect clock inputs of all the flip flops to main clock input</a:t>
            </a:r>
            <a:endParaRPr/>
          </a:p>
        </p:txBody>
      </p:sp>
      <p:sp>
        <p:nvSpPr>
          <p:cNvPr id="832" name="Google Shape;832;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id="833" name="Google Shape;833;p54"/>
          <p:cNvPicPr preferRelativeResize="0"/>
          <p:nvPr/>
        </p:nvPicPr>
        <p:blipFill rotWithShape="1">
          <a:blip r:embed="rId4">
            <a:alphaModFix/>
          </a:blip>
          <a:srcRect b="0" l="0" r="0" t="0"/>
          <a:stretch/>
        </p:blipFill>
        <p:spPr>
          <a:xfrm>
            <a:off x="91161" y="67662"/>
            <a:ext cx="747039" cy="758893"/>
          </a:xfrm>
          <a:prstGeom prst="rect">
            <a:avLst/>
          </a:prstGeom>
          <a:noFill/>
          <a:ln>
            <a:noFill/>
          </a:ln>
        </p:spPr>
      </p:pic>
      <p:sp>
        <p:nvSpPr>
          <p:cNvPr id="834" name="Google Shape;834;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55"/>
          <p:cNvSpPr txBox="1"/>
          <p:nvPr>
            <p:ph type="title"/>
          </p:nvPr>
        </p:nvSpPr>
        <p:spPr>
          <a:xfrm>
            <a:off x="1031972" y="120819"/>
            <a:ext cx="10058400" cy="54244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600"/>
              <a:buFont typeface="Trebuchet MS"/>
              <a:buNone/>
            </a:pPr>
            <a:r>
              <a:rPr b="0" i="0" lang="en-US" sz="3200" u="none" cap="none" strike="noStrike">
                <a:solidFill>
                  <a:schemeClr val="dk1"/>
                </a:solidFill>
                <a:latin typeface="Times New Roman"/>
                <a:ea typeface="Times New Roman"/>
                <a:cs typeface="Times New Roman"/>
                <a:sym typeface="Times New Roman"/>
              </a:rPr>
              <a:t>3 Bit Synchronous Counter(State Table)</a:t>
            </a:r>
            <a:endParaRPr b="0" i="0" sz="3200" u="none" cap="none" strike="noStrike">
              <a:solidFill>
                <a:schemeClr val="dk1"/>
              </a:solidFill>
              <a:latin typeface="Times New Roman"/>
              <a:ea typeface="Times New Roman"/>
              <a:cs typeface="Times New Roman"/>
              <a:sym typeface="Times New Roman"/>
            </a:endParaRPr>
          </a:p>
        </p:txBody>
      </p:sp>
      <p:sp>
        <p:nvSpPr>
          <p:cNvPr id="842" name="Google Shape;842;p55"/>
          <p:cNvSpPr txBox="1"/>
          <p:nvPr>
            <p:ph idx="10" type="dt"/>
          </p:nvPr>
        </p:nvSpPr>
        <p:spPr>
          <a:xfrm>
            <a:off x="838200" y="6356350"/>
            <a:ext cx="890225"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843" name="Google Shape;843;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grpSp>
        <p:nvGrpSpPr>
          <p:cNvPr id="844" name="Google Shape;844;p55"/>
          <p:cNvGrpSpPr/>
          <p:nvPr/>
        </p:nvGrpSpPr>
        <p:grpSpPr>
          <a:xfrm>
            <a:off x="644789" y="1094510"/>
            <a:ext cx="1953538" cy="1953538"/>
            <a:chOff x="146386" y="336"/>
            <a:chExt cx="1953538" cy="1953538"/>
          </a:xfrm>
        </p:grpSpPr>
        <p:sp>
          <p:nvSpPr>
            <p:cNvPr id="845" name="Google Shape;845;p55"/>
            <p:cNvSpPr/>
            <p:nvPr/>
          </p:nvSpPr>
          <p:spPr>
            <a:xfrm>
              <a:off x="924629" y="336"/>
              <a:ext cx="397053" cy="397053"/>
            </a:xfrm>
            <a:prstGeom prst="ellipse">
              <a:avLst/>
            </a:prstGeom>
            <a:gradFill>
              <a:gsLst>
                <a:gs pos="0">
                  <a:srgbClr val="475156"/>
                </a:gs>
                <a:gs pos="78000">
                  <a:srgbClr val="27363D"/>
                </a:gs>
                <a:gs pos="100000">
                  <a:srgbClr val="27363D"/>
                </a:gs>
              </a:gsLst>
              <a:lin ang="5400000" scaled="0"/>
            </a:gra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46" name="Google Shape;846;p55"/>
            <p:cNvSpPr txBox="1"/>
            <p:nvPr/>
          </p:nvSpPr>
          <p:spPr>
            <a:xfrm>
              <a:off x="982776" y="58483"/>
              <a:ext cx="280759" cy="280759"/>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Arial"/>
                <a:buNone/>
              </a:pPr>
              <a:r>
                <a:rPr b="1" lang="en-US" sz="1700">
                  <a:solidFill>
                    <a:schemeClr val="lt1"/>
                  </a:solidFill>
                  <a:latin typeface="Arial"/>
                  <a:ea typeface="Arial"/>
                  <a:cs typeface="Arial"/>
                  <a:sym typeface="Arial"/>
                </a:rPr>
                <a:t>0</a:t>
              </a:r>
              <a:endParaRPr b="1" sz="1700">
                <a:solidFill>
                  <a:schemeClr val="lt1"/>
                </a:solidFill>
                <a:latin typeface="Arial"/>
                <a:ea typeface="Arial"/>
                <a:cs typeface="Arial"/>
                <a:sym typeface="Arial"/>
              </a:endParaRPr>
            </a:p>
          </p:txBody>
        </p:sp>
        <p:sp>
          <p:nvSpPr>
            <p:cNvPr id="847" name="Google Shape;847;p55"/>
            <p:cNvSpPr/>
            <p:nvPr/>
          </p:nvSpPr>
          <p:spPr>
            <a:xfrm rot="1350000">
              <a:off x="1342928" y="244691"/>
              <a:ext cx="105251" cy="134005"/>
            </a:xfrm>
            <a:prstGeom prst="rightArrow">
              <a:avLst>
                <a:gd fmla="val 60000" name="adj1"/>
                <a:gd fmla="val 50000" name="adj2"/>
              </a:avLst>
            </a:prstGeom>
            <a:solidFill>
              <a:schemeClr val="dk1"/>
            </a:soli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48" name="Google Shape;848;p55"/>
            <p:cNvSpPr txBox="1"/>
            <p:nvPr/>
          </p:nvSpPr>
          <p:spPr>
            <a:xfrm rot="1350000">
              <a:off x="1344130" y="265450"/>
              <a:ext cx="73676" cy="8040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Calibri"/>
                <a:buNone/>
              </a:pPr>
              <a:r>
                <a:t/>
              </a:r>
              <a:endParaRPr b="1" sz="600">
                <a:solidFill>
                  <a:schemeClr val="lt1"/>
                </a:solidFill>
                <a:latin typeface="Arial"/>
                <a:ea typeface="Arial"/>
                <a:cs typeface="Arial"/>
                <a:sym typeface="Arial"/>
              </a:endParaRPr>
            </a:p>
          </p:txBody>
        </p:sp>
        <p:sp>
          <p:nvSpPr>
            <p:cNvPr id="849" name="Google Shape;849;p55"/>
            <p:cNvSpPr/>
            <p:nvPr/>
          </p:nvSpPr>
          <p:spPr>
            <a:xfrm>
              <a:off x="1474929" y="228278"/>
              <a:ext cx="397053" cy="397053"/>
            </a:xfrm>
            <a:prstGeom prst="ellipse">
              <a:avLst/>
            </a:prstGeom>
            <a:gradFill>
              <a:gsLst>
                <a:gs pos="0">
                  <a:srgbClr val="475156"/>
                </a:gs>
                <a:gs pos="78000">
                  <a:srgbClr val="27363D"/>
                </a:gs>
                <a:gs pos="100000">
                  <a:srgbClr val="27363D"/>
                </a:gs>
              </a:gsLst>
              <a:lin ang="5400000" scaled="0"/>
            </a:gra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0" name="Google Shape;850;p55"/>
            <p:cNvSpPr txBox="1"/>
            <p:nvPr/>
          </p:nvSpPr>
          <p:spPr>
            <a:xfrm>
              <a:off x="1533076" y="286425"/>
              <a:ext cx="280759" cy="280759"/>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Arial"/>
                <a:buNone/>
              </a:pPr>
              <a:r>
                <a:rPr b="1" lang="en-US" sz="1700">
                  <a:solidFill>
                    <a:schemeClr val="lt1"/>
                  </a:solidFill>
                  <a:latin typeface="Arial"/>
                  <a:ea typeface="Arial"/>
                  <a:cs typeface="Arial"/>
                  <a:sym typeface="Arial"/>
                </a:rPr>
                <a:t>1</a:t>
              </a:r>
              <a:endParaRPr b="1" sz="1700">
                <a:solidFill>
                  <a:schemeClr val="lt1"/>
                </a:solidFill>
                <a:latin typeface="Arial"/>
                <a:ea typeface="Arial"/>
                <a:cs typeface="Arial"/>
                <a:sym typeface="Arial"/>
              </a:endParaRPr>
            </a:p>
          </p:txBody>
        </p:sp>
        <p:sp>
          <p:nvSpPr>
            <p:cNvPr id="851" name="Google Shape;851;p55"/>
            <p:cNvSpPr/>
            <p:nvPr/>
          </p:nvSpPr>
          <p:spPr>
            <a:xfrm rot="4050000">
              <a:off x="1733661" y="632200"/>
              <a:ext cx="105251" cy="134005"/>
            </a:xfrm>
            <a:prstGeom prst="rightArrow">
              <a:avLst>
                <a:gd fmla="val 60000" name="adj1"/>
                <a:gd fmla="val 50000" name="adj2"/>
              </a:avLst>
            </a:prstGeom>
            <a:solidFill>
              <a:schemeClr val="dk1"/>
            </a:soli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2" name="Google Shape;852;p55"/>
            <p:cNvSpPr txBox="1"/>
            <p:nvPr/>
          </p:nvSpPr>
          <p:spPr>
            <a:xfrm rot="4050000">
              <a:off x="1743407" y="644415"/>
              <a:ext cx="73676" cy="8040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Calibri"/>
                <a:buNone/>
              </a:pPr>
              <a:r>
                <a:t/>
              </a:r>
              <a:endParaRPr b="1" sz="600">
                <a:solidFill>
                  <a:schemeClr val="lt1"/>
                </a:solidFill>
                <a:latin typeface="Arial"/>
                <a:ea typeface="Arial"/>
                <a:cs typeface="Arial"/>
                <a:sym typeface="Arial"/>
              </a:endParaRPr>
            </a:p>
          </p:txBody>
        </p:sp>
        <p:sp>
          <p:nvSpPr>
            <p:cNvPr id="853" name="Google Shape;853;p55"/>
            <p:cNvSpPr/>
            <p:nvPr/>
          </p:nvSpPr>
          <p:spPr>
            <a:xfrm>
              <a:off x="1702871" y="778579"/>
              <a:ext cx="397053" cy="397053"/>
            </a:xfrm>
            <a:prstGeom prst="ellipse">
              <a:avLst/>
            </a:prstGeom>
            <a:gradFill>
              <a:gsLst>
                <a:gs pos="0">
                  <a:srgbClr val="475156"/>
                </a:gs>
                <a:gs pos="78000">
                  <a:srgbClr val="27363D"/>
                </a:gs>
                <a:gs pos="100000">
                  <a:srgbClr val="27363D"/>
                </a:gs>
              </a:gsLst>
              <a:lin ang="5400000" scaled="0"/>
            </a:gra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4" name="Google Shape;854;p55"/>
            <p:cNvSpPr txBox="1"/>
            <p:nvPr/>
          </p:nvSpPr>
          <p:spPr>
            <a:xfrm>
              <a:off x="1761018" y="836726"/>
              <a:ext cx="280759" cy="280759"/>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Arial"/>
                <a:buNone/>
              </a:pPr>
              <a:r>
                <a:rPr b="1" lang="en-US" sz="1700">
                  <a:solidFill>
                    <a:schemeClr val="lt1"/>
                  </a:solidFill>
                  <a:latin typeface="Arial"/>
                  <a:ea typeface="Arial"/>
                  <a:cs typeface="Arial"/>
                  <a:sym typeface="Arial"/>
                </a:rPr>
                <a:t>2</a:t>
              </a:r>
              <a:endParaRPr b="1" sz="1700">
                <a:solidFill>
                  <a:schemeClr val="lt1"/>
                </a:solidFill>
                <a:latin typeface="Arial"/>
                <a:ea typeface="Arial"/>
                <a:cs typeface="Arial"/>
                <a:sym typeface="Arial"/>
              </a:endParaRPr>
            </a:p>
          </p:txBody>
        </p:sp>
        <p:sp>
          <p:nvSpPr>
            <p:cNvPr id="855" name="Google Shape;855;p55"/>
            <p:cNvSpPr/>
            <p:nvPr/>
          </p:nvSpPr>
          <p:spPr>
            <a:xfrm rot="6750000">
              <a:off x="1735941" y="1182501"/>
              <a:ext cx="105251" cy="134005"/>
            </a:xfrm>
            <a:prstGeom prst="rightArrow">
              <a:avLst>
                <a:gd fmla="val 60000" name="adj1"/>
                <a:gd fmla="val 50000" name="adj2"/>
              </a:avLst>
            </a:prstGeom>
            <a:solidFill>
              <a:schemeClr val="dk1"/>
            </a:soli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6" name="Google Shape;856;p55"/>
            <p:cNvSpPr txBox="1"/>
            <p:nvPr/>
          </p:nvSpPr>
          <p:spPr>
            <a:xfrm rot="-4050000">
              <a:off x="1757770" y="1194716"/>
              <a:ext cx="73676" cy="8040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Calibri"/>
                <a:buNone/>
              </a:pPr>
              <a:r>
                <a:t/>
              </a:r>
              <a:endParaRPr b="1" sz="600">
                <a:solidFill>
                  <a:schemeClr val="lt1"/>
                </a:solidFill>
                <a:latin typeface="Arial"/>
                <a:ea typeface="Arial"/>
                <a:cs typeface="Arial"/>
                <a:sym typeface="Arial"/>
              </a:endParaRPr>
            </a:p>
          </p:txBody>
        </p:sp>
        <p:sp>
          <p:nvSpPr>
            <p:cNvPr id="857" name="Google Shape;857;p55"/>
            <p:cNvSpPr/>
            <p:nvPr/>
          </p:nvSpPr>
          <p:spPr>
            <a:xfrm>
              <a:off x="1474929" y="1328879"/>
              <a:ext cx="397053" cy="397053"/>
            </a:xfrm>
            <a:prstGeom prst="ellipse">
              <a:avLst/>
            </a:prstGeom>
            <a:gradFill>
              <a:gsLst>
                <a:gs pos="0">
                  <a:srgbClr val="475156"/>
                </a:gs>
                <a:gs pos="78000">
                  <a:srgbClr val="27363D"/>
                </a:gs>
                <a:gs pos="100000">
                  <a:srgbClr val="27363D"/>
                </a:gs>
              </a:gsLst>
              <a:lin ang="5400000" scaled="0"/>
            </a:gra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8" name="Google Shape;858;p55"/>
            <p:cNvSpPr txBox="1"/>
            <p:nvPr/>
          </p:nvSpPr>
          <p:spPr>
            <a:xfrm>
              <a:off x="1533076" y="1387026"/>
              <a:ext cx="280759" cy="280759"/>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Arial"/>
                <a:buNone/>
              </a:pPr>
              <a:r>
                <a:rPr b="1" lang="en-US" sz="1700">
                  <a:solidFill>
                    <a:schemeClr val="lt1"/>
                  </a:solidFill>
                  <a:latin typeface="Arial"/>
                  <a:ea typeface="Arial"/>
                  <a:cs typeface="Arial"/>
                  <a:sym typeface="Arial"/>
                </a:rPr>
                <a:t>3</a:t>
              </a:r>
              <a:endParaRPr b="1" sz="1700">
                <a:solidFill>
                  <a:schemeClr val="lt1"/>
                </a:solidFill>
                <a:latin typeface="Arial"/>
                <a:ea typeface="Arial"/>
                <a:cs typeface="Arial"/>
                <a:sym typeface="Arial"/>
              </a:endParaRPr>
            </a:p>
          </p:txBody>
        </p:sp>
        <p:sp>
          <p:nvSpPr>
            <p:cNvPr id="859" name="Google Shape;859;p55"/>
            <p:cNvSpPr/>
            <p:nvPr/>
          </p:nvSpPr>
          <p:spPr>
            <a:xfrm rot="9450000">
              <a:off x="1348432" y="1573234"/>
              <a:ext cx="105251" cy="134005"/>
            </a:xfrm>
            <a:prstGeom prst="rightArrow">
              <a:avLst>
                <a:gd fmla="val 60000" name="adj1"/>
                <a:gd fmla="val 50000" name="adj2"/>
              </a:avLst>
            </a:prstGeom>
            <a:solidFill>
              <a:schemeClr val="dk1"/>
            </a:soli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0" name="Google Shape;860;p55"/>
            <p:cNvSpPr txBox="1"/>
            <p:nvPr/>
          </p:nvSpPr>
          <p:spPr>
            <a:xfrm rot="-1350000">
              <a:off x="1378805" y="1593993"/>
              <a:ext cx="73676" cy="8040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Calibri"/>
                <a:buNone/>
              </a:pPr>
              <a:r>
                <a:t/>
              </a:r>
              <a:endParaRPr b="1" sz="600">
                <a:solidFill>
                  <a:schemeClr val="lt1"/>
                </a:solidFill>
                <a:latin typeface="Arial"/>
                <a:ea typeface="Arial"/>
                <a:cs typeface="Arial"/>
                <a:sym typeface="Arial"/>
              </a:endParaRPr>
            </a:p>
          </p:txBody>
        </p:sp>
        <p:sp>
          <p:nvSpPr>
            <p:cNvPr id="861" name="Google Shape;861;p55"/>
            <p:cNvSpPr/>
            <p:nvPr/>
          </p:nvSpPr>
          <p:spPr>
            <a:xfrm>
              <a:off x="924629" y="1556821"/>
              <a:ext cx="397053" cy="397053"/>
            </a:xfrm>
            <a:prstGeom prst="ellipse">
              <a:avLst/>
            </a:prstGeom>
            <a:gradFill>
              <a:gsLst>
                <a:gs pos="0">
                  <a:srgbClr val="475156"/>
                </a:gs>
                <a:gs pos="78000">
                  <a:srgbClr val="27363D"/>
                </a:gs>
                <a:gs pos="100000">
                  <a:srgbClr val="27363D"/>
                </a:gs>
              </a:gsLst>
              <a:lin ang="5400000" scaled="0"/>
            </a:gra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2" name="Google Shape;862;p55"/>
            <p:cNvSpPr txBox="1"/>
            <p:nvPr/>
          </p:nvSpPr>
          <p:spPr>
            <a:xfrm>
              <a:off x="982776" y="1614968"/>
              <a:ext cx="280759" cy="280759"/>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Arial"/>
                <a:buNone/>
              </a:pPr>
              <a:r>
                <a:rPr b="1" lang="en-US" sz="1700">
                  <a:solidFill>
                    <a:schemeClr val="lt1"/>
                  </a:solidFill>
                  <a:latin typeface="Arial"/>
                  <a:ea typeface="Arial"/>
                  <a:cs typeface="Arial"/>
                  <a:sym typeface="Arial"/>
                </a:rPr>
                <a:t>4</a:t>
              </a:r>
              <a:endParaRPr b="1" sz="1700">
                <a:solidFill>
                  <a:schemeClr val="lt1"/>
                </a:solidFill>
                <a:latin typeface="Arial"/>
                <a:ea typeface="Arial"/>
                <a:cs typeface="Arial"/>
                <a:sym typeface="Arial"/>
              </a:endParaRPr>
            </a:p>
          </p:txBody>
        </p:sp>
        <p:sp>
          <p:nvSpPr>
            <p:cNvPr id="863" name="Google Shape;863;p55"/>
            <p:cNvSpPr/>
            <p:nvPr/>
          </p:nvSpPr>
          <p:spPr>
            <a:xfrm rot="-9450000">
              <a:off x="798131" y="1575514"/>
              <a:ext cx="105251" cy="134005"/>
            </a:xfrm>
            <a:prstGeom prst="rightArrow">
              <a:avLst>
                <a:gd fmla="val 60000" name="adj1"/>
                <a:gd fmla="val 50000" name="adj2"/>
              </a:avLst>
            </a:prstGeom>
            <a:solidFill>
              <a:schemeClr val="dk1"/>
            </a:soli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4" name="Google Shape;864;p55"/>
            <p:cNvSpPr txBox="1"/>
            <p:nvPr/>
          </p:nvSpPr>
          <p:spPr>
            <a:xfrm rot="1350000">
              <a:off x="828504" y="1608357"/>
              <a:ext cx="73676" cy="8040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Calibri"/>
                <a:buNone/>
              </a:pPr>
              <a:r>
                <a:t/>
              </a:r>
              <a:endParaRPr b="1" sz="600">
                <a:solidFill>
                  <a:schemeClr val="lt1"/>
                </a:solidFill>
                <a:latin typeface="Arial"/>
                <a:ea typeface="Arial"/>
                <a:cs typeface="Arial"/>
                <a:sym typeface="Arial"/>
              </a:endParaRPr>
            </a:p>
          </p:txBody>
        </p:sp>
        <p:sp>
          <p:nvSpPr>
            <p:cNvPr id="865" name="Google Shape;865;p55"/>
            <p:cNvSpPr/>
            <p:nvPr/>
          </p:nvSpPr>
          <p:spPr>
            <a:xfrm>
              <a:off x="374328" y="1328879"/>
              <a:ext cx="397053" cy="397053"/>
            </a:xfrm>
            <a:prstGeom prst="ellipse">
              <a:avLst/>
            </a:prstGeom>
            <a:gradFill>
              <a:gsLst>
                <a:gs pos="0">
                  <a:srgbClr val="475156"/>
                </a:gs>
                <a:gs pos="78000">
                  <a:srgbClr val="27363D"/>
                </a:gs>
                <a:gs pos="100000">
                  <a:srgbClr val="27363D"/>
                </a:gs>
              </a:gsLst>
              <a:lin ang="5400000" scaled="0"/>
            </a:gra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6" name="Google Shape;866;p55"/>
            <p:cNvSpPr txBox="1"/>
            <p:nvPr/>
          </p:nvSpPr>
          <p:spPr>
            <a:xfrm>
              <a:off x="432475" y="1387026"/>
              <a:ext cx="280759" cy="280759"/>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Arial"/>
                <a:buNone/>
              </a:pPr>
              <a:r>
                <a:rPr b="1" lang="en-US" sz="1700">
                  <a:solidFill>
                    <a:schemeClr val="lt1"/>
                  </a:solidFill>
                  <a:latin typeface="Arial"/>
                  <a:ea typeface="Arial"/>
                  <a:cs typeface="Arial"/>
                  <a:sym typeface="Arial"/>
                </a:rPr>
                <a:t>5</a:t>
              </a:r>
              <a:endParaRPr b="1" sz="1700">
                <a:solidFill>
                  <a:schemeClr val="lt1"/>
                </a:solidFill>
                <a:latin typeface="Arial"/>
                <a:ea typeface="Arial"/>
                <a:cs typeface="Arial"/>
                <a:sym typeface="Arial"/>
              </a:endParaRPr>
            </a:p>
          </p:txBody>
        </p:sp>
        <p:sp>
          <p:nvSpPr>
            <p:cNvPr id="867" name="Google Shape;867;p55"/>
            <p:cNvSpPr/>
            <p:nvPr/>
          </p:nvSpPr>
          <p:spPr>
            <a:xfrm rot="-6750000">
              <a:off x="407398" y="1188005"/>
              <a:ext cx="105251" cy="134005"/>
            </a:xfrm>
            <a:prstGeom prst="rightArrow">
              <a:avLst>
                <a:gd fmla="val 60000" name="adj1"/>
                <a:gd fmla="val 50000" name="adj2"/>
              </a:avLst>
            </a:prstGeom>
            <a:solidFill>
              <a:schemeClr val="dk1"/>
            </a:soli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8" name="Google Shape;868;p55"/>
            <p:cNvSpPr txBox="1"/>
            <p:nvPr/>
          </p:nvSpPr>
          <p:spPr>
            <a:xfrm rot="4050000">
              <a:off x="429227" y="1229392"/>
              <a:ext cx="73676" cy="8040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Calibri"/>
                <a:buNone/>
              </a:pPr>
              <a:r>
                <a:t/>
              </a:r>
              <a:endParaRPr b="1" sz="600">
                <a:solidFill>
                  <a:schemeClr val="lt1"/>
                </a:solidFill>
                <a:latin typeface="Arial"/>
                <a:ea typeface="Arial"/>
                <a:cs typeface="Arial"/>
                <a:sym typeface="Arial"/>
              </a:endParaRPr>
            </a:p>
          </p:txBody>
        </p:sp>
        <p:sp>
          <p:nvSpPr>
            <p:cNvPr id="869" name="Google Shape;869;p55"/>
            <p:cNvSpPr/>
            <p:nvPr/>
          </p:nvSpPr>
          <p:spPr>
            <a:xfrm>
              <a:off x="146386" y="778579"/>
              <a:ext cx="397053" cy="397053"/>
            </a:xfrm>
            <a:prstGeom prst="ellipse">
              <a:avLst/>
            </a:prstGeom>
            <a:gradFill>
              <a:gsLst>
                <a:gs pos="0">
                  <a:srgbClr val="475156"/>
                </a:gs>
                <a:gs pos="78000">
                  <a:srgbClr val="27363D"/>
                </a:gs>
                <a:gs pos="100000">
                  <a:srgbClr val="27363D"/>
                </a:gs>
              </a:gsLst>
              <a:lin ang="5400000" scaled="0"/>
            </a:gra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0" name="Google Shape;870;p55"/>
            <p:cNvSpPr txBox="1"/>
            <p:nvPr/>
          </p:nvSpPr>
          <p:spPr>
            <a:xfrm>
              <a:off x="204533" y="836726"/>
              <a:ext cx="280759" cy="280759"/>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Arial"/>
                <a:buNone/>
              </a:pPr>
              <a:r>
                <a:rPr b="1" lang="en-US" sz="1700">
                  <a:solidFill>
                    <a:schemeClr val="lt1"/>
                  </a:solidFill>
                  <a:latin typeface="Arial"/>
                  <a:ea typeface="Arial"/>
                  <a:cs typeface="Arial"/>
                  <a:sym typeface="Arial"/>
                </a:rPr>
                <a:t>6</a:t>
              </a:r>
              <a:endParaRPr b="1" sz="1700">
                <a:solidFill>
                  <a:schemeClr val="lt1"/>
                </a:solidFill>
                <a:latin typeface="Arial"/>
                <a:ea typeface="Arial"/>
                <a:cs typeface="Arial"/>
                <a:sym typeface="Arial"/>
              </a:endParaRPr>
            </a:p>
          </p:txBody>
        </p:sp>
        <p:sp>
          <p:nvSpPr>
            <p:cNvPr id="871" name="Google Shape;871;p55"/>
            <p:cNvSpPr/>
            <p:nvPr/>
          </p:nvSpPr>
          <p:spPr>
            <a:xfrm rot="-4050000">
              <a:off x="405118" y="637705"/>
              <a:ext cx="105251" cy="134005"/>
            </a:xfrm>
            <a:prstGeom prst="rightArrow">
              <a:avLst>
                <a:gd fmla="val 60000" name="adj1"/>
                <a:gd fmla="val 50000" name="adj2"/>
              </a:avLst>
            </a:prstGeom>
            <a:solidFill>
              <a:schemeClr val="dk1"/>
            </a:soli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2" name="Google Shape;872;p55"/>
            <p:cNvSpPr txBox="1"/>
            <p:nvPr/>
          </p:nvSpPr>
          <p:spPr>
            <a:xfrm rot="-4050000">
              <a:off x="414864" y="679092"/>
              <a:ext cx="73676" cy="8040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Calibri"/>
                <a:buNone/>
              </a:pPr>
              <a:r>
                <a:t/>
              </a:r>
              <a:endParaRPr b="1" sz="600">
                <a:solidFill>
                  <a:schemeClr val="lt1"/>
                </a:solidFill>
                <a:latin typeface="Arial"/>
                <a:ea typeface="Arial"/>
                <a:cs typeface="Arial"/>
                <a:sym typeface="Arial"/>
              </a:endParaRPr>
            </a:p>
          </p:txBody>
        </p:sp>
        <p:sp>
          <p:nvSpPr>
            <p:cNvPr id="873" name="Google Shape;873;p55"/>
            <p:cNvSpPr/>
            <p:nvPr/>
          </p:nvSpPr>
          <p:spPr>
            <a:xfrm>
              <a:off x="374328" y="228278"/>
              <a:ext cx="397053" cy="397053"/>
            </a:xfrm>
            <a:prstGeom prst="ellipse">
              <a:avLst/>
            </a:prstGeom>
            <a:gradFill>
              <a:gsLst>
                <a:gs pos="0">
                  <a:srgbClr val="475156"/>
                </a:gs>
                <a:gs pos="78000">
                  <a:srgbClr val="27363D"/>
                </a:gs>
                <a:gs pos="100000">
                  <a:srgbClr val="27363D"/>
                </a:gs>
              </a:gsLst>
              <a:lin ang="5400000" scaled="0"/>
            </a:gra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4" name="Google Shape;874;p55"/>
            <p:cNvSpPr txBox="1"/>
            <p:nvPr/>
          </p:nvSpPr>
          <p:spPr>
            <a:xfrm>
              <a:off x="432475" y="286425"/>
              <a:ext cx="280759" cy="280759"/>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Arial"/>
                <a:buNone/>
              </a:pPr>
              <a:r>
                <a:rPr b="1" lang="en-US" sz="1700">
                  <a:solidFill>
                    <a:schemeClr val="lt1"/>
                  </a:solidFill>
                  <a:latin typeface="Arial"/>
                  <a:ea typeface="Arial"/>
                  <a:cs typeface="Arial"/>
                  <a:sym typeface="Arial"/>
                </a:rPr>
                <a:t>7</a:t>
              </a:r>
              <a:endParaRPr b="1" sz="1700">
                <a:solidFill>
                  <a:schemeClr val="lt1"/>
                </a:solidFill>
                <a:latin typeface="Arial"/>
                <a:ea typeface="Arial"/>
                <a:cs typeface="Arial"/>
                <a:sym typeface="Arial"/>
              </a:endParaRPr>
            </a:p>
          </p:txBody>
        </p:sp>
        <p:sp>
          <p:nvSpPr>
            <p:cNvPr id="875" name="Google Shape;875;p55"/>
            <p:cNvSpPr/>
            <p:nvPr/>
          </p:nvSpPr>
          <p:spPr>
            <a:xfrm rot="-1350000">
              <a:off x="792627" y="246971"/>
              <a:ext cx="105251" cy="134005"/>
            </a:xfrm>
            <a:prstGeom prst="rightArrow">
              <a:avLst>
                <a:gd fmla="val 60000" name="adj1"/>
                <a:gd fmla="val 50000" name="adj2"/>
              </a:avLst>
            </a:prstGeom>
            <a:solidFill>
              <a:schemeClr val="dk1"/>
            </a:soli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6" name="Google Shape;876;p55"/>
            <p:cNvSpPr txBox="1"/>
            <p:nvPr/>
          </p:nvSpPr>
          <p:spPr>
            <a:xfrm rot="-1350000">
              <a:off x="793829" y="279814"/>
              <a:ext cx="73676" cy="8040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Calibri"/>
                <a:buNone/>
              </a:pPr>
              <a:r>
                <a:t/>
              </a:r>
              <a:endParaRPr b="1" sz="600">
                <a:solidFill>
                  <a:schemeClr val="lt1"/>
                </a:solidFill>
                <a:latin typeface="Arial"/>
                <a:ea typeface="Arial"/>
                <a:cs typeface="Arial"/>
                <a:sym typeface="Arial"/>
              </a:endParaRPr>
            </a:p>
          </p:txBody>
        </p:sp>
      </p:grpSp>
      <p:graphicFrame>
        <p:nvGraphicFramePr>
          <p:cNvPr id="877" name="Google Shape;877;p55"/>
          <p:cNvGraphicFramePr/>
          <p:nvPr/>
        </p:nvGraphicFramePr>
        <p:xfrm>
          <a:off x="3471670" y="919629"/>
          <a:ext cx="3000000" cy="3000000"/>
        </p:xfrm>
        <a:graphic>
          <a:graphicData uri="http://schemas.openxmlformats.org/drawingml/2006/table">
            <a:tbl>
              <a:tblPr>
                <a:noFill/>
                <a:tableStyleId>{A03334CA-6ADD-49B6-B7B5-ABEF79E31212}</a:tableStyleId>
              </a:tblPr>
              <a:tblGrid>
                <a:gridCol w="595325"/>
                <a:gridCol w="669750"/>
                <a:gridCol w="595325"/>
                <a:gridCol w="595325"/>
                <a:gridCol w="892975"/>
                <a:gridCol w="818575"/>
                <a:gridCol w="749800"/>
                <a:gridCol w="609400"/>
                <a:gridCol w="609400"/>
                <a:gridCol w="601550"/>
                <a:gridCol w="601550"/>
                <a:gridCol w="609400"/>
                <a:gridCol w="609400"/>
              </a:tblGrid>
              <a:tr h="608500">
                <a:tc rowSpan="2">
                  <a:txBody>
                    <a:bodyPr/>
                    <a:lstStyle/>
                    <a:p>
                      <a:pPr indent="0" lvl="0" marL="0" marR="114300" rtl="0" algn="ctr">
                        <a:lnSpc>
                          <a:spcPct val="150000"/>
                        </a:lnSpc>
                        <a:spcBef>
                          <a:spcPts val="0"/>
                        </a:spcBef>
                        <a:spcAft>
                          <a:spcPts val="0"/>
                        </a:spcAft>
                        <a:buClr>
                          <a:srgbClr val="C00000"/>
                        </a:buClr>
                        <a:buSzPts val="2000"/>
                        <a:buFont typeface="Trebuchet MS"/>
                        <a:buNone/>
                      </a:pPr>
                      <a:r>
                        <a:rPr b="1" lang="en-US" sz="2000" u="none" cap="none" strike="noStrike">
                          <a:solidFill>
                            <a:srgbClr val="C00000"/>
                          </a:solidFill>
                          <a:latin typeface="Trebuchet MS"/>
                          <a:ea typeface="Trebuchet MS"/>
                          <a:cs typeface="Trebuchet MS"/>
                          <a:sym typeface="Trebuchet MS"/>
                        </a:rPr>
                        <a:t>No</a:t>
                      </a:r>
                      <a:endParaRPr b="1" sz="2000" u="none" cap="none" strike="noStrike">
                        <a:solidFill>
                          <a:srgbClr val="C00000"/>
                        </a:solidFill>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3">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Present State</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gridSpan="3">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Next State</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gridSpan="6">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Flip Flop Inputs</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c hMerge="1"/>
                <a:tc hMerge="1"/>
              </a:tr>
              <a:tr h="544200">
                <a:tc vMerge="1"/>
                <a:tc>
                  <a:txBody>
                    <a:bodyPr/>
                    <a:lstStyle/>
                    <a:p>
                      <a:pPr indent="0" lvl="0" marL="0" marR="0" rtl="0" algn="ctr">
                        <a:lnSpc>
                          <a:spcPct val="115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Q</a:t>
                      </a:r>
                      <a:r>
                        <a:rPr b="1" baseline="-25000" lang="en-US" sz="2000" u="none" cap="none" strike="noStrike">
                          <a:latin typeface="Trebuchet MS"/>
                          <a:ea typeface="Trebuchet MS"/>
                          <a:cs typeface="Trebuchet MS"/>
                          <a:sym typeface="Trebuchet MS"/>
                        </a:rPr>
                        <a:t>2</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Q</a:t>
                      </a:r>
                      <a:r>
                        <a:rPr b="1" baseline="-25000"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0" rtl="0" algn="ctr">
                        <a:lnSpc>
                          <a:spcPct val="115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Q</a:t>
                      </a:r>
                      <a:r>
                        <a:rPr b="1" baseline="-25000"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0" rtl="0" algn="ctr">
                        <a:lnSpc>
                          <a:spcPct val="115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Q</a:t>
                      </a:r>
                      <a:r>
                        <a:rPr b="1" baseline="-25000" lang="en-US" sz="2000" u="none" cap="none" strike="noStrike">
                          <a:latin typeface="Trebuchet MS"/>
                          <a:ea typeface="Trebuchet MS"/>
                          <a:cs typeface="Trebuchet MS"/>
                          <a:sym typeface="Trebuchet MS"/>
                        </a:rPr>
                        <a:t>2+1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Q</a:t>
                      </a:r>
                      <a:r>
                        <a:rPr b="1" baseline="-25000" lang="en-US" sz="2000" u="none" cap="none" strike="noStrike">
                          <a:latin typeface="Trebuchet MS"/>
                          <a:ea typeface="Trebuchet MS"/>
                          <a:cs typeface="Trebuchet MS"/>
                          <a:sym typeface="Trebuchet MS"/>
                        </a:rPr>
                        <a:t>1+1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0" rtl="0" algn="ctr">
                        <a:lnSpc>
                          <a:spcPct val="115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Q</a:t>
                      </a:r>
                      <a:r>
                        <a:rPr b="1" baseline="-25000" lang="en-US" sz="2000" u="none" cap="none" strike="noStrike">
                          <a:latin typeface="Trebuchet MS"/>
                          <a:ea typeface="Trebuchet MS"/>
                          <a:cs typeface="Trebuchet MS"/>
                          <a:sym typeface="Trebuchet MS"/>
                        </a:rPr>
                        <a:t>0+1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J</a:t>
                      </a:r>
                      <a:r>
                        <a:rPr b="1" baseline="-25000" lang="en-US" sz="2000" u="none" cap="none" strike="noStrike">
                          <a:latin typeface="Trebuchet MS"/>
                          <a:ea typeface="Trebuchet MS"/>
                          <a:cs typeface="Trebuchet MS"/>
                          <a:sym typeface="Trebuchet MS"/>
                        </a:rPr>
                        <a:t>2</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K</a:t>
                      </a:r>
                      <a:r>
                        <a:rPr b="1" baseline="-25000" lang="en-US" sz="2000" u="none" cap="none" strike="noStrike">
                          <a:latin typeface="Trebuchet MS"/>
                          <a:ea typeface="Trebuchet MS"/>
                          <a:cs typeface="Trebuchet MS"/>
                          <a:sym typeface="Trebuchet MS"/>
                        </a:rPr>
                        <a:t>2</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J</a:t>
                      </a:r>
                      <a:r>
                        <a:rPr b="1" baseline="-25000"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K</a:t>
                      </a:r>
                      <a:r>
                        <a:rPr b="1" baseline="-25000"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J</a:t>
                      </a:r>
                      <a:r>
                        <a:rPr b="1" baseline="-25000"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K</a:t>
                      </a:r>
                      <a:r>
                        <a:rPr b="1" baseline="-25000"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r>
              <a:tr h="488025">
                <a:tc>
                  <a:txBody>
                    <a:bodyPr/>
                    <a:lstStyle/>
                    <a:p>
                      <a:pPr indent="0" lvl="0" marL="0" marR="114300" rtl="0" algn="ctr">
                        <a:lnSpc>
                          <a:spcPct val="150000"/>
                        </a:lnSpc>
                        <a:spcBef>
                          <a:spcPts val="0"/>
                        </a:spcBef>
                        <a:spcAft>
                          <a:spcPts val="0"/>
                        </a:spcAft>
                        <a:buClr>
                          <a:srgbClr val="C00000"/>
                        </a:buClr>
                        <a:buSzPts val="2000"/>
                        <a:buFont typeface="Trebuchet MS"/>
                        <a:buNone/>
                      </a:pPr>
                      <a:r>
                        <a:rPr b="1" lang="en-US" sz="2000" u="none" cap="none" strike="noStrike">
                          <a:solidFill>
                            <a:srgbClr val="C00000"/>
                          </a:solidFill>
                          <a:latin typeface="Trebuchet MS"/>
                          <a:ea typeface="Trebuchet MS"/>
                          <a:cs typeface="Trebuchet MS"/>
                          <a:sym typeface="Trebuchet MS"/>
                        </a:rPr>
                        <a:t>0</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0" rtl="0" algn="ctr">
                        <a:lnSpc>
                          <a:spcPct val="115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r>
              <a:tr h="488025">
                <a:tc>
                  <a:txBody>
                    <a:bodyPr/>
                    <a:lstStyle/>
                    <a:p>
                      <a:pPr indent="0" lvl="0" marL="0" marR="114300" rtl="0" algn="ctr">
                        <a:lnSpc>
                          <a:spcPct val="150000"/>
                        </a:lnSpc>
                        <a:spcBef>
                          <a:spcPts val="0"/>
                        </a:spcBef>
                        <a:spcAft>
                          <a:spcPts val="0"/>
                        </a:spcAft>
                        <a:buClr>
                          <a:srgbClr val="C00000"/>
                        </a:buClr>
                        <a:buSzPts val="2000"/>
                        <a:buFont typeface="Trebuchet MS"/>
                        <a:buNone/>
                      </a:pPr>
                      <a:r>
                        <a:rPr b="1" lang="en-US" sz="2000" u="none" cap="none" strike="noStrike">
                          <a:solidFill>
                            <a:srgbClr val="C00000"/>
                          </a:solidFill>
                          <a:latin typeface="Trebuchet MS"/>
                          <a:ea typeface="Trebuchet MS"/>
                          <a:cs typeface="Trebuchet MS"/>
                          <a:sym typeface="Trebuchet MS"/>
                        </a:rPr>
                        <a:t>1</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0" rtl="0" algn="ctr">
                        <a:lnSpc>
                          <a:spcPct val="115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r>
              <a:tr h="488025">
                <a:tc>
                  <a:txBody>
                    <a:bodyPr/>
                    <a:lstStyle/>
                    <a:p>
                      <a:pPr indent="0" lvl="0" marL="0" marR="114300" rtl="0" algn="ctr">
                        <a:lnSpc>
                          <a:spcPct val="150000"/>
                        </a:lnSpc>
                        <a:spcBef>
                          <a:spcPts val="0"/>
                        </a:spcBef>
                        <a:spcAft>
                          <a:spcPts val="0"/>
                        </a:spcAft>
                        <a:buClr>
                          <a:srgbClr val="C00000"/>
                        </a:buClr>
                        <a:buSzPts val="2000"/>
                        <a:buFont typeface="Trebuchet MS"/>
                        <a:buNone/>
                      </a:pPr>
                      <a:r>
                        <a:rPr b="1" lang="en-US" sz="2000" u="none" cap="none" strike="noStrike">
                          <a:solidFill>
                            <a:srgbClr val="C00000"/>
                          </a:solidFill>
                          <a:latin typeface="Trebuchet MS"/>
                          <a:ea typeface="Trebuchet MS"/>
                          <a:cs typeface="Trebuchet MS"/>
                          <a:sym typeface="Trebuchet MS"/>
                        </a:rPr>
                        <a:t>2</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r>
              <a:tr h="488025">
                <a:tc>
                  <a:txBody>
                    <a:bodyPr/>
                    <a:lstStyle/>
                    <a:p>
                      <a:pPr indent="0" lvl="0" marL="0" marR="114300" rtl="0" algn="ctr">
                        <a:lnSpc>
                          <a:spcPct val="150000"/>
                        </a:lnSpc>
                        <a:spcBef>
                          <a:spcPts val="0"/>
                        </a:spcBef>
                        <a:spcAft>
                          <a:spcPts val="0"/>
                        </a:spcAft>
                        <a:buClr>
                          <a:srgbClr val="C00000"/>
                        </a:buClr>
                        <a:buSzPts val="2000"/>
                        <a:buFont typeface="Trebuchet MS"/>
                        <a:buNone/>
                      </a:pPr>
                      <a:r>
                        <a:rPr b="1" lang="en-US" sz="2000" u="none" cap="none" strike="noStrike">
                          <a:solidFill>
                            <a:srgbClr val="C00000"/>
                          </a:solidFill>
                          <a:latin typeface="Trebuchet MS"/>
                          <a:ea typeface="Trebuchet MS"/>
                          <a:cs typeface="Trebuchet MS"/>
                          <a:sym typeface="Trebuchet MS"/>
                        </a:rPr>
                        <a:t>3</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r>
              <a:tr h="544200">
                <a:tc>
                  <a:txBody>
                    <a:bodyPr/>
                    <a:lstStyle/>
                    <a:p>
                      <a:pPr indent="0" lvl="0" marL="0" marR="114300" rtl="0" algn="ctr">
                        <a:lnSpc>
                          <a:spcPct val="150000"/>
                        </a:lnSpc>
                        <a:spcBef>
                          <a:spcPts val="0"/>
                        </a:spcBef>
                        <a:spcAft>
                          <a:spcPts val="0"/>
                        </a:spcAft>
                        <a:buClr>
                          <a:srgbClr val="C00000"/>
                        </a:buClr>
                        <a:buSzPts val="2000"/>
                        <a:buFont typeface="Trebuchet MS"/>
                        <a:buNone/>
                      </a:pPr>
                      <a:r>
                        <a:rPr b="1" lang="en-US" sz="2000" u="none" cap="none" strike="noStrike">
                          <a:solidFill>
                            <a:srgbClr val="C00000"/>
                          </a:solidFill>
                          <a:latin typeface="Trebuchet MS"/>
                          <a:ea typeface="Trebuchet MS"/>
                          <a:cs typeface="Trebuchet MS"/>
                          <a:sym typeface="Trebuchet MS"/>
                        </a:rPr>
                        <a:t>4</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0" rtl="0" algn="ctr">
                        <a:lnSpc>
                          <a:spcPct val="115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r>
              <a:tr h="488025">
                <a:tc>
                  <a:txBody>
                    <a:bodyPr/>
                    <a:lstStyle/>
                    <a:p>
                      <a:pPr indent="0" lvl="0" marL="0" marR="114300" rtl="0" algn="ctr">
                        <a:lnSpc>
                          <a:spcPct val="150000"/>
                        </a:lnSpc>
                        <a:spcBef>
                          <a:spcPts val="0"/>
                        </a:spcBef>
                        <a:spcAft>
                          <a:spcPts val="0"/>
                        </a:spcAft>
                        <a:buClr>
                          <a:srgbClr val="C00000"/>
                        </a:buClr>
                        <a:buSzPts val="2000"/>
                        <a:buFont typeface="Trebuchet MS"/>
                        <a:buNone/>
                      </a:pPr>
                      <a:r>
                        <a:rPr b="1" lang="en-US" sz="2000" u="none" cap="none" strike="noStrike">
                          <a:solidFill>
                            <a:srgbClr val="C00000"/>
                          </a:solidFill>
                          <a:latin typeface="Trebuchet MS"/>
                          <a:ea typeface="Trebuchet MS"/>
                          <a:cs typeface="Trebuchet MS"/>
                          <a:sym typeface="Trebuchet MS"/>
                        </a:rPr>
                        <a:t>5</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0" rtl="0" algn="ctr">
                        <a:lnSpc>
                          <a:spcPct val="115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0" rtl="0" algn="ctr">
                        <a:lnSpc>
                          <a:spcPct val="115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r>
              <a:tr h="488025">
                <a:tc>
                  <a:txBody>
                    <a:bodyPr/>
                    <a:lstStyle/>
                    <a:p>
                      <a:pPr indent="0" lvl="0" marL="0" marR="114300" rtl="0" algn="ctr">
                        <a:lnSpc>
                          <a:spcPct val="150000"/>
                        </a:lnSpc>
                        <a:spcBef>
                          <a:spcPts val="0"/>
                        </a:spcBef>
                        <a:spcAft>
                          <a:spcPts val="0"/>
                        </a:spcAft>
                        <a:buClr>
                          <a:srgbClr val="C00000"/>
                        </a:buClr>
                        <a:buSzPts val="2000"/>
                        <a:buFont typeface="Trebuchet MS"/>
                        <a:buNone/>
                      </a:pPr>
                      <a:r>
                        <a:rPr b="1" lang="en-US" sz="2000" u="none" cap="none" strike="noStrike">
                          <a:solidFill>
                            <a:srgbClr val="C00000"/>
                          </a:solidFill>
                          <a:latin typeface="Trebuchet MS"/>
                          <a:ea typeface="Trebuchet MS"/>
                          <a:cs typeface="Trebuchet MS"/>
                          <a:sym typeface="Trebuchet MS"/>
                        </a:rPr>
                        <a:t>6</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0" rtl="0" algn="ctr">
                        <a:lnSpc>
                          <a:spcPct val="115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r>
              <a:tr h="488025">
                <a:tc>
                  <a:txBody>
                    <a:bodyPr/>
                    <a:lstStyle/>
                    <a:p>
                      <a:pPr indent="0" lvl="0" marL="0" marR="114300" rtl="0" algn="ctr">
                        <a:lnSpc>
                          <a:spcPct val="150000"/>
                        </a:lnSpc>
                        <a:spcBef>
                          <a:spcPts val="0"/>
                        </a:spcBef>
                        <a:spcAft>
                          <a:spcPts val="0"/>
                        </a:spcAft>
                        <a:buClr>
                          <a:srgbClr val="C00000"/>
                        </a:buClr>
                        <a:buSzPts val="2000"/>
                        <a:buFont typeface="Trebuchet MS"/>
                        <a:buNone/>
                      </a:pPr>
                      <a:r>
                        <a:rPr b="1" lang="en-US" sz="2000" u="none" cap="none" strike="noStrike">
                          <a:solidFill>
                            <a:srgbClr val="C00000"/>
                          </a:solidFill>
                          <a:latin typeface="Trebuchet MS"/>
                          <a:ea typeface="Trebuchet MS"/>
                          <a:cs typeface="Trebuchet MS"/>
                          <a:sym typeface="Trebuchet MS"/>
                        </a:rPr>
                        <a:t>7</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sz="1800" u="none" cap="none" strike="noStrike"/>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0</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0" rtl="0" algn="ctr">
                        <a:lnSpc>
                          <a:spcPct val="115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CC2E5"/>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X</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c>
                  <a:txBody>
                    <a:bodyPr/>
                    <a:lstStyle/>
                    <a:p>
                      <a:pPr indent="0" lvl="0" marL="0" marR="114300" rtl="0" algn="ctr">
                        <a:lnSpc>
                          <a:spcPct val="150000"/>
                        </a:lnSpc>
                        <a:spcBef>
                          <a:spcPts val="0"/>
                        </a:spcBef>
                        <a:spcAft>
                          <a:spcPts val="0"/>
                        </a:spcAft>
                        <a:buClr>
                          <a:schemeClr val="dk1"/>
                        </a:buClr>
                        <a:buSzPts val="2000"/>
                        <a:buFont typeface="Trebuchet MS"/>
                        <a:buNone/>
                      </a:pPr>
                      <a:r>
                        <a:rPr b="1" lang="en-US" sz="2000" u="none" cap="none" strike="noStrike">
                          <a:latin typeface="Trebuchet MS"/>
                          <a:ea typeface="Trebuchet MS"/>
                          <a:cs typeface="Trebuchet MS"/>
                          <a:sym typeface="Trebuchet MS"/>
                        </a:rPr>
                        <a:t>1</a:t>
                      </a:r>
                      <a:endParaRPr b="1" sz="2000" u="none" cap="none" strike="noStrike">
                        <a:latin typeface="Trebuchet MS"/>
                        <a:ea typeface="Trebuchet MS"/>
                        <a:cs typeface="Trebuchet MS"/>
                        <a:sym typeface="Trebuchet MS"/>
                      </a:endParaRPr>
                    </a:p>
                  </a:txBody>
                  <a:tcPr marT="0" marB="0" marR="67075" marL="67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C000"/>
                    </a:solidFill>
                  </a:tcPr>
                </a:tc>
              </a:tr>
            </a:tbl>
          </a:graphicData>
        </a:graphic>
      </p:graphicFrame>
      <p:pic>
        <p:nvPicPr>
          <p:cNvPr id="878" name="Google Shape;878;p55"/>
          <p:cNvPicPr preferRelativeResize="0"/>
          <p:nvPr/>
        </p:nvPicPr>
        <p:blipFill rotWithShape="1">
          <a:blip r:embed="rId3">
            <a:alphaModFix/>
          </a:blip>
          <a:srcRect b="0" l="0" r="0" t="0"/>
          <a:stretch/>
        </p:blipFill>
        <p:spPr>
          <a:xfrm>
            <a:off x="116269" y="66016"/>
            <a:ext cx="721932" cy="654420"/>
          </a:xfrm>
          <a:prstGeom prst="rect">
            <a:avLst/>
          </a:prstGeom>
          <a:noFill/>
          <a:ln>
            <a:noFill/>
          </a:ln>
        </p:spPr>
      </p:pic>
      <p:pic>
        <p:nvPicPr>
          <p:cNvPr id="879" name="Google Shape;879;p55"/>
          <p:cNvPicPr preferRelativeResize="0"/>
          <p:nvPr/>
        </p:nvPicPr>
        <p:blipFill rotWithShape="1">
          <a:blip r:embed="rId4">
            <a:alphaModFix/>
          </a:blip>
          <a:srcRect b="0" l="0" r="0" t="0"/>
          <a:stretch/>
        </p:blipFill>
        <p:spPr>
          <a:xfrm>
            <a:off x="291131" y="3778266"/>
            <a:ext cx="2874588" cy="168836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56"/>
          <p:cNvSpPr txBox="1"/>
          <p:nvPr>
            <p:ph type="title"/>
          </p:nvPr>
        </p:nvSpPr>
        <p:spPr>
          <a:xfrm>
            <a:off x="971171" y="106507"/>
            <a:ext cx="9707671" cy="6132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3 Bit Synchronous Counter(State Table)</a:t>
            </a:r>
            <a:endParaRPr sz="3200"/>
          </a:p>
        </p:txBody>
      </p:sp>
      <p:pic>
        <p:nvPicPr>
          <p:cNvPr id="885" name="Google Shape;885;p56"/>
          <p:cNvPicPr preferRelativeResize="0"/>
          <p:nvPr/>
        </p:nvPicPr>
        <p:blipFill rotWithShape="1">
          <a:blip r:embed="rId3">
            <a:alphaModFix/>
          </a:blip>
          <a:srcRect b="0" l="0" r="0" t="0"/>
          <a:stretch/>
        </p:blipFill>
        <p:spPr>
          <a:xfrm>
            <a:off x="2593275" y="1234745"/>
            <a:ext cx="8596105" cy="5206435"/>
          </a:xfrm>
          <a:prstGeom prst="rect">
            <a:avLst/>
          </a:prstGeom>
          <a:noFill/>
          <a:ln>
            <a:noFill/>
          </a:ln>
        </p:spPr>
      </p:pic>
      <p:sp>
        <p:nvSpPr>
          <p:cNvPr id="886" name="Google Shape;886;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grpSp>
        <p:nvGrpSpPr>
          <p:cNvPr id="887" name="Google Shape;887;p56"/>
          <p:cNvGrpSpPr/>
          <p:nvPr/>
        </p:nvGrpSpPr>
        <p:grpSpPr>
          <a:xfrm>
            <a:off x="543262" y="2618124"/>
            <a:ext cx="1953538" cy="1953538"/>
            <a:chOff x="146386" y="336"/>
            <a:chExt cx="1953538" cy="1953538"/>
          </a:xfrm>
        </p:grpSpPr>
        <p:sp>
          <p:nvSpPr>
            <p:cNvPr id="888" name="Google Shape;888;p56"/>
            <p:cNvSpPr/>
            <p:nvPr/>
          </p:nvSpPr>
          <p:spPr>
            <a:xfrm>
              <a:off x="924629" y="336"/>
              <a:ext cx="397053" cy="397053"/>
            </a:xfrm>
            <a:prstGeom prst="ellipse">
              <a:avLst/>
            </a:prstGeom>
            <a:gradFill>
              <a:gsLst>
                <a:gs pos="0">
                  <a:srgbClr val="475156"/>
                </a:gs>
                <a:gs pos="78000">
                  <a:srgbClr val="27363D"/>
                </a:gs>
                <a:gs pos="100000">
                  <a:srgbClr val="27363D"/>
                </a:gs>
              </a:gsLst>
              <a:lin ang="5400000" scaled="0"/>
            </a:gra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89" name="Google Shape;889;p56"/>
            <p:cNvSpPr txBox="1"/>
            <p:nvPr/>
          </p:nvSpPr>
          <p:spPr>
            <a:xfrm>
              <a:off x="982776" y="58483"/>
              <a:ext cx="280759" cy="280759"/>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Arial"/>
                <a:buNone/>
              </a:pPr>
              <a:r>
                <a:rPr b="1" lang="en-US" sz="1700">
                  <a:solidFill>
                    <a:schemeClr val="lt1"/>
                  </a:solidFill>
                  <a:latin typeface="Arial"/>
                  <a:ea typeface="Arial"/>
                  <a:cs typeface="Arial"/>
                  <a:sym typeface="Arial"/>
                </a:rPr>
                <a:t>0</a:t>
              </a:r>
              <a:endParaRPr b="1" sz="1700">
                <a:solidFill>
                  <a:schemeClr val="lt1"/>
                </a:solidFill>
                <a:latin typeface="Arial"/>
                <a:ea typeface="Arial"/>
                <a:cs typeface="Arial"/>
                <a:sym typeface="Arial"/>
              </a:endParaRPr>
            </a:p>
          </p:txBody>
        </p:sp>
        <p:sp>
          <p:nvSpPr>
            <p:cNvPr id="890" name="Google Shape;890;p56"/>
            <p:cNvSpPr/>
            <p:nvPr/>
          </p:nvSpPr>
          <p:spPr>
            <a:xfrm rot="1350000">
              <a:off x="1342928" y="244691"/>
              <a:ext cx="105251" cy="134005"/>
            </a:xfrm>
            <a:prstGeom prst="rightArrow">
              <a:avLst>
                <a:gd fmla="val 60000" name="adj1"/>
                <a:gd fmla="val 50000" name="adj2"/>
              </a:avLst>
            </a:prstGeom>
            <a:solidFill>
              <a:schemeClr val="dk1"/>
            </a:soli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1" name="Google Shape;891;p56"/>
            <p:cNvSpPr txBox="1"/>
            <p:nvPr/>
          </p:nvSpPr>
          <p:spPr>
            <a:xfrm rot="1350000">
              <a:off x="1344130" y="265450"/>
              <a:ext cx="73676" cy="8040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Calibri"/>
                <a:buNone/>
              </a:pPr>
              <a:r>
                <a:t/>
              </a:r>
              <a:endParaRPr b="1" sz="600">
                <a:solidFill>
                  <a:schemeClr val="lt1"/>
                </a:solidFill>
                <a:latin typeface="Arial"/>
                <a:ea typeface="Arial"/>
                <a:cs typeface="Arial"/>
                <a:sym typeface="Arial"/>
              </a:endParaRPr>
            </a:p>
          </p:txBody>
        </p:sp>
        <p:sp>
          <p:nvSpPr>
            <p:cNvPr id="892" name="Google Shape;892;p56"/>
            <p:cNvSpPr/>
            <p:nvPr/>
          </p:nvSpPr>
          <p:spPr>
            <a:xfrm>
              <a:off x="1474929" y="228278"/>
              <a:ext cx="397053" cy="397053"/>
            </a:xfrm>
            <a:prstGeom prst="ellipse">
              <a:avLst/>
            </a:prstGeom>
            <a:gradFill>
              <a:gsLst>
                <a:gs pos="0">
                  <a:srgbClr val="475156"/>
                </a:gs>
                <a:gs pos="78000">
                  <a:srgbClr val="27363D"/>
                </a:gs>
                <a:gs pos="100000">
                  <a:srgbClr val="27363D"/>
                </a:gs>
              </a:gsLst>
              <a:lin ang="5400000" scaled="0"/>
            </a:gra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3" name="Google Shape;893;p56"/>
            <p:cNvSpPr txBox="1"/>
            <p:nvPr/>
          </p:nvSpPr>
          <p:spPr>
            <a:xfrm>
              <a:off x="1533076" y="286425"/>
              <a:ext cx="280759" cy="280759"/>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Arial"/>
                <a:buNone/>
              </a:pPr>
              <a:r>
                <a:rPr b="1" lang="en-US" sz="1700">
                  <a:solidFill>
                    <a:schemeClr val="lt1"/>
                  </a:solidFill>
                  <a:latin typeface="Arial"/>
                  <a:ea typeface="Arial"/>
                  <a:cs typeface="Arial"/>
                  <a:sym typeface="Arial"/>
                </a:rPr>
                <a:t>1</a:t>
              </a:r>
              <a:endParaRPr b="1" sz="1700">
                <a:solidFill>
                  <a:schemeClr val="lt1"/>
                </a:solidFill>
                <a:latin typeface="Arial"/>
                <a:ea typeface="Arial"/>
                <a:cs typeface="Arial"/>
                <a:sym typeface="Arial"/>
              </a:endParaRPr>
            </a:p>
          </p:txBody>
        </p:sp>
        <p:sp>
          <p:nvSpPr>
            <p:cNvPr id="894" name="Google Shape;894;p56"/>
            <p:cNvSpPr/>
            <p:nvPr/>
          </p:nvSpPr>
          <p:spPr>
            <a:xfrm rot="4050000">
              <a:off x="1733661" y="632200"/>
              <a:ext cx="105251" cy="134005"/>
            </a:xfrm>
            <a:prstGeom prst="rightArrow">
              <a:avLst>
                <a:gd fmla="val 60000" name="adj1"/>
                <a:gd fmla="val 50000" name="adj2"/>
              </a:avLst>
            </a:prstGeom>
            <a:solidFill>
              <a:schemeClr val="dk1"/>
            </a:soli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5" name="Google Shape;895;p56"/>
            <p:cNvSpPr txBox="1"/>
            <p:nvPr/>
          </p:nvSpPr>
          <p:spPr>
            <a:xfrm rot="4050000">
              <a:off x="1743407" y="644415"/>
              <a:ext cx="73676" cy="8040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Calibri"/>
                <a:buNone/>
              </a:pPr>
              <a:r>
                <a:t/>
              </a:r>
              <a:endParaRPr b="1" sz="600">
                <a:solidFill>
                  <a:schemeClr val="lt1"/>
                </a:solidFill>
                <a:latin typeface="Arial"/>
                <a:ea typeface="Arial"/>
                <a:cs typeface="Arial"/>
                <a:sym typeface="Arial"/>
              </a:endParaRPr>
            </a:p>
          </p:txBody>
        </p:sp>
        <p:sp>
          <p:nvSpPr>
            <p:cNvPr id="896" name="Google Shape;896;p56"/>
            <p:cNvSpPr/>
            <p:nvPr/>
          </p:nvSpPr>
          <p:spPr>
            <a:xfrm>
              <a:off x="1702871" y="778579"/>
              <a:ext cx="397053" cy="397053"/>
            </a:xfrm>
            <a:prstGeom prst="ellipse">
              <a:avLst/>
            </a:prstGeom>
            <a:gradFill>
              <a:gsLst>
                <a:gs pos="0">
                  <a:srgbClr val="475156"/>
                </a:gs>
                <a:gs pos="78000">
                  <a:srgbClr val="27363D"/>
                </a:gs>
                <a:gs pos="100000">
                  <a:srgbClr val="27363D"/>
                </a:gs>
              </a:gsLst>
              <a:lin ang="5400000" scaled="0"/>
            </a:gra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7" name="Google Shape;897;p56"/>
            <p:cNvSpPr txBox="1"/>
            <p:nvPr/>
          </p:nvSpPr>
          <p:spPr>
            <a:xfrm>
              <a:off x="1761018" y="836726"/>
              <a:ext cx="280759" cy="280759"/>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Arial"/>
                <a:buNone/>
              </a:pPr>
              <a:r>
                <a:rPr b="1" lang="en-US" sz="1700">
                  <a:solidFill>
                    <a:schemeClr val="lt1"/>
                  </a:solidFill>
                  <a:latin typeface="Arial"/>
                  <a:ea typeface="Arial"/>
                  <a:cs typeface="Arial"/>
                  <a:sym typeface="Arial"/>
                </a:rPr>
                <a:t>2</a:t>
              </a:r>
              <a:endParaRPr b="1" sz="1700">
                <a:solidFill>
                  <a:schemeClr val="lt1"/>
                </a:solidFill>
                <a:latin typeface="Arial"/>
                <a:ea typeface="Arial"/>
                <a:cs typeface="Arial"/>
                <a:sym typeface="Arial"/>
              </a:endParaRPr>
            </a:p>
          </p:txBody>
        </p:sp>
        <p:sp>
          <p:nvSpPr>
            <p:cNvPr id="898" name="Google Shape;898;p56"/>
            <p:cNvSpPr/>
            <p:nvPr/>
          </p:nvSpPr>
          <p:spPr>
            <a:xfrm rot="6750000">
              <a:off x="1735941" y="1182501"/>
              <a:ext cx="105251" cy="134005"/>
            </a:xfrm>
            <a:prstGeom prst="rightArrow">
              <a:avLst>
                <a:gd fmla="val 60000" name="adj1"/>
                <a:gd fmla="val 50000" name="adj2"/>
              </a:avLst>
            </a:prstGeom>
            <a:solidFill>
              <a:schemeClr val="dk1"/>
            </a:soli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9" name="Google Shape;899;p56"/>
            <p:cNvSpPr txBox="1"/>
            <p:nvPr/>
          </p:nvSpPr>
          <p:spPr>
            <a:xfrm rot="-4050000">
              <a:off x="1757770" y="1194716"/>
              <a:ext cx="73676" cy="8040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Calibri"/>
                <a:buNone/>
              </a:pPr>
              <a:r>
                <a:t/>
              </a:r>
              <a:endParaRPr b="1" sz="600">
                <a:solidFill>
                  <a:schemeClr val="lt1"/>
                </a:solidFill>
                <a:latin typeface="Arial"/>
                <a:ea typeface="Arial"/>
                <a:cs typeface="Arial"/>
                <a:sym typeface="Arial"/>
              </a:endParaRPr>
            </a:p>
          </p:txBody>
        </p:sp>
        <p:sp>
          <p:nvSpPr>
            <p:cNvPr id="900" name="Google Shape;900;p56"/>
            <p:cNvSpPr/>
            <p:nvPr/>
          </p:nvSpPr>
          <p:spPr>
            <a:xfrm>
              <a:off x="1474929" y="1328879"/>
              <a:ext cx="397053" cy="397053"/>
            </a:xfrm>
            <a:prstGeom prst="ellipse">
              <a:avLst/>
            </a:prstGeom>
            <a:gradFill>
              <a:gsLst>
                <a:gs pos="0">
                  <a:srgbClr val="475156"/>
                </a:gs>
                <a:gs pos="78000">
                  <a:srgbClr val="27363D"/>
                </a:gs>
                <a:gs pos="100000">
                  <a:srgbClr val="27363D"/>
                </a:gs>
              </a:gsLst>
              <a:lin ang="5400000" scaled="0"/>
            </a:gra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1" name="Google Shape;901;p56"/>
            <p:cNvSpPr txBox="1"/>
            <p:nvPr/>
          </p:nvSpPr>
          <p:spPr>
            <a:xfrm>
              <a:off x="1533076" y="1387026"/>
              <a:ext cx="280759" cy="280759"/>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Arial"/>
                <a:buNone/>
              </a:pPr>
              <a:r>
                <a:rPr b="1" lang="en-US" sz="1700">
                  <a:solidFill>
                    <a:schemeClr val="lt1"/>
                  </a:solidFill>
                  <a:latin typeface="Arial"/>
                  <a:ea typeface="Arial"/>
                  <a:cs typeface="Arial"/>
                  <a:sym typeface="Arial"/>
                </a:rPr>
                <a:t>3</a:t>
              </a:r>
              <a:endParaRPr b="1" sz="1700">
                <a:solidFill>
                  <a:schemeClr val="lt1"/>
                </a:solidFill>
                <a:latin typeface="Arial"/>
                <a:ea typeface="Arial"/>
                <a:cs typeface="Arial"/>
                <a:sym typeface="Arial"/>
              </a:endParaRPr>
            </a:p>
          </p:txBody>
        </p:sp>
        <p:sp>
          <p:nvSpPr>
            <p:cNvPr id="902" name="Google Shape;902;p56"/>
            <p:cNvSpPr/>
            <p:nvPr/>
          </p:nvSpPr>
          <p:spPr>
            <a:xfrm rot="9450000">
              <a:off x="1348432" y="1573234"/>
              <a:ext cx="105251" cy="134005"/>
            </a:xfrm>
            <a:prstGeom prst="rightArrow">
              <a:avLst>
                <a:gd fmla="val 60000" name="adj1"/>
                <a:gd fmla="val 50000" name="adj2"/>
              </a:avLst>
            </a:prstGeom>
            <a:solidFill>
              <a:schemeClr val="dk1"/>
            </a:soli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3" name="Google Shape;903;p56"/>
            <p:cNvSpPr txBox="1"/>
            <p:nvPr/>
          </p:nvSpPr>
          <p:spPr>
            <a:xfrm rot="-1350000">
              <a:off x="1378805" y="1593993"/>
              <a:ext cx="73676" cy="8040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Calibri"/>
                <a:buNone/>
              </a:pPr>
              <a:r>
                <a:t/>
              </a:r>
              <a:endParaRPr b="1" sz="600">
                <a:solidFill>
                  <a:schemeClr val="lt1"/>
                </a:solidFill>
                <a:latin typeface="Arial"/>
                <a:ea typeface="Arial"/>
                <a:cs typeface="Arial"/>
                <a:sym typeface="Arial"/>
              </a:endParaRPr>
            </a:p>
          </p:txBody>
        </p:sp>
        <p:sp>
          <p:nvSpPr>
            <p:cNvPr id="904" name="Google Shape;904;p56"/>
            <p:cNvSpPr/>
            <p:nvPr/>
          </p:nvSpPr>
          <p:spPr>
            <a:xfrm>
              <a:off x="924629" y="1556821"/>
              <a:ext cx="397053" cy="397053"/>
            </a:xfrm>
            <a:prstGeom prst="ellipse">
              <a:avLst/>
            </a:prstGeom>
            <a:gradFill>
              <a:gsLst>
                <a:gs pos="0">
                  <a:srgbClr val="475156"/>
                </a:gs>
                <a:gs pos="78000">
                  <a:srgbClr val="27363D"/>
                </a:gs>
                <a:gs pos="100000">
                  <a:srgbClr val="27363D"/>
                </a:gs>
              </a:gsLst>
              <a:lin ang="5400000" scaled="0"/>
            </a:gra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5" name="Google Shape;905;p56"/>
            <p:cNvSpPr txBox="1"/>
            <p:nvPr/>
          </p:nvSpPr>
          <p:spPr>
            <a:xfrm>
              <a:off x="982776" y="1614968"/>
              <a:ext cx="280759" cy="280759"/>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Arial"/>
                <a:buNone/>
              </a:pPr>
              <a:r>
                <a:rPr b="1" lang="en-US" sz="1700">
                  <a:solidFill>
                    <a:schemeClr val="lt1"/>
                  </a:solidFill>
                  <a:latin typeface="Arial"/>
                  <a:ea typeface="Arial"/>
                  <a:cs typeface="Arial"/>
                  <a:sym typeface="Arial"/>
                </a:rPr>
                <a:t>4</a:t>
              </a:r>
              <a:endParaRPr b="1" sz="1700">
                <a:solidFill>
                  <a:schemeClr val="lt1"/>
                </a:solidFill>
                <a:latin typeface="Arial"/>
                <a:ea typeface="Arial"/>
                <a:cs typeface="Arial"/>
                <a:sym typeface="Arial"/>
              </a:endParaRPr>
            </a:p>
          </p:txBody>
        </p:sp>
        <p:sp>
          <p:nvSpPr>
            <p:cNvPr id="906" name="Google Shape;906;p56"/>
            <p:cNvSpPr/>
            <p:nvPr/>
          </p:nvSpPr>
          <p:spPr>
            <a:xfrm rot="-9450000">
              <a:off x="798131" y="1575514"/>
              <a:ext cx="105251" cy="134005"/>
            </a:xfrm>
            <a:prstGeom prst="rightArrow">
              <a:avLst>
                <a:gd fmla="val 60000" name="adj1"/>
                <a:gd fmla="val 50000" name="adj2"/>
              </a:avLst>
            </a:prstGeom>
            <a:solidFill>
              <a:schemeClr val="dk1"/>
            </a:soli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7" name="Google Shape;907;p56"/>
            <p:cNvSpPr txBox="1"/>
            <p:nvPr/>
          </p:nvSpPr>
          <p:spPr>
            <a:xfrm rot="1350000">
              <a:off x="828504" y="1608357"/>
              <a:ext cx="73676" cy="8040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Calibri"/>
                <a:buNone/>
              </a:pPr>
              <a:r>
                <a:t/>
              </a:r>
              <a:endParaRPr b="1" sz="600">
                <a:solidFill>
                  <a:schemeClr val="lt1"/>
                </a:solidFill>
                <a:latin typeface="Arial"/>
                <a:ea typeface="Arial"/>
                <a:cs typeface="Arial"/>
                <a:sym typeface="Arial"/>
              </a:endParaRPr>
            </a:p>
          </p:txBody>
        </p:sp>
        <p:sp>
          <p:nvSpPr>
            <p:cNvPr id="908" name="Google Shape;908;p56"/>
            <p:cNvSpPr/>
            <p:nvPr/>
          </p:nvSpPr>
          <p:spPr>
            <a:xfrm>
              <a:off x="374328" y="1328879"/>
              <a:ext cx="397053" cy="397053"/>
            </a:xfrm>
            <a:prstGeom prst="ellipse">
              <a:avLst/>
            </a:prstGeom>
            <a:gradFill>
              <a:gsLst>
                <a:gs pos="0">
                  <a:srgbClr val="475156"/>
                </a:gs>
                <a:gs pos="78000">
                  <a:srgbClr val="27363D"/>
                </a:gs>
                <a:gs pos="100000">
                  <a:srgbClr val="27363D"/>
                </a:gs>
              </a:gsLst>
              <a:lin ang="5400000" scaled="0"/>
            </a:gra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9" name="Google Shape;909;p56"/>
            <p:cNvSpPr txBox="1"/>
            <p:nvPr/>
          </p:nvSpPr>
          <p:spPr>
            <a:xfrm>
              <a:off x="432475" y="1387026"/>
              <a:ext cx="280759" cy="280759"/>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Arial"/>
                <a:buNone/>
              </a:pPr>
              <a:r>
                <a:rPr b="1" lang="en-US" sz="1700">
                  <a:solidFill>
                    <a:schemeClr val="lt1"/>
                  </a:solidFill>
                  <a:latin typeface="Arial"/>
                  <a:ea typeface="Arial"/>
                  <a:cs typeface="Arial"/>
                  <a:sym typeface="Arial"/>
                </a:rPr>
                <a:t>5</a:t>
              </a:r>
              <a:endParaRPr b="1" sz="1700">
                <a:solidFill>
                  <a:schemeClr val="lt1"/>
                </a:solidFill>
                <a:latin typeface="Arial"/>
                <a:ea typeface="Arial"/>
                <a:cs typeface="Arial"/>
                <a:sym typeface="Arial"/>
              </a:endParaRPr>
            </a:p>
          </p:txBody>
        </p:sp>
        <p:sp>
          <p:nvSpPr>
            <p:cNvPr id="910" name="Google Shape;910;p56"/>
            <p:cNvSpPr/>
            <p:nvPr/>
          </p:nvSpPr>
          <p:spPr>
            <a:xfrm rot="-6750000">
              <a:off x="407398" y="1188005"/>
              <a:ext cx="105251" cy="134005"/>
            </a:xfrm>
            <a:prstGeom prst="rightArrow">
              <a:avLst>
                <a:gd fmla="val 60000" name="adj1"/>
                <a:gd fmla="val 50000" name="adj2"/>
              </a:avLst>
            </a:prstGeom>
            <a:solidFill>
              <a:schemeClr val="dk1"/>
            </a:soli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1" name="Google Shape;911;p56"/>
            <p:cNvSpPr txBox="1"/>
            <p:nvPr/>
          </p:nvSpPr>
          <p:spPr>
            <a:xfrm rot="4050000">
              <a:off x="429227" y="1229392"/>
              <a:ext cx="73676" cy="8040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Calibri"/>
                <a:buNone/>
              </a:pPr>
              <a:r>
                <a:t/>
              </a:r>
              <a:endParaRPr b="1" sz="600">
                <a:solidFill>
                  <a:schemeClr val="lt1"/>
                </a:solidFill>
                <a:latin typeface="Arial"/>
                <a:ea typeface="Arial"/>
                <a:cs typeface="Arial"/>
                <a:sym typeface="Arial"/>
              </a:endParaRPr>
            </a:p>
          </p:txBody>
        </p:sp>
        <p:sp>
          <p:nvSpPr>
            <p:cNvPr id="912" name="Google Shape;912;p56"/>
            <p:cNvSpPr/>
            <p:nvPr/>
          </p:nvSpPr>
          <p:spPr>
            <a:xfrm>
              <a:off x="146386" y="778579"/>
              <a:ext cx="397053" cy="397053"/>
            </a:xfrm>
            <a:prstGeom prst="ellipse">
              <a:avLst/>
            </a:prstGeom>
            <a:gradFill>
              <a:gsLst>
                <a:gs pos="0">
                  <a:srgbClr val="475156"/>
                </a:gs>
                <a:gs pos="78000">
                  <a:srgbClr val="27363D"/>
                </a:gs>
                <a:gs pos="100000">
                  <a:srgbClr val="27363D"/>
                </a:gs>
              </a:gsLst>
              <a:lin ang="5400000" scaled="0"/>
            </a:gra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3" name="Google Shape;913;p56"/>
            <p:cNvSpPr txBox="1"/>
            <p:nvPr/>
          </p:nvSpPr>
          <p:spPr>
            <a:xfrm>
              <a:off x="204533" y="836726"/>
              <a:ext cx="280759" cy="280759"/>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Arial"/>
                <a:buNone/>
              </a:pPr>
              <a:r>
                <a:rPr b="1" lang="en-US" sz="1700">
                  <a:solidFill>
                    <a:schemeClr val="lt1"/>
                  </a:solidFill>
                  <a:latin typeface="Arial"/>
                  <a:ea typeface="Arial"/>
                  <a:cs typeface="Arial"/>
                  <a:sym typeface="Arial"/>
                </a:rPr>
                <a:t>6</a:t>
              </a:r>
              <a:endParaRPr b="1" sz="1700">
                <a:solidFill>
                  <a:schemeClr val="lt1"/>
                </a:solidFill>
                <a:latin typeface="Arial"/>
                <a:ea typeface="Arial"/>
                <a:cs typeface="Arial"/>
                <a:sym typeface="Arial"/>
              </a:endParaRPr>
            </a:p>
          </p:txBody>
        </p:sp>
        <p:sp>
          <p:nvSpPr>
            <p:cNvPr id="914" name="Google Shape;914;p56"/>
            <p:cNvSpPr/>
            <p:nvPr/>
          </p:nvSpPr>
          <p:spPr>
            <a:xfrm rot="-4050000">
              <a:off x="405118" y="637705"/>
              <a:ext cx="105251" cy="134005"/>
            </a:xfrm>
            <a:prstGeom prst="rightArrow">
              <a:avLst>
                <a:gd fmla="val 60000" name="adj1"/>
                <a:gd fmla="val 50000" name="adj2"/>
              </a:avLst>
            </a:prstGeom>
            <a:solidFill>
              <a:schemeClr val="dk1"/>
            </a:soli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5" name="Google Shape;915;p56"/>
            <p:cNvSpPr txBox="1"/>
            <p:nvPr/>
          </p:nvSpPr>
          <p:spPr>
            <a:xfrm rot="-4050000">
              <a:off x="414864" y="679092"/>
              <a:ext cx="73676" cy="8040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Calibri"/>
                <a:buNone/>
              </a:pPr>
              <a:r>
                <a:t/>
              </a:r>
              <a:endParaRPr b="1" sz="600">
                <a:solidFill>
                  <a:schemeClr val="lt1"/>
                </a:solidFill>
                <a:latin typeface="Arial"/>
                <a:ea typeface="Arial"/>
                <a:cs typeface="Arial"/>
                <a:sym typeface="Arial"/>
              </a:endParaRPr>
            </a:p>
          </p:txBody>
        </p:sp>
        <p:sp>
          <p:nvSpPr>
            <p:cNvPr id="916" name="Google Shape;916;p56"/>
            <p:cNvSpPr/>
            <p:nvPr/>
          </p:nvSpPr>
          <p:spPr>
            <a:xfrm>
              <a:off x="374328" y="228278"/>
              <a:ext cx="397053" cy="397053"/>
            </a:xfrm>
            <a:prstGeom prst="ellipse">
              <a:avLst/>
            </a:prstGeom>
            <a:gradFill>
              <a:gsLst>
                <a:gs pos="0">
                  <a:srgbClr val="475156"/>
                </a:gs>
                <a:gs pos="78000">
                  <a:srgbClr val="27363D"/>
                </a:gs>
                <a:gs pos="100000">
                  <a:srgbClr val="27363D"/>
                </a:gs>
              </a:gsLst>
              <a:lin ang="5400000" scaled="0"/>
            </a:gra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7" name="Google Shape;917;p56"/>
            <p:cNvSpPr txBox="1"/>
            <p:nvPr/>
          </p:nvSpPr>
          <p:spPr>
            <a:xfrm>
              <a:off x="432475" y="286425"/>
              <a:ext cx="280759" cy="280759"/>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Arial"/>
                <a:buNone/>
              </a:pPr>
              <a:r>
                <a:rPr b="1" lang="en-US" sz="1700">
                  <a:solidFill>
                    <a:schemeClr val="lt1"/>
                  </a:solidFill>
                  <a:latin typeface="Arial"/>
                  <a:ea typeface="Arial"/>
                  <a:cs typeface="Arial"/>
                  <a:sym typeface="Arial"/>
                </a:rPr>
                <a:t>7</a:t>
              </a:r>
              <a:endParaRPr b="1" sz="1700">
                <a:solidFill>
                  <a:schemeClr val="lt1"/>
                </a:solidFill>
                <a:latin typeface="Arial"/>
                <a:ea typeface="Arial"/>
                <a:cs typeface="Arial"/>
                <a:sym typeface="Arial"/>
              </a:endParaRPr>
            </a:p>
          </p:txBody>
        </p:sp>
        <p:sp>
          <p:nvSpPr>
            <p:cNvPr id="918" name="Google Shape;918;p56"/>
            <p:cNvSpPr/>
            <p:nvPr/>
          </p:nvSpPr>
          <p:spPr>
            <a:xfrm rot="-1350000">
              <a:off x="792627" y="246971"/>
              <a:ext cx="105251" cy="134005"/>
            </a:xfrm>
            <a:prstGeom prst="rightArrow">
              <a:avLst>
                <a:gd fmla="val 60000" name="adj1"/>
                <a:gd fmla="val 50000" name="adj2"/>
              </a:avLst>
            </a:prstGeom>
            <a:solidFill>
              <a:schemeClr val="dk1"/>
            </a:solidFill>
            <a:ln>
              <a:noFill/>
            </a:ln>
            <a:effectLst>
              <a:outerShdw blurRad="38100" rotWithShape="0" dir="5400000" dist="25400">
                <a:srgbClr val="000000">
                  <a:alpha val="34117"/>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9" name="Google Shape;919;p56"/>
            <p:cNvSpPr txBox="1"/>
            <p:nvPr/>
          </p:nvSpPr>
          <p:spPr>
            <a:xfrm rot="-1350000">
              <a:off x="793829" y="279814"/>
              <a:ext cx="73676" cy="8040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Calibri"/>
                <a:buNone/>
              </a:pPr>
              <a:r>
                <a:t/>
              </a:r>
              <a:endParaRPr b="1" sz="600">
                <a:solidFill>
                  <a:schemeClr val="lt1"/>
                </a:solidFill>
                <a:latin typeface="Arial"/>
                <a:ea typeface="Arial"/>
                <a:cs typeface="Arial"/>
                <a:sym typeface="Arial"/>
              </a:endParaRPr>
            </a:p>
          </p:txBody>
        </p:sp>
      </p:grpSp>
      <p:pic>
        <p:nvPicPr>
          <p:cNvPr id="920" name="Google Shape;920;p56"/>
          <p:cNvPicPr preferRelativeResize="0"/>
          <p:nvPr/>
        </p:nvPicPr>
        <p:blipFill rotWithShape="1">
          <a:blip r:embed="rId4">
            <a:alphaModFix/>
          </a:blip>
          <a:srcRect b="0" l="0" r="0" t="0"/>
          <a:stretch/>
        </p:blipFill>
        <p:spPr>
          <a:xfrm>
            <a:off x="93542" y="85806"/>
            <a:ext cx="703797" cy="700578"/>
          </a:xfrm>
          <a:prstGeom prst="rect">
            <a:avLst/>
          </a:prstGeom>
          <a:noFill/>
          <a:ln>
            <a:noFill/>
          </a:ln>
        </p:spPr>
      </p:pic>
      <p:sp>
        <p:nvSpPr>
          <p:cNvPr id="921" name="Google Shape;921;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57"/>
          <p:cNvSpPr txBox="1"/>
          <p:nvPr>
            <p:ph type="title"/>
          </p:nvPr>
        </p:nvSpPr>
        <p:spPr>
          <a:xfrm>
            <a:off x="1620982" y="270327"/>
            <a:ext cx="8596668" cy="56803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40"/>
              <a:buFont typeface="Trebuchet MS"/>
              <a:buNone/>
            </a:pPr>
            <a:r>
              <a:rPr i="0" lang="en-US" sz="3200" u="none" cap="none" strike="noStrike">
                <a:latin typeface="Times New Roman"/>
                <a:ea typeface="Times New Roman"/>
                <a:cs typeface="Times New Roman"/>
                <a:sym typeface="Times New Roman"/>
              </a:rPr>
              <a:t>Simplification using K- MAP</a:t>
            </a:r>
            <a:br>
              <a:rPr i="0" lang="en-US" sz="3200" u="none" cap="none" strike="noStrike">
                <a:latin typeface="Times New Roman"/>
                <a:ea typeface="Times New Roman"/>
                <a:cs typeface="Times New Roman"/>
                <a:sym typeface="Times New Roman"/>
              </a:rPr>
            </a:br>
            <a:endParaRPr i="0" sz="3200" u="none" cap="none" strike="noStrike">
              <a:latin typeface="Times New Roman"/>
              <a:ea typeface="Times New Roman"/>
              <a:cs typeface="Times New Roman"/>
              <a:sym typeface="Times New Roman"/>
            </a:endParaRPr>
          </a:p>
        </p:txBody>
      </p:sp>
      <p:sp>
        <p:nvSpPr>
          <p:cNvPr id="927" name="Google Shape;927;p57"/>
          <p:cNvSpPr txBox="1"/>
          <p:nvPr>
            <p:ph idx="10" type="dt"/>
          </p:nvPr>
        </p:nvSpPr>
        <p:spPr>
          <a:xfrm>
            <a:off x="838200" y="6356350"/>
            <a:ext cx="86777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928" name="Google Shape;928;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graphicFrame>
        <p:nvGraphicFramePr>
          <p:cNvPr id="929" name="Google Shape;929;p57"/>
          <p:cNvGraphicFramePr/>
          <p:nvPr/>
        </p:nvGraphicFramePr>
        <p:xfrm>
          <a:off x="3433435" y="1623361"/>
          <a:ext cx="3000000" cy="3000000"/>
        </p:xfrm>
        <a:graphic>
          <a:graphicData uri="http://schemas.openxmlformats.org/drawingml/2006/table">
            <a:tbl>
              <a:tblPr>
                <a:noFill/>
                <a:tableStyleId>{A03334CA-6ADD-49B6-B7B5-ABEF79E31212}</a:tableStyleId>
              </a:tblPr>
              <a:tblGrid>
                <a:gridCol w="1257425"/>
                <a:gridCol w="632500"/>
                <a:gridCol w="575375"/>
                <a:gridCol w="575375"/>
                <a:gridCol w="575375"/>
              </a:tblGrid>
              <a:tr h="775850">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       Q1Q0</a:t>
                      </a:r>
                      <a:endParaRPr sz="1800" u="none" cap="none" strike="noStrike"/>
                    </a:p>
                    <a:p>
                      <a:pPr indent="0" lvl="0" marL="0" marR="0" rtl="0" algn="l">
                        <a:lnSpc>
                          <a:spcPct val="115000"/>
                        </a:lnSpc>
                        <a:spcBef>
                          <a:spcPts val="1000"/>
                        </a:spcBef>
                        <a:spcAft>
                          <a:spcPts val="0"/>
                        </a:spcAft>
                        <a:buClr>
                          <a:schemeClr val="dk1"/>
                        </a:buClr>
                        <a:buSzPts val="1600"/>
                        <a:buFont typeface="Calibri"/>
                        <a:buNone/>
                      </a:pPr>
                      <a:r>
                        <a:rPr lang="en-US" sz="1600" u="none" cap="none" strike="noStrike">
                          <a:solidFill>
                            <a:schemeClr val="dk1"/>
                          </a:solidFill>
                        </a:rPr>
                        <a:t>Q2</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00</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01</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11</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10</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r>
              <a:tr h="415625">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r>
              <a:tr h="413000">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r>
            </a:tbl>
          </a:graphicData>
        </a:graphic>
      </p:graphicFrame>
      <p:cxnSp>
        <p:nvCxnSpPr>
          <p:cNvPr id="930" name="Google Shape;930;p57"/>
          <p:cNvCxnSpPr/>
          <p:nvPr/>
        </p:nvCxnSpPr>
        <p:spPr>
          <a:xfrm>
            <a:off x="3433435" y="1627451"/>
            <a:ext cx="1254389" cy="786786"/>
          </a:xfrm>
          <a:prstGeom prst="straightConnector1">
            <a:avLst/>
          </a:prstGeom>
          <a:noFill/>
          <a:ln cap="rnd" cmpd="sng" w="12700">
            <a:solidFill>
              <a:schemeClr val="dk1"/>
            </a:solidFill>
            <a:prstDash val="solid"/>
            <a:round/>
            <a:headEnd len="sm" w="sm" type="none"/>
            <a:tailEnd len="sm" w="sm" type="none"/>
          </a:ln>
        </p:spPr>
      </p:cxnSp>
      <p:sp>
        <p:nvSpPr>
          <p:cNvPr id="931" name="Google Shape;931;p57"/>
          <p:cNvSpPr/>
          <p:nvPr/>
        </p:nvSpPr>
        <p:spPr>
          <a:xfrm>
            <a:off x="2838242" y="3487908"/>
            <a:ext cx="3699164" cy="385362"/>
          </a:xfrm>
          <a:prstGeom prst="rect">
            <a:avLst/>
          </a:prstGeom>
          <a:noFill/>
          <a:ln>
            <a:noFill/>
          </a:ln>
        </p:spPr>
        <p:txBody>
          <a:bodyPr anchorCtr="0" anchor="t" bIns="45700" lIns="91425" spcFirstLastPara="1" rIns="91425" wrap="square" tIns="45700">
            <a:noAutofit/>
          </a:bodyPr>
          <a:lstStyle/>
          <a:p>
            <a:pPr indent="228600" lvl="0" marL="2057400" marR="0" rtl="0" algn="just">
              <a:lnSpc>
                <a:spcPct val="115000"/>
              </a:lnSpc>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J</a:t>
            </a:r>
            <a:r>
              <a:rPr b="1" baseline="-25000" lang="en-US" sz="1800">
                <a:solidFill>
                  <a:schemeClr val="dk1"/>
                </a:solidFill>
                <a:latin typeface="Times New Roman"/>
                <a:ea typeface="Times New Roman"/>
                <a:cs typeface="Times New Roman"/>
                <a:sym typeface="Times New Roman"/>
              </a:rPr>
              <a:t>2 </a:t>
            </a:r>
            <a:r>
              <a:rPr b="1" lang="en-US" sz="1800">
                <a:solidFill>
                  <a:schemeClr val="dk1"/>
                </a:solidFill>
                <a:latin typeface="Times New Roman"/>
                <a:ea typeface="Times New Roman"/>
                <a:cs typeface="Times New Roman"/>
                <a:sym typeface="Times New Roman"/>
              </a:rPr>
              <a:t>= Q1Q0</a:t>
            </a:r>
            <a:endParaRPr sz="1600">
              <a:solidFill>
                <a:schemeClr val="dk1"/>
              </a:solidFill>
              <a:latin typeface="Calibri"/>
              <a:ea typeface="Calibri"/>
              <a:cs typeface="Calibri"/>
              <a:sym typeface="Calibri"/>
            </a:endParaRPr>
          </a:p>
        </p:txBody>
      </p:sp>
      <p:graphicFrame>
        <p:nvGraphicFramePr>
          <p:cNvPr id="932" name="Google Shape;932;p57"/>
          <p:cNvGraphicFramePr/>
          <p:nvPr/>
        </p:nvGraphicFramePr>
        <p:xfrm>
          <a:off x="7551280" y="1613025"/>
          <a:ext cx="3000000" cy="3000000"/>
        </p:xfrm>
        <a:graphic>
          <a:graphicData uri="http://schemas.openxmlformats.org/drawingml/2006/table">
            <a:tbl>
              <a:tblPr>
                <a:noFill/>
                <a:tableStyleId>{A03334CA-6ADD-49B6-B7B5-ABEF79E31212}</a:tableStyleId>
              </a:tblPr>
              <a:tblGrid>
                <a:gridCol w="1240075"/>
                <a:gridCol w="566600"/>
                <a:gridCol w="715725"/>
                <a:gridCol w="715725"/>
                <a:gridCol w="715725"/>
              </a:tblGrid>
              <a:tr h="741225">
                <a:tc>
                  <a:txBody>
                    <a:bodyPr/>
                    <a:lstStyle/>
                    <a:p>
                      <a:pPr indent="0" lvl="0" marL="0" marR="0" rtl="0" algn="l">
                        <a:lnSpc>
                          <a:spcPct val="115000"/>
                        </a:lnSpc>
                        <a:spcBef>
                          <a:spcPts val="0"/>
                        </a:spcBef>
                        <a:spcAft>
                          <a:spcPts val="0"/>
                        </a:spcAft>
                        <a:buClr>
                          <a:schemeClr val="dk1"/>
                        </a:buClr>
                        <a:buSzPts val="1600"/>
                        <a:buFont typeface="Calibri"/>
                        <a:buNone/>
                      </a:pPr>
                      <a:r>
                        <a:rPr lang="en-US" sz="1600" u="none" cap="none" strike="noStrike">
                          <a:solidFill>
                            <a:schemeClr val="dk1"/>
                          </a:solidFill>
                        </a:rPr>
                        <a:t>         Q1Q0</a:t>
                      </a:r>
                      <a:endParaRPr sz="1800" u="none" cap="none" strike="noStrike"/>
                    </a:p>
                    <a:p>
                      <a:pPr indent="0" lvl="0" marL="0" marR="0" rtl="0" algn="l">
                        <a:lnSpc>
                          <a:spcPct val="115000"/>
                        </a:lnSpc>
                        <a:spcBef>
                          <a:spcPts val="1000"/>
                        </a:spcBef>
                        <a:spcAft>
                          <a:spcPts val="0"/>
                        </a:spcAft>
                        <a:buClr>
                          <a:schemeClr val="dk1"/>
                        </a:buClr>
                        <a:buSzPts val="1600"/>
                        <a:buFont typeface="Calibri"/>
                        <a:buNone/>
                      </a:pPr>
                      <a:r>
                        <a:rPr lang="en-US" sz="1600" u="none" cap="none" strike="noStrike">
                          <a:solidFill>
                            <a:schemeClr val="dk1"/>
                          </a:solidFill>
                        </a:rPr>
                        <a:t>Q2</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00</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01</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11</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10</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r>
              <a:tr h="430600">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r>
              <a:tr h="430600">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r>
            </a:tbl>
          </a:graphicData>
        </a:graphic>
      </p:graphicFrame>
      <p:sp>
        <p:nvSpPr>
          <p:cNvPr id="933" name="Google Shape;933;p57"/>
          <p:cNvSpPr/>
          <p:nvPr/>
        </p:nvSpPr>
        <p:spPr>
          <a:xfrm>
            <a:off x="6962462" y="3337861"/>
            <a:ext cx="3856875" cy="410882"/>
          </a:xfrm>
          <a:prstGeom prst="rect">
            <a:avLst/>
          </a:prstGeom>
          <a:noFill/>
          <a:ln>
            <a:noFill/>
          </a:ln>
        </p:spPr>
        <p:txBody>
          <a:bodyPr anchorCtr="0" anchor="t" bIns="45700" lIns="91425" spcFirstLastPara="1" rIns="91425" wrap="square" tIns="45700">
            <a:noAutofit/>
          </a:bodyPr>
          <a:lstStyle/>
          <a:p>
            <a:pPr indent="228600" lvl="0" marL="2057400" marR="0" rtl="0" algn="just">
              <a:lnSpc>
                <a:spcPct val="115000"/>
              </a:lnSpc>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K</a:t>
            </a:r>
            <a:r>
              <a:rPr b="1" baseline="-25000" lang="en-US" sz="1800">
                <a:solidFill>
                  <a:schemeClr val="dk1"/>
                </a:solidFill>
                <a:latin typeface="Times New Roman"/>
                <a:ea typeface="Times New Roman"/>
                <a:cs typeface="Times New Roman"/>
                <a:sym typeface="Times New Roman"/>
              </a:rPr>
              <a:t>2 </a:t>
            </a:r>
            <a:r>
              <a:rPr b="1" lang="en-US" sz="1800">
                <a:solidFill>
                  <a:schemeClr val="dk1"/>
                </a:solidFill>
                <a:latin typeface="Times New Roman"/>
                <a:ea typeface="Times New Roman"/>
                <a:cs typeface="Times New Roman"/>
                <a:sym typeface="Times New Roman"/>
              </a:rPr>
              <a:t>= Q1Q0</a:t>
            </a:r>
            <a:endParaRPr sz="1600">
              <a:solidFill>
                <a:schemeClr val="dk1"/>
              </a:solidFill>
              <a:latin typeface="Calibri"/>
              <a:ea typeface="Calibri"/>
              <a:cs typeface="Calibri"/>
              <a:sym typeface="Calibri"/>
            </a:endParaRPr>
          </a:p>
        </p:txBody>
      </p:sp>
      <p:cxnSp>
        <p:nvCxnSpPr>
          <p:cNvPr id="934" name="Google Shape;934;p57"/>
          <p:cNvCxnSpPr/>
          <p:nvPr/>
        </p:nvCxnSpPr>
        <p:spPr>
          <a:xfrm>
            <a:off x="7551280" y="1623361"/>
            <a:ext cx="1208672" cy="699215"/>
          </a:xfrm>
          <a:prstGeom prst="straightConnector1">
            <a:avLst/>
          </a:prstGeom>
          <a:noFill/>
          <a:ln cap="rnd" cmpd="sng" w="12700">
            <a:solidFill>
              <a:schemeClr val="dk1"/>
            </a:solidFill>
            <a:prstDash val="solid"/>
            <a:round/>
            <a:headEnd len="sm" w="sm" type="none"/>
            <a:tailEnd len="sm" w="sm" type="none"/>
          </a:ln>
        </p:spPr>
      </p:cxnSp>
      <p:pic>
        <p:nvPicPr>
          <p:cNvPr id="935" name="Google Shape;935;p57"/>
          <p:cNvPicPr preferRelativeResize="0"/>
          <p:nvPr/>
        </p:nvPicPr>
        <p:blipFill rotWithShape="1">
          <a:blip r:embed="rId3">
            <a:alphaModFix/>
          </a:blip>
          <a:srcRect b="0" l="0" r="0" t="0"/>
          <a:stretch/>
        </p:blipFill>
        <p:spPr>
          <a:xfrm>
            <a:off x="125797" y="30457"/>
            <a:ext cx="899439" cy="807906"/>
          </a:xfrm>
          <a:prstGeom prst="rect">
            <a:avLst/>
          </a:prstGeom>
          <a:noFill/>
          <a:ln>
            <a:noFill/>
          </a:ln>
        </p:spPr>
      </p:pic>
      <p:pic>
        <p:nvPicPr>
          <p:cNvPr id="936" name="Google Shape;936;p57"/>
          <p:cNvPicPr preferRelativeResize="0"/>
          <p:nvPr/>
        </p:nvPicPr>
        <p:blipFill rotWithShape="1">
          <a:blip r:embed="rId4">
            <a:alphaModFix/>
          </a:blip>
          <a:srcRect b="0" l="0" r="0" t="0"/>
          <a:stretch/>
        </p:blipFill>
        <p:spPr>
          <a:xfrm>
            <a:off x="1471236" y="1318389"/>
            <a:ext cx="1295400" cy="4724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58"/>
          <p:cNvSpPr txBox="1"/>
          <p:nvPr>
            <p:ph type="title"/>
          </p:nvPr>
        </p:nvSpPr>
        <p:spPr>
          <a:xfrm>
            <a:off x="990983" y="213474"/>
            <a:ext cx="8179493" cy="56803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40"/>
              <a:buFont typeface="Trebuchet MS"/>
              <a:buNone/>
            </a:pPr>
            <a:r>
              <a:rPr i="0" lang="en-US" sz="3200" u="none" cap="none" strike="noStrike">
                <a:latin typeface="Times New Roman"/>
                <a:ea typeface="Times New Roman"/>
                <a:cs typeface="Times New Roman"/>
                <a:sym typeface="Times New Roman"/>
              </a:rPr>
              <a:t>Simplification using K- MAP</a:t>
            </a:r>
            <a:br>
              <a:rPr i="0" lang="en-US" sz="3200" u="none" cap="none" strike="noStrike">
                <a:latin typeface="Times New Roman"/>
                <a:ea typeface="Times New Roman"/>
                <a:cs typeface="Times New Roman"/>
                <a:sym typeface="Times New Roman"/>
              </a:rPr>
            </a:br>
            <a:endParaRPr i="0" sz="3200" u="none" cap="none" strike="noStrike">
              <a:latin typeface="Times New Roman"/>
              <a:ea typeface="Times New Roman"/>
              <a:cs typeface="Times New Roman"/>
              <a:sym typeface="Times New Roman"/>
            </a:endParaRPr>
          </a:p>
        </p:txBody>
      </p:sp>
      <p:sp>
        <p:nvSpPr>
          <p:cNvPr id="942" name="Google Shape;942;p58"/>
          <p:cNvSpPr txBox="1"/>
          <p:nvPr>
            <p:ph idx="10" type="dt"/>
          </p:nvPr>
        </p:nvSpPr>
        <p:spPr>
          <a:xfrm>
            <a:off x="838200" y="6356350"/>
            <a:ext cx="895066"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943" name="Google Shape;943;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944" name="Google Shape;944;p58"/>
          <p:cNvPicPr preferRelativeResize="0"/>
          <p:nvPr/>
        </p:nvPicPr>
        <p:blipFill rotWithShape="1">
          <a:blip r:embed="rId3">
            <a:alphaModFix/>
          </a:blip>
          <a:srcRect b="0" l="0" r="0" t="0"/>
          <a:stretch/>
        </p:blipFill>
        <p:spPr>
          <a:xfrm>
            <a:off x="91545" y="85712"/>
            <a:ext cx="746656" cy="695798"/>
          </a:xfrm>
          <a:prstGeom prst="rect">
            <a:avLst/>
          </a:prstGeom>
          <a:noFill/>
          <a:ln>
            <a:noFill/>
          </a:ln>
        </p:spPr>
      </p:pic>
      <p:graphicFrame>
        <p:nvGraphicFramePr>
          <p:cNvPr id="945" name="Google Shape;945;p58"/>
          <p:cNvGraphicFramePr/>
          <p:nvPr/>
        </p:nvGraphicFramePr>
        <p:xfrm>
          <a:off x="2381874" y="1723023"/>
          <a:ext cx="3000000" cy="3000000"/>
        </p:xfrm>
        <a:graphic>
          <a:graphicData uri="http://schemas.openxmlformats.org/drawingml/2006/table">
            <a:tbl>
              <a:tblPr>
                <a:noFill/>
                <a:tableStyleId>{A03334CA-6ADD-49B6-B7B5-ABEF79E31212}</a:tableStyleId>
              </a:tblPr>
              <a:tblGrid>
                <a:gridCol w="1191500"/>
                <a:gridCol w="777375"/>
                <a:gridCol w="779975"/>
                <a:gridCol w="779975"/>
                <a:gridCol w="779975"/>
              </a:tblGrid>
              <a:tr h="775850">
                <a:tc>
                  <a:txBody>
                    <a:bodyPr/>
                    <a:lstStyle/>
                    <a:p>
                      <a:pPr indent="0" lvl="0" marL="0" marR="0" rtl="0" algn="l">
                        <a:lnSpc>
                          <a:spcPct val="115000"/>
                        </a:lnSpc>
                        <a:spcBef>
                          <a:spcPts val="0"/>
                        </a:spcBef>
                        <a:spcAft>
                          <a:spcPts val="0"/>
                        </a:spcAft>
                        <a:buClr>
                          <a:schemeClr val="dk1"/>
                        </a:buClr>
                        <a:buSzPts val="1600"/>
                        <a:buFont typeface="Calibri"/>
                        <a:buNone/>
                      </a:pPr>
                      <a:r>
                        <a:rPr lang="en-US" sz="1600" u="none" cap="none" strike="noStrike">
                          <a:solidFill>
                            <a:schemeClr val="dk1"/>
                          </a:solidFill>
                        </a:rPr>
                        <a:t>        Q1Q0</a:t>
                      </a:r>
                      <a:endParaRPr sz="1800" u="none" cap="none" strike="noStrike"/>
                    </a:p>
                    <a:p>
                      <a:pPr indent="0" lvl="0" marL="0" marR="0" rtl="0" algn="l">
                        <a:lnSpc>
                          <a:spcPct val="115000"/>
                        </a:lnSpc>
                        <a:spcBef>
                          <a:spcPts val="1000"/>
                        </a:spcBef>
                        <a:spcAft>
                          <a:spcPts val="0"/>
                        </a:spcAft>
                        <a:buClr>
                          <a:schemeClr val="dk1"/>
                        </a:buClr>
                        <a:buSzPts val="1600"/>
                        <a:buFont typeface="Calibri"/>
                        <a:buNone/>
                      </a:pPr>
                      <a:r>
                        <a:rPr lang="en-US" sz="1600" u="none" cap="none" strike="noStrike">
                          <a:solidFill>
                            <a:schemeClr val="dk1"/>
                          </a:solidFill>
                        </a:rPr>
                        <a:t>Q2</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00</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01</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11</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10</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r>
              <a:tr h="573325">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r>
              <a:tr h="573325">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r>
            </a:tbl>
          </a:graphicData>
        </a:graphic>
      </p:graphicFrame>
      <p:cxnSp>
        <p:nvCxnSpPr>
          <p:cNvPr id="946" name="Google Shape;946;p58"/>
          <p:cNvCxnSpPr/>
          <p:nvPr/>
        </p:nvCxnSpPr>
        <p:spPr>
          <a:xfrm>
            <a:off x="2455026" y="1755777"/>
            <a:ext cx="1136072" cy="692727"/>
          </a:xfrm>
          <a:prstGeom prst="straightConnector1">
            <a:avLst/>
          </a:prstGeom>
          <a:noFill/>
          <a:ln cap="rnd" cmpd="sng" w="12700">
            <a:solidFill>
              <a:schemeClr val="dk1"/>
            </a:solidFill>
            <a:prstDash val="solid"/>
            <a:round/>
            <a:headEnd len="sm" w="sm" type="none"/>
            <a:tailEnd len="sm" w="sm" type="none"/>
          </a:ln>
        </p:spPr>
      </p:cxnSp>
      <p:graphicFrame>
        <p:nvGraphicFramePr>
          <p:cNvPr id="947" name="Google Shape;947;p58"/>
          <p:cNvGraphicFramePr/>
          <p:nvPr/>
        </p:nvGraphicFramePr>
        <p:xfrm>
          <a:off x="7304414" y="1765475"/>
          <a:ext cx="3000000" cy="3000000"/>
        </p:xfrm>
        <a:graphic>
          <a:graphicData uri="http://schemas.openxmlformats.org/drawingml/2006/table">
            <a:tbl>
              <a:tblPr>
                <a:noFill/>
                <a:tableStyleId>{A03334CA-6ADD-49B6-B7B5-ABEF79E31212}</a:tableStyleId>
              </a:tblPr>
              <a:tblGrid>
                <a:gridCol w="1249700"/>
                <a:gridCol w="712850"/>
                <a:gridCol w="777450"/>
                <a:gridCol w="777450"/>
                <a:gridCol w="777450"/>
              </a:tblGrid>
              <a:tr h="898200">
                <a:tc>
                  <a:txBody>
                    <a:bodyPr/>
                    <a:lstStyle/>
                    <a:p>
                      <a:pPr indent="0" lvl="0" marL="0" marR="0" rtl="0" algn="l">
                        <a:lnSpc>
                          <a:spcPct val="115000"/>
                        </a:lnSpc>
                        <a:spcBef>
                          <a:spcPts val="0"/>
                        </a:spcBef>
                        <a:spcAft>
                          <a:spcPts val="0"/>
                        </a:spcAft>
                        <a:buClr>
                          <a:schemeClr val="dk1"/>
                        </a:buClr>
                        <a:buSzPts val="1600"/>
                        <a:buFont typeface="Calibri"/>
                        <a:buNone/>
                      </a:pPr>
                      <a:r>
                        <a:rPr lang="en-US" sz="1600" u="none" cap="none" strike="noStrike">
                          <a:solidFill>
                            <a:schemeClr val="dk1"/>
                          </a:solidFill>
                        </a:rPr>
                        <a:t>         Q1Q0</a:t>
                      </a:r>
                      <a:endParaRPr sz="1800" u="none" cap="none" strike="noStrike"/>
                    </a:p>
                    <a:p>
                      <a:pPr indent="0" lvl="0" marL="0" marR="0" rtl="0" algn="l">
                        <a:lnSpc>
                          <a:spcPct val="115000"/>
                        </a:lnSpc>
                        <a:spcBef>
                          <a:spcPts val="1000"/>
                        </a:spcBef>
                        <a:spcAft>
                          <a:spcPts val="0"/>
                        </a:spcAft>
                        <a:buClr>
                          <a:schemeClr val="dk1"/>
                        </a:buClr>
                        <a:buSzPts val="1600"/>
                        <a:buFont typeface="Calibri"/>
                        <a:buNone/>
                      </a:pPr>
                      <a:r>
                        <a:rPr lang="en-US" sz="1600" u="none" cap="none" strike="noStrike">
                          <a:solidFill>
                            <a:schemeClr val="dk1"/>
                          </a:solidFill>
                        </a:rPr>
                        <a:t>Q2</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00</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01</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11</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10</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r>
              <a:tr h="490925">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r>
              <a:tr h="490925">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r>
            </a:tbl>
          </a:graphicData>
        </a:graphic>
      </p:graphicFrame>
      <p:cxnSp>
        <p:nvCxnSpPr>
          <p:cNvPr id="948" name="Google Shape;948;p58"/>
          <p:cNvCxnSpPr/>
          <p:nvPr/>
        </p:nvCxnSpPr>
        <p:spPr>
          <a:xfrm>
            <a:off x="7304414" y="1795098"/>
            <a:ext cx="1226938" cy="889175"/>
          </a:xfrm>
          <a:prstGeom prst="straightConnector1">
            <a:avLst/>
          </a:prstGeom>
          <a:noFill/>
          <a:ln cap="rnd" cmpd="sng" w="12700">
            <a:solidFill>
              <a:schemeClr val="dk1"/>
            </a:solidFill>
            <a:prstDash val="solid"/>
            <a:round/>
            <a:headEnd len="sm" w="sm" type="none"/>
            <a:tailEnd len="sm" w="sm" type="none"/>
          </a:ln>
        </p:spPr>
      </p:cxnSp>
      <p:sp>
        <p:nvSpPr>
          <p:cNvPr id="949" name="Google Shape;949;p58"/>
          <p:cNvSpPr/>
          <p:nvPr/>
        </p:nvSpPr>
        <p:spPr>
          <a:xfrm>
            <a:off x="1357746" y="3782291"/>
            <a:ext cx="4211781" cy="410882"/>
          </a:xfrm>
          <a:prstGeom prst="rect">
            <a:avLst/>
          </a:prstGeom>
          <a:noFill/>
          <a:ln>
            <a:noFill/>
          </a:ln>
        </p:spPr>
        <p:txBody>
          <a:bodyPr anchorCtr="0" anchor="t" bIns="45700" lIns="91425" spcFirstLastPara="1" rIns="91425" wrap="square" tIns="45700">
            <a:noAutofit/>
          </a:bodyPr>
          <a:lstStyle/>
          <a:p>
            <a:pPr indent="228600" lvl="0" marL="2057400" marR="0" rtl="0" algn="just">
              <a:lnSpc>
                <a:spcPct val="115000"/>
              </a:lnSpc>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J</a:t>
            </a:r>
            <a:r>
              <a:rPr b="1" baseline="-25000" lang="en-US" sz="1800">
                <a:solidFill>
                  <a:schemeClr val="dk1"/>
                </a:solidFill>
                <a:latin typeface="Times New Roman"/>
                <a:ea typeface="Times New Roman"/>
                <a:cs typeface="Times New Roman"/>
                <a:sym typeface="Times New Roman"/>
              </a:rPr>
              <a:t>1 </a:t>
            </a:r>
            <a:r>
              <a:rPr b="1" lang="en-US" sz="1800">
                <a:solidFill>
                  <a:schemeClr val="dk1"/>
                </a:solidFill>
                <a:latin typeface="Times New Roman"/>
                <a:ea typeface="Times New Roman"/>
                <a:cs typeface="Times New Roman"/>
                <a:sym typeface="Times New Roman"/>
              </a:rPr>
              <a:t>= Q0</a:t>
            </a:r>
            <a:endParaRPr sz="1600">
              <a:solidFill>
                <a:schemeClr val="dk1"/>
              </a:solidFill>
              <a:latin typeface="Calibri"/>
              <a:ea typeface="Calibri"/>
              <a:cs typeface="Calibri"/>
              <a:sym typeface="Calibri"/>
            </a:endParaRPr>
          </a:p>
        </p:txBody>
      </p:sp>
      <p:sp>
        <p:nvSpPr>
          <p:cNvPr id="950" name="Google Shape;950;p58"/>
          <p:cNvSpPr/>
          <p:nvPr/>
        </p:nvSpPr>
        <p:spPr>
          <a:xfrm>
            <a:off x="6220691" y="3893127"/>
            <a:ext cx="3768436" cy="410882"/>
          </a:xfrm>
          <a:prstGeom prst="rect">
            <a:avLst/>
          </a:prstGeom>
          <a:noFill/>
          <a:ln>
            <a:noFill/>
          </a:ln>
        </p:spPr>
        <p:txBody>
          <a:bodyPr anchorCtr="0" anchor="t" bIns="45700" lIns="91425" spcFirstLastPara="1" rIns="91425" wrap="square" tIns="45700">
            <a:noAutofit/>
          </a:bodyPr>
          <a:lstStyle/>
          <a:p>
            <a:pPr indent="0" lvl="0" marL="228600" marR="0" rtl="0" algn="just">
              <a:lnSpc>
                <a:spcPct val="115000"/>
              </a:lnSpc>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                                       K</a:t>
            </a:r>
            <a:r>
              <a:rPr b="1" baseline="-25000" lang="en-US" sz="1800">
                <a:solidFill>
                  <a:schemeClr val="dk1"/>
                </a:solidFill>
                <a:latin typeface="Times New Roman"/>
                <a:ea typeface="Times New Roman"/>
                <a:cs typeface="Times New Roman"/>
                <a:sym typeface="Times New Roman"/>
              </a:rPr>
              <a:t>1 </a:t>
            </a:r>
            <a:r>
              <a:rPr b="1" lang="en-US" sz="1800">
                <a:solidFill>
                  <a:schemeClr val="dk1"/>
                </a:solidFill>
                <a:latin typeface="Times New Roman"/>
                <a:ea typeface="Times New Roman"/>
                <a:cs typeface="Times New Roman"/>
                <a:sym typeface="Times New Roman"/>
              </a:rPr>
              <a:t>= Q0</a:t>
            </a:r>
            <a:endParaRPr sz="1600">
              <a:solidFill>
                <a:schemeClr val="dk1"/>
              </a:solidFill>
              <a:latin typeface="Calibri"/>
              <a:ea typeface="Calibri"/>
              <a:cs typeface="Calibri"/>
              <a:sym typeface="Calibri"/>
            </a:endParaRPr>
          </a:p>
        </p:txBody>
      </p:sp>
      <p:pic>
        <p:nvPicPr>
          <p:cNvPr id="951" name="Google Shape;951;p58"/>
          <p:cNvPicPr preferRelativeResize="0"/>
          <p:nvPr/>
        </p:nvPicPr>
        <p:blipFill rotWithShape="1">
          <a:blip r:embed="rId4">
            <a:alphaModFix/>
          </a:blip>
          <a:srcRect b="0" l="0" r="0" t="0"/>
          <a:stretch/>
        </p:blipFill>
        <p:spPr>
          <a:xfrm>
            <a:off x="770417" y="1367992"/>
            <a:ext cx="1285875" cy="47148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59"/>
          <p:cNvSpPr txBox="1"/>
          <p:nvPr>
            <p:ph type="title"/>
          </p:nvPr>
        </p:nvSpPr>
        <p:spPr>
          <a:xfrm>
            <a:off x="1324890" y="59158"/>
            <a:ext cx="7583747" cy="87283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40"/>
              <a:buFont typeface="Trebuchet MS"/>
              <a:buNone/>
            </a:pPr>
            <a:r>
              <a:rPr i="0" lang="en-US" sz="3200" u="none" cap="none" strike="noStrike">
                <a:latin typeface="Times New Roman"/>
                <a:ea typeface="Times New Roman"/>
                <a:cs typeface="Times New Roman"/>
                <a:sym typeface="Times New Roman"/>
              </a:rPr>
              <a:t>Simplification using K- MAP</a:t>
            </a:r>
            <a:br>
              <a:rPr i="0" lang="en-US" sz="3200" u="none" cap="none" strike="noStrike">
                <a:latin typeface="Times New Roman"/>
                <a:ea typeface="Times New Roman"/>
                <a:cs typeface="Times New Roman"/>
                <a:sym typeface="Times New Roman"/>
              </a:rPr>
            </a:br>
            <a:endParaRPr i="0" sz="3200" u="none" cap="none" strike="noStrike">
              <a:latin typeface="Times New Roman"/>
              <a:ea typeface="Times New Roman"/>
              <a:cs typeface="Times New Roman"/>
              <a:sym typeface="Times New Roman"/>
            </a:endParaRPr>
          </a:p>
        </p:txBody>
      </p:sp>
      <p:sp>
        <p:nvSpPr>
          <p:cNvPr id="957" name="Google Shape;957;p59"/>
          <p:cNvSpPr txBox="1"/>
          <p:nvPr>
            <p:ph idx="10" type="dt"/>
          </p:nvPr>
        </p:nvSpPr>
        <p:spPr>
          <a:xfrm>
            <a:off x="838201" y="6356350"/>
            <a:ext cx="852054"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958" name="Google Shape;958;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graphicFrame>
        <p:nvGraphicFramePr>
          <p:cNvPr id="959" name="Google Shape;959;p59"/>
          <p:cNvGraphicFramePr/>
          <p:nvPr/>
        </p:nvGraphicFramePr>
        <p:xfrm>
          <a:off x="3107853" y="1604748"/>
          <a:ext cx="3000000" cy="3000000"/>
        </p:xfrm>
        <a:graphic>
          <a:graphicData uri="http://schemas.openxmlformats.org/drawingml/2006/table">
            <a:tbl>
              <a:tblPr>
                <a:noFill/>
                <a:tableStyleId>{A03334CA-6ADD-49B6-B7B5-ABEF79E31212}</a:tableStyleId>
              </a:tblPr>
              <a:tblGrid>
                <a:gridCol w="1413150"/>
                <a:gridCol w="581900"/>
                <a:gridCol w="568175"/>
                <a:gridCol w="727300"/>
                <a:gridCol w="727300"/>
              </a:tblGrid>
              <a:tr h="819275">
                <a:tc>
                  <a:txBody>
                    <a:bodyPr/>
                    <a:lstStyle/>
                    <a:p>
                      <a:pPr indent="0" lvl="0" marL="0" marR="0" rtl="0" algn="l">
                        <a:lnSpc>
                          <a:spcPct val="115000"/>
                        </a:lnSpc>
                        <a:spcBef>
                          <a:spcPts val="0"/>
                        </a:spcBef>
                        <a:spcAft>
                          <a:spcPts val="0"/>
                        </a:spcAft>
                        <a:buClr>
                          <a:schemeClr val="dk1"/>
                        </a:buClr>
                        <a:buSzPts val="1600"/>
                        <a:buFont typeface="Calibri"/>
                        <a:buNone/>
                      </a:pPr>
                      <a:r>
                        <a:rPr lang="en-US" sz="1600" u="none" cap="none" strike="noStrike">
                          <a:solidFill>
                            <a:schemeClr val="dk1"/>
                          </a:solidFill>
                        </a:rPr>
                        <a:t>            Q1Q0</a:t>
                      </a:r>
                      <a:endParaRPr sz="1800" u="none" cap="none" strike="noStrike"/>
                    </a:p>
                    <a:p>
                      <a:pPr indent="0" lvl="0" marL="0" marR="0" rtl="0" algn="l">
                        <a:lnSpc>
                          <a:spcPct val="115000"/>
                        </a:lnSpc>
                        <a:spcBef>
                          <a:spcPts val="1000"/>
                        </a:spcBef>
                        <a:spcAft>
                          <a:spcPts val="0"/>
                        </a:spcAft>
                        <a:buClr>
                          <a:schemeClr val="dk1"/>
                        </a:buClr>
                        <a:buSzPts val="1600"/>
                        <a:buFont typeface="Calibri"/>
                        <a:buNone/>
                      </a:pPr>
                      <a:r>
                        <a:rPr lang="en-US" sz="1600" u="none" cap="none" strike="noStrike">
                          <a:solidFill>
                            <a:schemeClr val="dk1"/>
                          </a:solidFill>
                        </a:rPr>
                        <a:t>Q2</a:t>
                      </a:r>
                      <a:endParaRPr sz="1600" u="none" cap="none" strike="noStrike">
                        <a:solidFill>
                          <a:schemeClr val="dk1"/>
                        </a:solidFill>
                        <a:latin typeface="Calibri"/>
                        <a:ea typeface="Calibri"/>
                        <a:cs typeface="Calibri"/>
                        <a:sym typeface="Calibri"/>
                      </a:endParaRPr>
                    </a:p>
                    <a:p>
                      <a:pPr indent="0" lvl="0" marL="228600" marR="0" rtl="0" algn="l">
                        <a:lnSpc>
                          <a:spcPct val="115000"/>
                        </a:lnSpc>
                        <a:spcBef>
                          <a:spcPts val="1000"/>
                        </a:spcBef>
                        <a:spcAft>
                          <a:spcPts val="0"/>
                        </a:spcAft>
                        <a:buClr>
                          <a:schemeClr val="dk1"/>
                        </a:buClr>
                        <a:buSzPts val="1100"/>
                        <a:buFont typeface="Calibri"/>
                        <a:buNone/>
                      </a:pPr>
                      <a:r>
                        <a:t/>
                      </a:r>
                      <a:endParaRPr sz="1100" u="none" cap="none" strike="noStrike">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1200"/>
                        </a:spcBef>
                        <a:spcAft>
                          <a:spcPts val="0"/>
                        </a:spcAft>
                        <a:buClr>
                          <a:schemeClr val="dk1"/>
                        </a:buClr>
                        <a:buSzPts val="1600"/>
                        <a:buFont typeface="Calibri"/>
                        <a:buNone/>
                      </a:pPr>
                      <a:r>
                        <a:rPr lang="en-US" sz="1600" u="none" cap="none" strike="noStrike">
                          <a:solidFill>
                            <a:schemeClr val="dk1"/>
                          </a:solidFill>
                        </a:rPr>
                        <a:t>00</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1200"/>
                        </a:spcBef>
                        <a:spcAft>
                          <a:spcPts val="0"/>
                        </a:spcAft>
                        <a:buClr>
                          <a:schemeClr val="dk1"/>
                        </a:buClr>
                        <a:buSzPts val="1600"/>
                        <a:buFont typeface="Calibri"/>
                        <a:buNone/>
                      </a:pPr>
                      <a:r>
                        <a:rPr lang="en-US" sz="1600" u="none" cap="none" strike="noStrike">
                          <a:solidFill>
                            <a:schemeClr val="dk1"/>
                          </a:solidFill>
                        </a:rPr>
                        <a:t>01</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1200"/>
                        </a:spcBef>
                        <a:spcAft>
                          <a:spcPts val="0"/>
                        </a:spcAft>
                        <a:buClr>
                          <a:schemeClr val="dk1"/>
                        </a:buClr>
                        <a:buSzPts val="1600"/>
                        <a:buFont typeface="Calibri"/>
                        <a:buNone/>
                      </a:pPr>
                      <a:r>
                        <a:rPr lang="en-US" sz="1600" u="none" cap="none" strike="noStrike">
                          <a:solidFill>
                            <a:schemeClr val="dk1"/>
                          </a:solidFill>
                        </a:rPr>
                        <a:t>11</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1200"/>
                        </a:spcBef>
                        <a:spcAft>
                          <a:spcPts val="0"/>
                        </a:spcAft>
                        <a:buClr>
                          <a:schemeClr val="dk1"/>
                        </a:buClr>
                        <a:buSzPts val="1600"/>
                        <a:buFont typeface="Calibri"/>
                        <a:buNone/>
                      </a:pPr>
                      <a:r>
                        <a:rPr lang="en-US" sz="1600" u="none" cap="none" strike="noStrike">
                          <a:solidFill>
                            <a:schemeClr val="dk1"/>
                          </a:solidFill>
                        </a:rPr>
                        <a:t>10</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r>
              <a:tr h="475350">
                <a:tc>
                  <a:txBody>
                    <a:bodyPr/>
                    <a:lstStyle/>
                    <a:p>
                      <a:pPr indent="0" lvl="0" marL="22860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r>
              <a:tr h="475350">
                <a:tc>
                  <a:txBody>
                    <a:bodyPr/>
                    <a:lstStyle/>
                    <a:p>
                      <a:pPr indent="0" lvl="0" marL="22860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r>
            </a:tbl>
          </a:graphicData>
        </a:graphic>
      </p:graphicFrame>
      <p:graphicFrame>
        <p:nvGraphicFramePr>
          <p:cNvPr id="960" name="Google Shape;960;p59"/>
          <p:cNvGraphicFramePr/>
          <p:nvPr/>
        </p:nvGraphicFramePr>
        <p:xfrm>
          <a:off x="7370609" y="1646495"/>
          <a:ext cx="3000000" cy="3000000"/>
        </p:xfrm>
        <a:graphic>
          <a:graphicData uri="http://schemas.openxmlformats.org/drawingml/2006/table">
            <a:tbl>
              <a:tblPr>
                <a:noFill/>
                <a:tableStyleId>{A03334CA-6ADD-49B6-B7B5-ABEF79E31212}</a:tableStyleId>
              </a:tblPr>
              <a:tblGrid>
                <a:gridCol w="1177625"/>
                <a:gridCol w="623450"/>
                <a:gridCol w="732250"/>
                <a:gridCol w="839225"/>
                <a:gridCol w="839225"/>
              </a:tblGrid>
              <a:tr h="920075">
                <a:tc>
                  <a:txBody>
                    <a:bodyPr/>
                    <a:lstStyle/>
                    <a:p>
                      <a:pPr indent="0" lvl="0" marL="0" marR="0" rtl="0" algn="l">
                        <a:lnSpc>
                          <a:spcPct val="115000"/>
                        </a:lnSpc>
                        <a:spcBef>
                          <a:spcPts val="0"/>
                        </a:spcBef>
                        <a:spcAft>
                          <a:spcPts val="0"/>
                        </a:spcAft>
                        <a:buClr>
                          <a:schemeClr val="dk1"/>
                        </a:buClr>
                        <a:buSzPts val="1600"/>
                        <a:buFont typeface="Calibri"/>
                        <a:buNone/>
                      </a:pPr>
                      <a:r>
                        <a:rPr lang="en-US" sz="1600" u="none" cap="none" strike="noStrike">
                          <a:solidFill>
                            <a:schemeClr val="dk1"/>
                          </a:solidFill>
                        </a:rPr>
                        <a:t>        Q1Q0</a:t>
                      </a:r>
                      <a:endParaRPr sz="1600" u="none" cap="none" strike="noStrike">
                        <a:solidFill>
                          <a:schemeClr val="dk1"/>
                        </a:solidFill>
                      </a:endParaRPr>
                    </a:p>
                    <a:p>
                      <a:pPr indent="0" lvl="0" marL="0" marR="0" rtl="0" algn="l">
                        <a:lnSpc>
                          <a:spcPct val="115000"/>
                        </a:lnSpc>
                        <a:spcBef>
                          <a:spcPts val="1000"/>
                        </a:spcBef>
                        <a:spcAft>
                          <a:spcPts val="0"/>
                        </a:spcAft>
                        <a:buClr>
                          <a:schemeClr val="dk1"/>
                        </a:buClr>
                        <a:buSzPts val="1600"/>
                        <a:buFont typeface="Calibri"/>
                        <a:buNone/>
                      </a:pPr>
                      <a:r>
                        <a:rPr lang="en-US" sz="1600" u="none" cap="none" strike="noStrike">
                          <a:solidFill>
                            <a:schemeClr val="dk1"/>
                          </a:solidFill>
                        </a:rPr>
                        <a:t>Q2</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00</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01</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11</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t/>
                      </a:r>
                      <a:endParaRPr sz="1600" u="none" cap="none" strike="noStrike">
                        <a:solidFill>
                          <a:schemeClr val="dk1"/>
                        </a:solidFill>
                      </a:endParaRPr>
                    </a:p>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10</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r>
              <a:tr h="498250">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r>
              <a:tr h="498250">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BE4D4"/>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r>
            </a:tbl>
          </a:graphicData>
        </a:graphic>
      </p:graphicFrame>
      <p:sp>
        <p:nvSpPr>
          <p:cNvPr id="961" name="Google Shape;961;p59"/>
          <p:cNvSpPr/>
          <p:nvPr/>
        </p:nvSpPr>
        <p:spPr>
          <a:xfrm flipH="1">
            <a:off x="4001638" y="3777238"/>
            <a:ext cx="2230253" cy="410882"/>
          </a:xfrm>
          <a:prstGeom prst="rect">
            <a:avLst/>
          </a:prstGeom>
          <a:noFill/>
          <a:ln>
            <a:noFill/>
          </a:ln>
        </p:spPr>
        <p:txBody>
          <a:bodyPr anchorCtr="0" anchor="t" bIns="45700" lIns="91425" spcFirstLastPara="1" rIns="91425" wrap="square" tIns="45700">
            <a:noAutofit/>
          </a:bodyPr>
          <a:lstStyle/>
          <a:p>
            <a:pPr indent="0" lvl="0" marL="228600" marR="0" rtl="0" algn="ctr">
              <a:lnSpc>
                <a:spcPct val="115000"/>
              </a:lnSpc>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J</a:t>
            </a:r>
            <a:r>
              <a:rPr b="1" baseline="-25000" lang="en-US" sz="1800">
                <a:solidFill>
                  <a:schemeClr val="dk1"/>
                </a:solidFill>
                <a:latin typeface="Times New Roman"/>
                <a:ea typeface="Times New Roman"/>
                <a:cs typeface="Times New Roman"/>
                <a:sym typeface="Times New Roman"/>
              </a:rPr>
              <a:t>0 </a:t>
            </a:r>
            <a:r>
              <a:rPr b="1" lang="en-US" sz="1800">
                <a:solidFill>
                  <a:schemeClr val="dk1"/>
                </a:solidFill>
                <a:latin typeface="Times New Roman"/>
                <a:ea typeface="Times New Roman"/>
                <a:cs typeface="Times New Roman"/>
                <a:sym typeface="Times New Roman"/>
              </a:rPr>
              <a:t>= 1</a:t>
            </a:r>
            <a:endParaRPr sz="1600">
              <a:solidFill>
                <a:schemeClr val="dk1"/>
              </a:solidFill>
              <a:latin typeface="Calibri"/>
              <a:ea typeface="Calibri"/>
              <a:cs typeface="Calibri"/>
              <a:sym typeface="Calibri"/>
            </a:endParaRPr>
          </a:p>
        </p:txBody>
      </p:sp>
      <p:sp>
        <p:nvSpPr>
          <p:cNvPr id="962" name="Google Shape;962;p59"/>
          <p:cNvSpPr/>
          <p:nvPr/>
        </p:nvSpPr>
        <p:spPr>
          <a:xfrm flipH="1">
            <a:off x="6508484" y="3727124"/>
            <a:ext cx="3754582" cy="410882"/>
          </a:xfrm>
          <a:prstGeom prst="rect">
            <a:avLst/>
          </a:prstGeom>
          <a:noFill/>
          <a:ln>
            <a:noFill/>
          </a:ln>
        </p:spPr>
        <p:txBody>
          <a:bodyPr anchorCtr="0" anchor="t" bIns="45700" lIns="91425" spcFirstLastPara="1" rIns="91425" wrap="square" tIns="45700">
            <a:noAutofit/>
          </a:bodyPr>
          <a:lstStyle/>
          <a:p>
            <a:pPr indent="228600" lvl="0" marL="2514600" marR="0" rtl="0" algn="just">
              <a:lnSpc>
                <a:spcPct val="115000"/>
              </a:lnSpc>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K</a:t>
            </a:r>
            <a:r>
              <a:rPr b="1" baseline="-25000" lang="en-US" sz="1800">
                <a:solidFill>
                  <a:schemeClr val="dk1"/>
                </a:solidFill>
                <a:latin typeface="Times New Roman"/>
                <a:ea typeface="Times New Roman"/>
                <a:cs typeface="Times New Roman"/>
                <a:sym typeface="Times New Roman"/>
              </a:rPr>
              <a:t>0 </a:t>
            </a:r>
            <a:r>
              <a:rPr b="1" lang="en-US" sz="1800">
                <a:solidFill>
                  <a:schemeClr val="dk1"/>
                </a:solidFill>
                <a:latin typeface="Times New Roman"/>
                <a:ea typeface="Times New Roman"/>
                <a:cs typeface="Times New Roman"/>
                <a:sym typeface="Times New Roman"/>
              </a:rPr>
              <a:t>= 1</a:t>
            </a:r>
            <a:endParaRPr sz="1600">
              <a:solidFill>
                <a:schemeClr val="dk1"/>
              </a:solidFill>
              <a:latin typeface="Calibri"/>
              <a:ea typeface="Calibri"/>
              <a:cs typeface="Calibri"/>
              <a:sym typeface="Calibri"/>
            </a:endParaRPr>
          </a:p>
        </p:txBody>
      </p:sp>
      <p:pic>
        <p:nvPicPr>
          <p:cNvPr id="963" name="Google Shape;963;p59"/>
          <p:cNvPicPr preferRelativeResize="0"/>
          <p:nvPr/>
        </p:nvPicPr>
        <p:blipFill rotWithShape="1">
          <a:blip r:embed="rId3">
            <a:alphaModFix/>
          </a:blip>
          <a:srcRect b="0" l="0" r="0" t="0"/>
          <a:stretch/>
        </p:blipFill>
        <p:spPr>
          <a:xfrm>
            <a:off x="67454" y="0"/>
            <a:ext cx="770747" cy="803564"/>
          </a:xfrm>
          <a:prstGeom prst="rect">
            <a:avLst/>
          </a:prstGeom>
          <a:noFill/>
          <a:ln>
            <a:noFill/>
          </a:ln>
        </p:spPr>
      </p:pic>
      <p:pic>
        <p:nvPicPr>
          <p:cNvPr id="964" name="Google Shape;964;p59"/>
          <p:cNvPicPr preferRelativeResize="0"/>
          <p:nvPr/>
        </p:nvPicPr>
        <p:blipFill rotWithShape="1">
          <a:blip r:embed="rId4">
            <a:alphaModFix/>
          </a:blip>
          <a:srcRect b="0" l="0" r="0" t="0"/>
          <a:stretch/>
        </p:blipFill>
        <p:spPr>
          <a:xfrm>
            <a:off x="966893" y="1482436"/>
            <a:ext cx="1228725" cy="4714875"/>
          </a:xfrm>
          <a:prstGeom prst="rect">
            <a:avLst/>
          </a:prstGeom>
          <a:noFill/>
          <a:ln>
            <a:noFill/>
          </a:ln>
        </p:spPr>
      </p:pic>
      <p:cxnSp>
        <p:nvCxnSpPr>
          <p:cNvPr id="965" name="Google Shape;965;p59"/>
          <p:cNvCxnSpPr/>
          <p:nvPr/>
        </p:nvCxnSpPr>
        <p:spPr>
          <a:xfrm>
            <a:off x="3089403" y="1604748"/>
            <a:ext cx="1400301" cy="1000032"/>
          </a:xfrm>
          <a:prstGeom prst="straightConnector1">
            <a:avLst/>
          </a:prstGeom>
          <a:noFill/>
          <a:ln cap="flat" cmpd="sng" w="9525">
            <a:solidFill>
              <a:schemeClr val="dk1"/>
            </a:solidFill>
            <a:prstDash val="solid"/>
            <a:miter lim="800000"/>
            <a:headEnd len="sm" w="sm" type="none"/>
            <a:tailEnd len="sm" w="sm" type="none"/>
          </a:ln>
        </p:spPr>
      </p:cxnSp>
      <p:cxnSp>
        <p:nvCxnSpPr>
          <p:cNvPr id="966" name="Google Shape;966;p59"/>
          <p:cNvCxnSpPr/>
          <p:nvPr/>
        </p:nvCxnSpPr>
        <p:spPr>
          <a:xfrm>
            <a:off x="7370609" y="1646494"/>
            <a:ext cx="1239991" cy="937413"/>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6"/>
          <p:cNvSpPr txBox="1"/>
          <p:nvPr>
            <p:ph type="title"/>
          </p:nvPr>
        </p:nvSpPr>
        <p:spPr>
          <a:xfrm>
            <a:off x="1456793" y="143371"/>
            <a:ext cx="9463041" cy="59976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600"/>
              <a:buFont typeface="Times New Roman"/>
              <a:buNone/>
            </a:pPr>
            <a:r>
              <a:rPr lang="en-US" sz="3200">
                <a:latin typeface="Times New Roman"/>
                <a:ea typeface="Times New Roman"/>
                <a:cs typeface="Times New Roman"/>
                <a:sym typeface="Times New Roman"/>
              </a:rPr>
              <a:t>Flip Flops (The set–reset or SR Latch)</a:t>
            </a:r>
            <a:endParaRPr sz="3200">
              <a:latin typeface="Times New Roman"/>
              <a:ea typeface="Times New Roman"/>
              <a:cs typeface="Times New Roman"/>
              <a:sym typeface="Times New Roman"/>
            </a:endParaRPr>
          </a:p>
        </p:txBody>
      </p:sp>
      <p:pic>
        <p:nvPicPr>
          <p:cNvPr descr="SR_latch_enable.png" id="147" name="Google Shape;147;p6"/>
          <p:cNvPicPr preferRelativeResize="0"/>
          <p:nvPr>
            <p:ph idx="1" type="body"/>
          </p:nvPr>
        </p:nvPicPr>
        <p:blipFill rotWithShape="1">
          <a:blip r:embed="rId3">
            <a:alphaModFix/>
          </a:blip>
          <a:srcRect b="0" l="0" r="0" t="0"/>
          <a:stretch/>
        </p:blipFill>
        <p:spPr>
          <a:xfrm>
            <a:off x="6010610" y="1378426"/>
            <a:ext cx="5702853" cy="4572001"/>
          </a:xfrm>
          <a:prstGeom prst="rect">
            <a:avLst/>
          </a:prstGeom>
          <a:noFill/>
          <a:ln>
            <a:noFill/>
          </a:ln>
        </p:spPr>
      </p:pic>
      <p:sp>
        <p:nvSpPr>
          <p:cNvPr id="148" name="Google Shape;148;p6"/>
          <p:cNvSpPr txBox="1"/>
          <p:nvPr>
            <p:ph idx="10" type="dt"/>
          </p:nvPr>
        </p:nvSpPr>
        <p:spPr>
          <a:xfrm>
            <a:off x="838200" y="6356350"/>
            <a:ext cx="94965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r>
              <a:rPr b="1" i="0" lang="en-US" u="none" cap="none" strike="noStrike">
                <a:solidFill>
                  <a:schemeClr val="dk1"/>
                </a:solidFill>
                <a:latin typeface="Arial"/>
                <a:ea typeface="Arial"/>
                <a:cs typeface="Arial"/>
                <a:sym typeface="Arial"/>
              </a:rPr>
              <a:t>11/3/2022</a:t>
            </a:r>
            <a:endParaRPr b="1" i="0" u="none" cap="none" strike="noStrike">
              <a:solidFill>
                <a:schemeClr val="dk1"/>
              </a:solidFill>
              <a:latin typeface="Arial"/>
              <a:ea typeface="Arial"/>
              <a:cs typeface="Arial"/>
              <a:sym typeface="Arial"/>
            </a:endParaRPr>
          </a:p>
        </p:txBody>
      </p:sp>
      <p:sp>
        <p:nvSpPr>
          <p:cNvPr id="149" name="Google Shape;14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900"/>
              <a:buFont typeface="Arial"/>
              <a:buNone/>
            </a:pPr>
            <a:fld id="{00000000-1234-1234-1234-123412341234}" type="slidenum">
              <a:rPr b="0" i="0" lang="en-US" sz="900" u="none" cap="none" strike="noStrike">
                <a:solidFill>
                  <a:schemeClr val="accent1"/>
                </a:solidFill>
                <a:latin typeface="Arial"/>
                <a:ea typeface="Arial"/>
                <a:cs typeface="Arial"/>
                <a:sym typeface="Arial"/>
              </a:rPr>
              <a:t>‹#›</a:t>
            </a:fld>
            <a:endParaRPr b="0" i="0" sz="900" u="none" cap="none" strike="noStrike">
              <a:solidFill>
                <a:schemeClr val="accent1"/>
              </a:solidFill>
              <a:latin typeface="Arial"/>
              <a:ea typeface="Arial"/>
              <a:cs typeface="Arial"/>
              <a:sym typeface="Arial"/>
            </a:endParaRPr>
          </a:p>
        </p:txBody>
      </p:sp>
      <p:graphicFrame>
        <p:nvGraphicFramePr>
          <p:cNvPr id="150" name="Google Shape;150;p6"/>
          <p:cNvGraphicFramePr/>
          <p:nvPr/>
        </p:nvGraphicFramePr>
        <p:xfrm>
          <a:off x="696030" y="1378426"/>
          <a:ext cx="3000000" cy="3000000"/>
        </p:xfrm>
        <a:graphic>
          <a:graphicData uri="http://schemas.openxmlformats.org/drawingml/2006/table">
            <a:tbl>
              <a:tblPr>
                <a:noFill/>
                <a:tableStyleId>{A03334CA-6ADD-49B6-B7B5-ABEF79E31212}</a:tableStyleId>
              </a:tblPr>
              <a:tblGrid>
                <a:gridCol w="985575"/>
                <a:gridCol w="1329050"/>
                <a:gridCol w="1441275"/>
                <a:gridCol w="1450100"/>
              </a:tblGrid>
              <a:tr h="555350">
                <a:tc>
                  <a:txBody>
                    <a:bodyPr/>
                    <a:lstStyle/>
                    <a:p>
                      <a:pPr indent="0" lvl="0" marL="0" marR="0" rtl="0" algn="ctr">
                        <a:lnSpc>
                          <a:spcPct val="100000"/>
                        </a:lnSpc>
                        <a:spcBef>
                          <a:spcPts val="0"/>
                        </a:spcBef>
                        <a:spcAft>
                          <a:spcPts val="0"/>
                        </a:spcAft>
                        <a:buClr>
                          <a:schemeClr val="dk1"/>
                        </a:buClr>
                        <a:buSzPts val="2000"/>
                        <a:buFont typeface="Calibri"/>
                        <a:buNone/>
                      </a:pPr>
                      <a:r>
                        <a:rPr b="1" lang="en-US" sz="2400" u="none" cap="none" strike="noStrike"/>
                        <a:t>S</a:t>
                      </a:r>
                      <a:endParaRPr b="1" sz="2400" u="none" cap="none" strike="noStrike"/>
                    </a:p>
                  </a:txBody>
                  <a:tcPr marT="45725" marB="45725" marR="91450" marL="91450">
                    <a:solidFill>
                      <a:srgbClr val="F7CAAC"/>
                    </a:solidFill>
                  </a:tcPr>
                </a:tc>
                <a:tc>
                  <a:txBody>
                    <a:bodyPr/>
                    <a:lstStyle/>
                    <a:p>
                      <a:pPr indent="0" lvl="0" marL="0" marR="0" rtl="0" algn="ctr">
                        <a:lnSpc>
                          <a:spcPct val="100000"/>
                        </a:lnSpc>
                        <a:spcBef>
                          <a:spcPts val="0"/>
                        </a:spcBef>
                        <a:spcAft>
                          <a:spcPts val="0"/>
                        </a:spcAft>
                        <a:buClr>
                          <a:schemeClr val="dk1"/>
                        </a:buClr>
                        <a:buSzPts val="2000"/>
                        <a:buFont typeface="Calibri"/>
                        <a:buNone/>
                      </a:pPr>
                      <a:r>
                        <a:rPr b="1" lang="en-US" sz="2400" u="none" cap="none" strike="noStrike"/>
                        <a:t>R</a:t>
                      </a:r>
                      <a:endParaRPr b="1" sz="2400" u="none" cap="none" strike="noStrike"/>
                    </a:p>
                  </a:txBody>
                  <a:tcPr marT="45725" marB="45725" marR="91450" marL="91450">
                    <a:solidFill>
                      <a:srgbClr val="F7CAAC"/>
                    </a:solidFill>
                  </a:tcPr>
                </a:tc>
                <a:tc>
                  <a:txBody>
                    <a:bodyPr/>
                    <a:lstStyle/>
                    <a:p>
                      <a:pPr indent="0" lvl="0" marL="0" marR="0" rtl="0" algn="ctr">
                        <a:lnSpc>
                          <a:spcPct val="100000"/>
                        </a:lnSpc>
                        <a:spcBef>
                          <a:spcPts val="0"/>
                        </a:spcBef>
                        <a:spcAft>
                          <a:spcPts val="0"/>
                        </a:spcAft>
                        <a:buClr>
                          <a:schemeClr val="dk1"/>
                        </a:buClr>
                        <a:buSzPts val="2000"/>
                        <a:buFont typeface="Calibri"/>
                        <a:buNone/>
                      </a:pPr>
                      <a:r>
                        <a:rPr b="1" lang="en-US" sz="2400" u="none" cap="none" strike="noStrike"/>
                        <a:t>C(Clock)</a:t>
                      </a:r>
                      <a:endParaRPr b="1" sz="2400" u="none" cap="none" strike="noStrike"/>
                    </a:p>
                  </a:txBody>
                  <a:tcPr marT="45725" marB="45725" marR="91450" marL="91450">
                    <a:solidFill>
                      <a:srgbClr val="F7CAAC"/>
                    </a:solidFill>
                  </a:tcPr>
                </a:tc>
                <a:tc>
                  <a:txBody>
                    <a:bodyPr/>
                    <a:lstStyle/>
                    <a:p>
                      <a:pPr indent="0" lvl="0" marL="0" marR="0" rtl="0" algn="ctr">
                        <a:lnSpc>
                          <a:spcPct val="100000"/>
                        </a:lnSpc>
                        <a:spcBef>
                          <a:spcPts val="0"/>
                        </a:spcBef>
                        <a:spcAft>
                          <a:spcPts val="0"/>
                        </a:spcAft>
                        <a:buClr>
                          <a:schemeClr val="dk1"/>
                        </a:buClr>
                        <a:buSzPts val="2000"/>
                        <a:buFont typeface="Calibri"/>
                        <a:buNone/>
                      </a:pPr>
                      <a:r>
                        <a:rPr b="1" lang="en-US" sz="2000" u="none" cap="none" strike="noStrike"/>
                        <a:t>Q(OUTPUT)</a:t>
                      </a:r>
                      <a:endParaRPr b="1" sz="2000" u="none" cap="none" strike="noStrike"/>
                    </a:p>
                  </a:txBody>
                  <a:tcPr marT="45725" marB="45725" marR="91450" marL="91450">
                    <a:solidFill>
                      <a:srgbClr val="F7CAAC"/>
                    </a:solidFill>
                  </a:tcPr>
                </a:tc>
              </a:tr>
              <a:tr h="673375">
                <a:tc>
                  <a:txBody>
                    <a:bodyPr/>
                    <a:lstStyle/>
                    <a:p>
                      <a:pPr indent="0" lvl="0" marL="0" marR="0" rtl="0" algn="ctr">
                        <a:lnSpc>
                          <a:spcPct val="100000"/>
                        </a:lnSpc>
                        <a:spcBef>
                          <a:spcPts val="0"/>
                        </a:spcBef>
                        <a:spcAft>
                          <a:spcPts val="0"/>
                        </a:spcAft>
                        <a:buClr>
                          <a:schemeClr val="dk1"/>
                        </a:buClr>
                        <a:buSzPts val="2000"/>
                        <a:buFont typeface="Calibri"/>
                        <a:buNone/>
                      </a:pPr>
                      <a:r>
                        <a:rPr lang="en-US" sz="2000" u="none" cap="none" strike="noStrike"/>
                        <a:t>0</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Calibri"/>
                        <a:buNone/>
                      </a:pPr>
                      <a:r>
                        <a:rPr lang="en-US" sz="2000" u="none" cap="none" strike="noStrike"/>
                        <a:t>0</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Calibri"/>
                        <a:buNone/>
                      </a:pPr>
                      <a:r>
                        <a:rPr lang="en-US" sz="2000" u="none" cap="none" strike="noStrike"/>
                        <a:t>1</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Calibri"/>
                        <a:buNone/>
                      </a:pPr>
                      <a:r>
                        <a:rPr lang="en-US" sz="2000" u="none" cap="none" strike="noStrike"/>
                        <a:t>Q(Previous State)</a:t>
                      </a:r>
                      <a:endParaRPr sz="2000" u="none" cap="none" strike="noStrike"/>
                    </a:p>
                  </a:txBody>
                  <a:tcPr marT="45725" marB="45725" marR="91450" marL="91450"/>
                </a:tc>
              </a:tr>
              <a:tr h="555350">
                <a:tc>
                  <a:txBody>
                    <a:bodyPr/>
                    <a:lstStyle/>
                    <a:p>
                      <a:pPr indent="0" lvl="0" marL="0" marR="0" rtl="0" algn="ctr">
                        <a:lnSpc>
                          <a:spcPct val="100000"/>
                        </a:lnSpc>
                        <a:spcBef>
                          <a:spcPts val="0"/>
                        </a:spcBef>
                        <a:spcAft>
                          <a:spcPts val="0"/>
                        </a:spcAft>
                        <a:buClr>
                          <a:schemeClr val="dk1"/>
                        </a:buClr>
                        <a:buSzPts val="2000"/>
                        <a:buFont typeface="Calibri"/>
                        <a:buNone/>
                      </a:pPr>
                      <a:r>
                        <a:rPr lang="en-US" sz="2000" u="none" cap="none" strike="noStrike"/>
                        <a:t>0</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Calibri"/>
                        <a:buNone/>
                      </a:pPr>
                      <a:r>
                        <a:rPr lang="en-US" sz="2000" u="none" cap="none" strike="noStrike"/>
                        <a:t>1</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Calibri"/>
                        <a:buNone/>
                      </a:pPr>
                      <a:r>
                        <a:rPr lang="en-US" sz="2000" u="none" cap="none" strike="noStrike"/>
                        <a:t>1</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Calibri"/>
                        <a:buNone/>
                      </a:pPr>
                      <a:r>
                        <a:rPr lang="en-US" sz="2000" u="none" cap="none" strike="noStrike"/>
                        <a:t>0</a:t>
                      </a:r>
                      <a:endParaRPr sz="2000" u="none" cap="none" strike="noStrike"/>
                    </a:p>
                  </a:txBody>
                  <a:tcPr marT="45725" marB="45725" marR="91450" marL="91450"/>
                </a:tc>
              </a:tr>
              <a:tr h="555350">
                <a:tc>
                  <a:txBody>
                    <a:bodyPr/>
                    <a:lstStyle/>
                    <a:p>
                      <a:pPr indent="0" lvl="0" marL="0" marR="0" rtl="0" algn="ctr">
                        <a:lnSpc>
                          <a:spcPct val="100000"/>
                        </a:lnSpc>
                        <a:spcBef>
                          <a:spcPts val="0"/>
                        </a:spcBef>
                        <a:spcAft>
                          <a:spcPts val="0"/>
                        </a:spcAft>
                        <a:buClr>
                          <a:schemeClr val="dk1"/>
                        </a:buClr>
                        <a:buSzPts val="2000"/>
                        <a:buFont typeface="Calibri"/>
                        <a:buNone/>
                      </a:pPr>
                      <a:r>
                        <a:rPr lang="en-US" sz="2000" u="none" cap="none" strike="noStrike"/>
                        <a:t>1</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Calibri"/>
                        <a:buNone/>
                      </a:pPr>
                      <a:r>
                        <a:rPr lang="en-US" sz="2000" u="none" cap="none" strike="noStrike"/>
                        <a:t>0</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Calibri"/>
                        <a:buNone/>
                      </a:pPr>
                      <a:r>
                        <a:rPr lang="en-US" sz="2000" u="none" cap="none" strike="noStrike"/>
                        <a:t>1</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Calibri"/>
                        <a:buNone/>
                      </a:pPr>
                      <a:r>
                        <a:rPr lang="en-US" sz="2000" u="none" cap="none" strike="noStrike"/>
                        <a:t>1</a:t>
                      </a:r>
                      <a:endParaRPr sz="2000" u="none" cap="none" strike="noStrike"/>
                    </a:p>
                  </a:txBody>
                  <a:tcPr marT="45725" marB="45725" marR="91450" marL="91450"/>
                </a:tc>
              </a:tr>
              <a:tr h="966150">
                <a:tc>
                  <a:txBody>
                    <a:bodyPr/>
                    <a:lstStyle/>
                    <a:p>
                      <a:pPr indent="0" lvl="0" marL="0" marR="0" rtl="0" algn="ctr">
                        <a:lnSpc>
                          <a:spcPct val="100000"/>
                        </a:lnSpc>
                        <a:spcBef>
                          <a:spcPts val="0"/>
                        </a:spcBef>
                        <a:spcAft>
                          <a:spcPts val="0"/>
                        </a:spcAft>
                        <a:buClr>
                          <a:srgbClr val="FF0000"/>
                        </a:buClr>
                        <a:buSzPts val="2000"/>
                        <a:buFont typeface="Calibri"/>
                        <a:buNone/>
                      </a:pPr>
                      <a:r>
                        <a:rPr b="1" lang="en-US" sz="2000" u="none" cap="none" strike="noStrike">
                          <a:solidFill>
                            <a:srgbClr val="FF0000"/>
                          </a:solidFill>
                        </a:rPr>
                        <a:t>1</a:t>
                      </a:r>
                      <a:endParaRPr b="1" sz="2000" u="none" cap="none" strike="noStrike">
                        <a:solidFill>
                          <a:srgbClr val="FF0000"/>
                        </a:solidFill>
                      </a:endParaRPr>
                    </a:p>
                  </a:txBody>
                  <a:tcPr marT="45725" marB="45725" marR="91450" marL="91450"/>
                </a:tc>
                <a:tc>
                  <a:txBody>
                    <a:bodyPr/>
                    <a:lstStyle/>
                    <a:p>
                      <a:pPr indent="0" lvl="0" marL="0" marR="0" rtl="0" algn="ctr">
                        <a:lnSpc>
                          <a:spcPct val="100000"/>
                        </a:lnSpc>
                        <a:spcBef>
                          <a:spcPts val="0"/>
                        </a:spcBef>
                        <a:spcAft>
                          <a:spcPts val="0"/>
                        </a:spcAft>
                        <a:buClr>
                          <a:srgbClr val="FF0000"/>
                        </a:buClr>
                        <a:buSzPts val="2000"/>
                        <a:buFont typeface="Calibri"/>
                        <a:buNone/>
                      </a:pPr>
                      <a:r>
                        <a:rPr b="1" lang="en-US" sz="2000" u="none" cap="none" strike="noStrike">
                          <a:solidFill>
                            <a:srgbClr val="FF0000"/>
                          </a:solidFill>
                        </a:rPr>
                        <a:t>1</a:t>
                      </a:r>
                      <a:endParaRPr b="1" sz="2000" u="none" cap="none" strike="noStrike">
                        <a:solidFill>
                          <a:srgbClr val="FF0000"/>
                        </a:solidFill>
                      </a:endParaRPr>
                    </a:p>
                  </a:txBody>
                  <a:tcPr marT="45725" marB="45725" marR="91450" marL="91450"/>
                </a:tc>
                <a:tc>
                  <a:txBody>
                    <a:bodyPr/>
                    <a:lstStyle/>
                    <a:p>
                      <a:pPr indent="0" lvl="0" marL="0" marR="0" rtl="0" algn="ctr">
                        <a:lnSpc>
                          <a:spcPct val="100000"/>
                        </a:lnSpc>
                        <a:spcBef>
                          <a:spcPts val="0"/>
                        </a:spcBef>
                        <a:spcAft>
                          <a:spcPts val="0"/>
                        </a:spcAft>
                        <a:buClr>
                          <a:srgbClr val="FF0000"/>
                        </a:buClr>
                        <a:buSzPts val="2000"/>
                        <a:buFont typeface="Calibri"/>
                        <a:buNone/>
                      </a:pPr>
                      <a:r>
                        <a:rPr b="1" lang="en-US" sz="2000" u="none" cap="none" strike="noStrike">
                          <a:solidFill>
                            <a:srgbClr val="FF0000"/>
                          </a:solidFill>
                        </a:rPr>
                        <a:t>1</a:t>
                      </a:r>
                      <a:endParaRPr b="1" sz="2000" u="none" cap="none" strike="noStrike">
                        <a:solidFill>
                          <a:srgbClr val="FF0000"/>
                        </a:solidFill>
                      </a:endParaRPr>
                    </a:p>
                  </a:txBody>
                  <a:tcPr marT="45725" marB="45725" marR="91450" marL="91450"/>
                </a:tc>
                <a:tc>
                  <a:txBody>
                    <a:bodyPr/>
                    <a:lstStyle/>
                    <a:p>
                      <a:pPr indent="0" lvl="0" marL="0" marR="0" rtl="0" algn="ctr">
                        <a:lnSpc>
                          <a:spcPct val="100000"/>
                        </a:lnSpc>
                        <a:spcBef>
                          <a:spcPts val="0"/>
                        </a:spcBef>
                        <a:spcAft>
                          <a:spcPts val="0"/>
                        </a:spcAft>
                        <a:buClr>
                          <a:srgbClr val="FF0000"/>
                        </a:buClr>
                        <a:buSzPts val="2000"/>
                        <a:buFont typeface="Calibri"/>
                        <a:buNone/>
                      </a:pPr>
                      <a:r>
                        <a:rPr b="1" lang="en-US" sz="2000" u="none" cap="none" strike="noStrike">
                          <a:solidFill>
                            <a:srgbClr val="FF0000"/>
                          </a:solidFill>
                        </a:rPr>
                        <a:t>*(indeterminate or ambiguous)</a:t>
                      </a:r>
                      <a:endParaRPr b="1" sz="2000" u="none" cap="none" strike="noStrike">
                        <a:solidFill>
                          <a:srgbClr val="FF0000"/>
                        </a:solidFill>
                      </a:endParaRPr>
                    </a:p>
                  </a:txBody>
                  <a:tcPr marT="45725" marB="45725" marR="91450" marL="91450"/>
                </a:tc>
              </a:tr>
              <a:tr h="966150">
                <a:tc>
                  <a:txBody>
                    <a:bodyPr/>
                    <a:lstStyle/>
                    <a:p>
                      <a:pPr indent="0" lvl="0" marL="0" marR="0" rtl="0" algn="ctr">
                        <a:lnSpc>
                          <a:spcPct val="100000"/>
                        </a:lnSpc>
                        <a:spcBef>
                          <a:spcPts val="0"/>
                        </a:spcBef>
                        <a:spcAft>
                          <a:spcPts val="0"/>
                        </a:spcAft>
                        <a:buClr>
                          <a:schemeClr val="dk1"/>
                        </a:buClr>
                        <a:buSzPts val="2000"/>
                        <a:buFont typeface="Calibri"/>
                        <a:buNone/>
                      </a:pPr>
                      <a:r>
                        <a:rPr lang="en-US" sz="2000" u="none" cap="none" strike="noStrike"/>
                        <a:t>X</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Calibri"/>
                        <a:buNone/>
                      </a:pPr>
                      <a:r>
                        <a:rPr lang="en-US" sz="2000" u="none" cap="none" strike="noStrike"/>
                        <a:t>X</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Calibri"/>
                        <a:buNone/>
                      </a:pPr>
                      <a:r>
                        <a:rPr lang="en-US" sz="2000" u="none" cap="none" strike="noStrike"/>
                        <a:t>0</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Calibri"/>
                        <a:buNone/>
                      </a:pPr>
                      <a:r>
                        <a:rPr lang="en-US" sz="2000" u="none" cap="none" strike="noStrike"/>
                        <a:t>Q(Previous State)</a:t>
                      </a:r>
                      <a:endParaRPr sz="2000" u="none" cap="none" strike="noStrike"/>
                    </a:p>
                    <a:p>
                      <a:pPr indent="0" lvl="0" marL="0" marR="0" rtl="0" algn="ctr">
                        <a:lnSpc>
                          <a:spcPct val="100000"/>
                        </a:lnSpc>
                        <a:spcBef>
                          <a:spcPts val="0"/>
                        </a:spcBef>
                        <a:spcAft>
                          <a:spcPts val="0"/>
                        </a:spcAft>
                        <a:buClr>
                          <a:schemeClr val="dk1"/>
                        </a:buClr>
                        <a:buSzPts val="2000"/>
                        <a:buFont typeface="Calibri"/>
                        <a:buNone/>
                      </a:pPr>
                      <a:r>
                        <a:t/>
                      </a:r>
                      <a:endParaRPr sz="2000" u="none" cap="none" strike="noStrike"/>
                    </a:p>
                  </a:txBody>
                  <a:tcPr marT="45725" marB="45725" marR="91450" marL="91450"/>
                </a:tc>
              </a:tr>
            </a:tbl>
          </a:graphicData>
        </a:graphic>
      </p:graphicFrame>
      <p:pic>
        <p:nvPicPr>
          <p:cNvPr id="151" name="Google Shape;151;p6"/>
          <p:cNvPicPr preferRelativeResize="0"/>
          <p:nvPr/>
        </p:nvPicPr>
        <p:blipFill rotWithShape="1">
          <a:blip r:embed="rId4">
            <a:alphaModFix/>
          </a:blip>
          <a:srcRect b="0" l="0" r="0" t="0"/>
          <a:stretch/>
        </p:blipFill>
        <p:spPr>
          <a:xfrm>
            <a:off x="117764" y="60748"/>
            <a:ext cx="720436" cy="68238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60"/>
          <p:cNvSpPr txBox="1"/>
          <p:nvPr>
            <p:ph type="title"/>
          </p:nvPr>
        </p:nvSpPr>
        <p:spPr>
          <a:xfrm>
            <a:off x="1096964" y="90055"/>
            <a:ext cx="10058400" cy="69633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600"/>
              <a:buFont typeface="Trebuchet MS"/>
              <a:buNone/>
            </a:pPr>
            <a:r>
              <a:rPr b="0" i="0" lang="en-US" sz="3200" u="none" cap="none" strike="noStrike">
                <a:solidFill>
                  <a:schemeClr val="dk1"/>
                </a:solidFill>
                <a:latin typeface="Times New Roman"/>
                <a:ea typeface="Times New Roman"/>
                <a:cs typeface="Times New Roman"/>
                <a:sym typeface="Times New Roman"/>
              </a:rPr>
              <a:t>3 bit Synchronous UP Counter</a:t>
            </a:r>
            <a:endParaRPr b="0" i="0" sz="3200" u="none" cap="none" strike="noStrike">
              <a:solidFill>
                <a:schemeClr val="dk1"/>
              </a:solidFill>
              <a:latin typeface="Times New Roman"/>
              <a:ea typeface="Times New Roman"/>
              <a:cs typeface="Times New Roman"/>
              <a:sym typeface="Times New Roman"/>
            </a:endParaRPr>
          </a:p>
        </p:txBody>
      </p:sp>
      <p:pic>
        <p:nvPicPr>
          <p:cNvPr id="974" name="Google Shape;974;p60"/>
          <p:cNvPicPr preferRelativeResize="0"/>
          <p:nvPr>
            <p:ph idx="1" type="body"/>
          </p:nvPr>
        </p:nvPicPr>
        <p:blipFill rotWithShape="1">
          <a:blip r:embed="rId3">
            <a:alphaModFix/>
          </a:blip>
          <a:srcRect b="0" l="0" r="0" t="0"/>
          <a:stretch/>
        </p:blipFill>
        <p:spPr>
          <a:xfrm>
            <a:off x="1096964" y="983673"/>
            <a:ext cx="9841330" cy="4639205"/>
          </a:xfrm>
          <a:prstGeom prst="rect">
            <a:avLst/>
          </a:prstGeom>
          <a:noFill/>
          <a:ln>
            <a:noFill/>
          </a:ln>
        </p:spPr>
      </p:pic>
      <p:sp>
        <p:nvSpPr>
          <p:cNvPr id="975" name="Google Shape;975;p60"/>
          <p:cNvSpPr txBox="1"/>
          <p:nvPr>
            <p:ph idx="10" type="dt"/>
          </p:nvPr>
        </p:nvSpPr>
        <p:spPr>
          <a:xfrm>
            <a:off x="838199" y="6356350"/>
            <a:ext cx="976745"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976" name="Google Shape;976;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sp>
        <p:nvSpPr>
          <p:cNvPr id="977" name="Google Shape;977;p60"/>
          <p:cNvSpPr txBox="1"/>
          <p:nvPr/>
        </p:nvSpPr>
        <p:spPr>
          <a:xfrm>
            <a:off x="1614488" y="381000"/>
            <a:ext cx="7072312" cy="804863"/>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chemeClr val="dk1"/>
              </a:buClr>
              <a:buSzPts val="4800"/>
              <a:buFont typeface="Arial"/>
              <a:buNone/>
            </a:pPr>
            <a:r>
              <a:t/>
            </a:r>
            <a:endParaRPr b="0" i="0" sz="4800" u="none" cap="none" strike="noStrike">
              <a:solidFill>
                <a:srgbClr val="404040"/>
              </a:solidFill>
              <a:latin typeface="Trebuchet MS"/>
              <a:ea typeface="Trebuchet MS"/>
              <a:cs typeface="Trebuchet MS"/>
              <a:sym typeface="Trebuchet MS"/>
            </a:endParaRPr>
          </a:p>
        </p:txBody>
      </p:sp>
      <p:pic>
        <p:nvPicPr>
          <p:cNvPr id="978" name="Google Shape;978;p60"/>
          <p:cNvPicPr preferRelativeResize="0"/>
          <p:nvPr/>
        </p:nvPicPr>
        <p:blipFill rotWithShape="1">
          <a:blip r:embed="rId4">
            <a:alphaModFix/>
          </a:blip>
          <a:srcRect b="0" l="0" r="0" t="0"/>
          <a:stretch/>
        </p:blipFill>
        <p:spPr>
          <a:xfrm>
            <a:off x="1" y="0"/>
            <a:ext cx="838200" cy="74814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61"/>
          <p:cNvSpPr txBox="1"/>
          <p:nvPr>
            <p:ph type="title"/>
          </p:nvPr>
        </p:nvSpPr>
        <p:spPr>
          <a:xfrm>
            <a:off x="1049546" y="159466"/>
            <a:ext cx="9462655" cy="56803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40"/>
              <a:buFont typeface="Trebuchet MS"/>
              <a:buNone/>
            </a:pPr>
            <a:r>
              <a:rPr i="0" lang="en-US" sz="3200" u="none" cap="none" strike="noStrike">
                <a:latin typeface="Times New Roman"/>
                <a:ea typeface="Times New Roman"/>
                <a:cs typeface="Times New Roman"/>
                <a:sym typeface="Times New Roman"/>
              </a:rPr>
              <a:t>3 bit Synchronous down counter( State Table)</a:t>
            </a:r>
            <a:endParaRPr i="0" sz="3200" u="none" cap="none" strike="noStrike">
              <a:latin typeface="Times New Roman"/>
              <a:ea typeface="Times New Roman"/>
              <a:cs typeface="Times New Roman"/>
              <a:sym typeface="Times New Roman"/>
            </a:endParaRPr>
          </a:p>
        </p:txBody>
      </p:sp>
      <p:sp>
        <p:nvSpPr>
          <p:cNvPr id="984" name="Google Shape;984;p61"/>
          <p:cNvSpPr txBox="1"/>
          <p:nvPr>
            <p:ph idx="10" type="dt"/>
          </p:nvPr>
        </p:nvSpPr>
        <p:spPr>
          <a:xfrm>
            <a:off x="838200" y="6356350"/>
            <a:ext cx="976952"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985" name="Google Shape;985;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graphicFrame>
        <p:nvGraphicFramePr>
          <p:cNvPr id="986" name="Google Shape;986;p61"/>
          <p:cNvGraphicFramePr/>
          <p:nvPr/>
        </p:nvGraphicFramePr>
        <p:xfrm>
          <a:off x="3605840" y="1112807"/>
          <a:ext cx="3000000" cy="3000000"/>
        </p:xfrm>
        <a:graphic>
          <a:graphicData uri="http://schemas.openxmlformats.org/drawingml/2006/table">
            <a:tbl>
              <a:tblPr>
                <a:noFill/>
                <a:tableStyleId>{A03334CA-6ADD-49B6-B7B5-ABEF79E31212}</a:tableStyleId>
              </a:tblPr>
              <a:tblGrid>
                <a:gridCol w="676700"/>
                <a:gridCol w="676700"/>
                <a:gridCol w="676700"/>
                <a:gridCol w="676700"/>
                <a:gridCol w="676700"/>
                <a:gridCol w="676700"/>
                <a:gridCol w="676700"/>
                <a:gridCol w="676700"/>
                <a:gridCol w="676700"/>
                <a:gridCol w="676700"/>
                <a:gridCol w="676700"/>
                <a:gridCol w="676700"/>
              </a:tblGrid>
              <a:tr h="358425">
                <a:tc gridSpan="3">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Present state</a:t>
                      </a:r>
                      <a:endParaRPr sz="1600" u="none" cap="none" strike="noStrike">
                        <a:solidFill>
                          <a:schemeClr val="dk1"/>
                        </a:solidFill>
                        <a:latin typeface="Calibri"/>
                        <a:ea typeface="Calibri"/>
                        <a:cs typeface="Calibri"/>
                        <a:sym typeface="Calibri"/>
                      </a:endParaRPr>
                    </a:p>
                  </a:txBody>
                  <a:tcPr marT="0" marB="0" marR="68575" marL="68575">
                    <a:solidFill>
                      <a:srgbClr val="F4B081"/>
                    </a:solidFill>
                  </a:tcPr>
                </a:tc>
                <a:tc hMerge="1"/>
                <a:tc hMerge="1"/>
                <a:tc gridSpan="3">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Next state</a:t>
                      </a:r>
                      <a:endParaRPr sz="1600" u="none" cap="none" strike="noStrike">
                        <a:solidFill>
                          <a:schemeClr val="dk1"/>
                        </a:solidFill>
                        <a:latin typeface="Calibri"/>
                        <a:ea typeface="Calibri"/>
                        <a:cs typeface="Calibri"/>
                        <a:sym typeface="Calibri"/>
                      </a:endParaRPr>
                    </a:p>
                  </a:txBody>
                  <a:tcPr marT="0" marB="0" marR="68575" marL="68575">
                    <a:solidFill>
                      <a:srgbClr val="F4B081"/>
                    </a:solidFill>
                  </a:tcPr>
                </a:tc>
                <a:tc hMerge="1"/>
                <a:tc hMerge="1"/>
                <a:tc gridSpan="2">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Flip flop 3</a:t>
                      </a:r>
                      <a:endParaRPr sz="1600" u="none" cap="none" strike="noStrike">
                        <a:solidFill>
                          <a:schemeClr val="dk1"/>
                        </a:solidFill>
                        <a:latin typeface="Calibri"/>
                        <a:ea typeface="Calibri"/>
                        <a:cs typeface="Calibri"/>
                        <a:sym typeface="Calibri"/>
                      </a:endParaRPr>
                    </a:p>
                  </a:txBody>
                  <a:tcPr marT="0" marB="0" marR="68575" marL="68575">
                    <a:solidFill>
                      <a:srgbClr val="F4B081"/>
                    </a:solidFill>
                  </a:tcPr>
                </a:tc>
                <a:tc hMerge="1"/>
                <a:tc gridSpan="2">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Flip flop 2</a:t>
                      </a:r>
                      <a:endParaRPr sz="1600" u="none" cap="none" strike="noStrike">
                        <a:solidFill>
                          <a:schemeClr val="dk1"/>
                        </a:solidFill>
                        <a:latin typeface="Calibri"/>
                        <a:ea typeface="Calibri"/>
                        <a:cs typeface="Calibri"/>
                        <a:sym typeface="Calibri"/>
                      </a:endParaRPr>
                    </a:p>
                  </a:txBody>
                  <a:tcPr marT="0" marB="0" marR="68575" marL="68575">
                    <a:solidFill>
                      <a:srgbClr val="F4B081"/>
                    </a:solidFill>
                  </a:tcPr>
                </a:tc>
                <a:tc hMerge="1"/>
                <a:tc gridSpan="2">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Flip flop 1</a:t>
                      </a:r>
                      <a:endParaRPr sz="1600" u="none" cap="none" strike="noStrike">
                        <a:solidFill>
                          <a:schemeClr val="dk1"/>
                        </a:solidFill>
                        <a:latin typeface="Calibri"/>
                        <a:ea typeface="Calibri"/>
                        <a:cs typeface="Calibri"/>
                        <a:sym typeface="Calibri"/>
                      </a:endParaRPr>
                    </a:p>
                  </a:txBody>
                  <a:tcPr marT="0" marB="0" marR="68575" marL="68575">
                    <a:solidFill>
                      <a:srgbClr val="F4B081"/>
                    </a:solidFill>
                  </a:tcPr>
                </a:tc>
                <a:tc hMerge="1"/>
              </a:tr>
              <a:tr h="314425">
                <a:tc>
                  <a:txBody>
                    <a:bodyPr/>
                    <a:lstStyle/>
                    <a:p>
                      <a:pPr indent="0" lvl="0" marL="0" marR="0" rtl="0" algn="l">
                        <a:lnSpc>
                          <a:spcPct val="115000"/>
                        </a:lnSpc>
                        <a:spcBef>
                          <a:spcPts val="0"/>
                        </a:spcBef>
                        <a:spcAft>
                          <a:spcPts val="0"/>
                        </a:spcAft>
                        <a:buClr>
                          <a:schemeClr val="dk1"/>
                        </a:buClr>
                        <a:buSzPts val="1600"/>
                        <a:buFont typeface="Calibri"/>
                        <a:buNone/>
                      </a:pPr>
                      <a:r>
                        <a:rPr lang="en-US" sz="1600" u="none" cap="none" strike="noStrike">
                          <a:solidFill>
                            <a:schemeClr val="dk1"/>
                          </a:solidFill>
                        </a:rPr>
                        <a:t>Q2</a:t>
                      </a:r>
                      <a:endParaRPr sz="1600" u="none" cap="none" strike="noStrike">
                        <a:solidFill>
                          <a:schemeClr val="dk1"/>
                        </a:solidFill>
                        <a:latin typeface="Calibri"/>
                        <a:ea typeface="Calibri"/>
                        <a:cs typeface="Calibri"/>
                        <a:sym typeface="Calibri"/>
                      </a:endParaRPr>
                    </a:p>
                  </a:txBody>
                  <a:tcPr marT="0" marB="0" marR="68575" marL="68575">
                    <a:solidFill>
                      <a:srgbClr val="BBD6EE"/>
                    </a:solidFill>
                  </a:tcPr>
                </a:tc>
                <a:tc>
                  <a:txBody>
                    <a:bodyPr/>
                    <a:lstStyle/>
                    <a:p>
                      <a:pPr indent="0" lvl="0" marL="0" marR="0" rtl="0" algn="l">
                        <a:lnSpc>
                          <a:spcPct val="115000"/>
                        </a:lnSpc>
                        <a:spcBef>
                          <a:spcPts val="0"/>
                        </a:spcBef>
                        <a:spcAft>
                          <a:spcPts val="0"/>
                        </a:spcAft>
                        <a:buClr>
                          <a:schemeClr val="dk1"/>
                        </a:buClr>
                        <a:buSzPts val="1600"/>
                        <a:buFont typeface="Calibri"/>
                        <a:buNone/>
                      </a:pPr>
                      <a:r>
                        <a:rPr lang="en-US" sz="1600" u="none" cap="none" strike="noStrike">
                          <a:solidFill>
                            <a:schemeClr val="dk1"/>
                          </a:solidFill>
                        </a:rPr>
                        <a:t>Q1</a:t>
                      </a:r>
                      <a:endParaRPr sz="1600" u="none" cap="none" strike="noStrike">
                        <a:solidFill>
                          <a:schemeClr val="dk1"/>
                        </a:solidFill>
                        <a:latin typeface="Calibri"/>
                        <a:ea typeface="Calibri"/>
                        <a:cs typeface="Calibri"/>
                        <a:sym typeface="Calibri"/>
                      </a:endParaRPr>
                    </a:p>
                  </a:txBody>
                  <a:tcPr marT="0" marB="0" marR="68575" marL="68575">
                    <a:solidFill>
                      <a:srgbClr val="BBD6EE"/>
                    </a:solidFill>
                  </a:tcPr>
                </a:tc>
                <a:tc>
                  <a:txBody>
                    <a:bodyPr/>
                    <a:lstStyle/>
                    <a:p>
                      <a:pPr indent="0" lvl="0" marL="0" marR="0" rtl="0" algn="l">
                        <a:lnSpc>
                          <a:spcPct val="115000"/>
                        </a:lnSpc>
                        <a:spcBef>
                          <a:spcPts val="0"/>
                        </a:spcBef>
                        <a:spcAft>
                          <a:spcPts val="0"/>
                        </a:spcAft>
                        <a:buClr>
                          <a:schemeClr val="dk1"/>
                        </a:buClr>
                        <a:buSzPts val="1600"/>
                        <a:buFont typeface="Calibri"/>
                        <a:buNone/>
                      </a:pPr>
                      <a:r>
                        <a:rPr lang="en-US" sz="1600" u="none" cap="none" strike="noStrike">
                          <a:solidFill>
                            <a:schemeClr val="dk1"/>
                          </a:solidFill>
                        </a:rPr>
                        <a:t>Q0</a:t>
                      </a:r>
                      <a:endParaRPr sz="1600" u="none" cap="none" strike="noStrike">
                        <a:solidFill>
                          <a:schemeClr val="dk1"/>
                        </a:solidFill>
                        <a:latin typeface="Calibri"/>
                        <a:ea typeface="Calibri"/>
                        <a:cs typeface="Calibri"/>
                        <a:sym typeface="Calibri"/>
                      </a:endParaRPr>
                    </a:p>
                  </a:txBody>
                  <a:tcPr marT="0" marB="0" marR="68575" marL="68575">
                    <a:solidFill>
                      <a:srgbClr val="BBD6EE"/>
                    </a:solidFill>
                  </a:tcPr>
                </a:tc>
                <a:tc>
                  <a:txBody>
                    <a:bodyPr/>
                    <a:lstStyle/>
                    <a:p>
                      <a:pPr indent="0" lvl="0" marL="0" marR="0" rtl="0" algn="l">
                        <a:lnSpc>
                          <a:spcPct val="115000"/>
                        </a:lnSpc>
                        <a:spcBef>
                          <a:spcPts val="0"/>
                        </a:spcBef>
                        <a:spcAft>
                          <a:spcPts val="0"/>
                        </a:spcAft>
                        <a:buClr>
                          <a:schemeClr val="dk1"/>
                        </a:buClr>
                        <a:buSzPts val="1600"/>
                        <a:buFont typeface="Calibri"/>
                        <a:buNone/>
                      </a:pPr>
                      <a:r>
                        <a:rPr lang="en-US" sz="1600" u="none" cap="none" strike="noStrike">
                          <a:solidFill>
                            <a:schemeClr val="dk1"/>
                          </a:solidFill>
                        </a:rPr>
                        <a:t>Q2</a:t>
                      </a:r>
                      <a:endParaRPr sz="1600" u="none" cap="none" strike="noStrike">
                        <a:solidFill>
                          <a:schemeClr val="dk1"/>
                        </a:solidFill>
                        <a:latin typeface="Calibri"/>
                        <a:ea typeface="Calibri"/>
                        <a:cs typeface="Calibri"/>
                        <a:sym typeface="Calibri"/>
                      </a:endParaRPr>
                    </a:p>
                  </a:txBody>
                  <a:tcPr marT="0" marB="0" marR="68575" marL="68575">
                    <a:solidFill>
                      <a:srgbClr val="BBD6EE"/>
                    </a:solidFill>
                  </a:tcPr>
                </a:tc>
                <a:tc>
                  <a:txBody>
                    <a:bodyPr/>
                    <a:lstStyle/>
                    <a:p>
                      <a:pPr indent="0" lvl="0" marL="0" marR="0" rtl="0" algn="l">
                        <a:lnSpc>
                          <a:spcPct val="115000"/>
                        </a:lnSpc>
                        <a:spcBef>
                          <a:spcPts val="0"/>
                        </a:spcBef>
                        <a:spcAft>
                          <a:spcPts val="0"/>
                        </a:spcAft>
                        <a:buClr>
                          <a:schemeClr val="dk1"/>
                        </a:buClr>
                        <a:buSzPts val="1600"/>
                        <a:buFont typeface="Calibri"/>
                        <a:buNone/>
                      </a:pPr>
                      <a:r>
                        <a:rPr lang="en-US" sz="1600" u="none" cap="none" strike="noStrike">
                          <a:solidFill>
                            <a:schemeClr val="dk1"/>
                          </a:solidFill>
                        </a:rPr>
                        <a:t>Q1</a:t>
                      </a:r>
                      <a:endParaRPr sz="1600" u="none" cap="none" strike="noStrike">
                        <a:solidFill>
                          <a:schemeClr val="dk1"/>
                        </a:solidFill>
                        <a:latin typeface="Calibri"/>
                        <a:ea typeface="Calibri"/>
                        <a:cs typeface="Calibri"/>
                        <a:sym typeface="Calibri"/>
                      </a:endParaRPr>
                    </a:p>
                  </a:txBody>
                  <a:tcPr marT="0" marB="0" marR="68575" marL="68575">
                    <a:solidFill>
                      <a:srgbClr val="BBD6EE"/>
                    </a:solidFill>
                  </a:tcPr>
                </a:tc>
                <a:tc>
                  <a:txBody>
                    <a:bodyPr/>
                    <a:lstStyle/>
                    <a:p>
                      <a:pPr indent="0" lvl="0" marL="0" marR="0" rtl="0" algn="l">
                        <a:lnSpc>
                          <a:spcPct val="115000"/>
                        </a:lnSpc>
                        <a:spcBef>
                          <a:spcPts val="0"/>
                        </a:spcBef>
                        <a:spcAft>
                          <a:spcPts val="0"/>
                        </a:spcAft>
                        <a:buClr>
                          <a:schemeClr val="dk1"/>
                        </a:buClr>
                        <a:buSzPts val="1600"/>
                        <a:buFont typeface="Calibri"/>
                        <a:buNone/>
                      </a:pPr>
                      <a:r>
                        <a:rPr lang="en-US" sz="1600" u="none" cap="none" strike="noStrike">
                          <a:solidFill>
                            <a:schemeClr val="dk1"/>
                          </a:solidFill>
                        </a:rPr>
                        <a:t>Q0</a:t>
                      </a:r>
                      <a:endParaRPr sz="1600" u="none" cap="none" strike="noStrike">
                        <a:solidFill>
                          <a:schemeClr val="dk1"/>
                        </a:solidFill>
                        <a:latin typeface="Calibri"/>
                        <a:ea typeface="Calibri"/>
                        <a:cs typeface="Calibri"/>
                        <a:sym typeface="Calibri"/>
                      </a:endParaRPr>
                    </a:p>
                  </a:txBody>
                  <a:tcPr marT="0" marB="0" marR="68575" marL="68575">
                    <a:solidFill>
                      <a:srgbClr val="BBD6EE"/>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J2</a:t>
                      </a:r>
                      <a:endParaRPr sz="1600" u="none" cap="none" strike="noStrike">
                        <a:solidFill>
                          <a:schemeClr val="dk1"/>
                        </a:solidFill>
                        <a:latin typeface="Calibri"/>
                        <a:ea typeface="Calibri"/>
                        <a:cs typeface="Calibri"/>
                        <a:sym typeface="Calibri"/>
                      </a:endParaRPr>
                    </a:p>
                  </a:txBody>
                  <a:tcPr marT="0" marB="0" marR="68575" marL="68575">
                    <a:solidFill>
                      <a:srgbClr val="BBD6EE"/>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K2</a:t>
                      </a:r>
                      <a:endParaRPr sz="1600" u="none" cap="none" strike="noStrike">
                        <a:solidFill>
                          <a:schemeClr val="dk1"/>
                        </a:solidFill>
                        <a:latin typeface="Calibri"/>
                        <a:ea typeface="Calibri"/>
                        <a:cs typeface="Calibri"/>
                        <a:sym typeface="Calibri"/>
                      </a:endParaRPr>
                    </a:p>
                  </a:txBody>
                  <a:tcPr marT="0" marB="0" marR="68575" marL="68575">
                    <a:solidFill>
                      <a:srgbClr val="BBD6EE"/>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J1</a:t>
                      </a:r>
                      <a:endParaRPr sz="1600" u="none" cap="none" strike="noStrike">
                        <a:solidFill>
                          <a:schemeClr val="dk1"/>
                        </a:solidFill>
                        <a:latin typeface="Calibri"/>
                        <a:ea typeface="Calibri"/>
                        <a:cs typeface="Calibri"/>
                        <a:sym typeface="Calibri"/>
                      </a:endParaRPr>
                    </a:p>
                  </a:txBody>
                  <a:tcPr marT="0" marB="0" marR="68575" marL="68575">
                    <a:solidFill>
                      <a:srgbClr val="BBD6EE"/>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K1</a:t>
                      </a:r>
                      <a:endParaRPr sz="1600" u="none" cap="none" strike="noStrike">
                        <a:solidFill>
                          <a:schemeClr val="dk1"/>
                        </a:solidFill>
                        <a:latin typeface="Calibri"/>
                        <a:ea typeface="Calibri"/>
                        <a:cs typeface="Calibri"/>
                        <a:sym typeface="Calibri"/>
                      </a:endParaRPr>
                    </a:p>
                  </a:txBody>
                  <a:tcPr marT="0" marB="0" marR="68575" marL="68575">
                    <a:solidFill>
                      <a:srgbClr val="BBD6EE"/>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J0</a:t>
                      </a:r>
                      <a:endParaRPr sz="1600" u="none" cap="none" strike="noStrike">
                        <a:solidFill>
                          <a:schemeClr val="dk1"/>
                        </a:solidFill>
                        <a:latin typeface="Calibri"/>
                        <a:ea typeface="Calibri"/>
                        <a:cs typeface="Calibri"/>
                        <a:sym typeface="Calibri"/>
                      </a:endParaRPr>
                    </a:p>
                  </a:txBody>
                  <a:tcPr marT="0" marB="0" marR="68575" marL="68575">
                    <a:solidFill>
                      <a:srgbClr val="BBD6EE"/>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K0</a:t>
                      </a:r>
                      <a:endParaRPr sz="1600" u="none" cap="none" strike="noStrike">
                        <a:solidFill>
                          <a:schemeClr val="dk1"/>
                        </a:solidFill>
                        <a:latin typeface="Calibri"/>
                        <a:ea typeface="Calibri"/>
                        <a:cs typeface="Calibri"/>
                        <a:sym typeface="Calibri"/>
                      </a:endParaRPr>
                    </a:p>
                  </a:txBody>
                  <a:tcPr marT="0" marB="0" marR="68575" marL="68575">
                    <a:solidFill>
                      <a:srgbClr val="BBD6EE"/>
                    </a:solidFill>
                  </a:tcPr>
                </a:tc>
              </a:tr>
              <a:tr h="358425">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r>
              <a:tr h="358425">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r>
              <a:tr h="358425">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r>
              <a:tr h="358425">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r>
              <a:tr h="358425">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r>
              <a:tr h="358425">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r>
              <a:tr h="358425">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r>
              <a:tr h="358425">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F7CAAC"/>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1</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latin typeface="Calibri"/>
                          <a:ea typeface="Calibri"/>
                          <a:cs typeface="Calibri"/>
                          <a:sym typeface="Calibri"/>
                        </a:rPr>
                        <a:t>X</a:t>
                      </a:r>
                      <a:endParaRPr sz="1600" u="none" cap="none" strike="noStrike">
                        <a:solidFill>
                          <a:schemeClr val="dk1"/>
                        </a:solidFill>
                        <a:latin typeface="Calibri"/>
                        <a:ea typeface="Calibri"/>
                        <a:cs typeface="Calibri"/>
                        <a:sym typeface="Calibri"/>
                      </a:endParaRPr>
                    </a:p>
                  </a:txBody>
                  <a:tcPr marT="0" marB="0" marR="68575" marL="68575">
                    <a:solidFill>
                      <a:srgbClr val="548135"/>
                    </a:solidFill>
                  </a:tcPr>
                </a:tc>
              </a:tr>
            </a:tbl>
          </a:graphicData>
        </a:graphic>
      </p:graphicFrame>
      <p:pic>
        <p:nvPicPr>
          <p:cNvPr id="987" name="Google Shape;987;p61"/>
          <p:cNvPicPr preferRelativeResize="0"/>
          <p:nvPr/>
        </p:nvPicPr>
        <p:blipFill rotWithShape="1">
          <a:blip r:embed="rId3">
            <a:alphaModFix/>
          </a:blip>
          <a:srcRect b="0" l="0" r="0" t="0"/>
          <a:stretch/>
        </p:blipFill>
        <p:spPr>
          <a:xfrm>
            <a:off x="91553" y="46734"/>
            <a:ext cx="746647" cy="807906"/>
          </a:xfrm>
          <a:prstGeom prst="rect">
            <a:avLst/>
          </a:prstGeom>
          <a:noFill/>
          <a:ln>
            <a:noFill/>
          </a:ln>
        </p:spPr>
      </p:pic>
      <p:pic>
        <p:nvPicPr>
          <p:cNvPr id="988" name="Google Shape;988;p61"/>
          <p:cNvPicPr preferRelativeResize="0"/>
          <p:nvPr/>
        </p:nvPicPr>
        <p:blipFill rotWithShape="1">
          <a:blip r:embed="rId4">
            <a:alphaModFix/>
          </a:blip>
          <a:srcRect b="0" l="0" r="0" t="0"/>
          <a:stretch/>
        </p:blipFill>
        <p:spPr>
          <a:xfrm>
            <a:off x="657045" y="1049189"/>
            <a:ext cx="2190750" cy="2171700"/>
          </a:xfrm>
          <a:prstGeom prst="rect">
            <a:avLst/>
          </a:prstGeom>
          <a:noFill/>
          <a:ln>
            <a:noFill/>
          </a:ln>
        </p:spPr>
      </p:pic>
      <p:pic>
        <p:nvPicPr>
          <p:cNvPr id="989" name="Google Shape;989;p61"/>
          <p:cNvPicPr preferRelativeResize="0"/>
          <p:nvPr/>
        </p:nvPicPr>
        <p:blipFill rotWithShape="1">
          <a:blip r:embed="rId5">
            <a:alphaModFix/>
          </a:blip>
          <a:srcRect b="0" l="0" r="0" t="0"/>
          <a:stretch/>
        </p:blipFill>
        <p:spPr>
          <a:xfrm>
            <a:off x="291131" y="3778266"/>
            <a:ext cx="2874588" cy="168836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62"/>
          <p:cNvSpPr txBox="1"/>
          <p:nvPr>
            <p:ph type="title"/>
          </p:nvPr>
        </p:nvSpPr>
        <p:spPr>
          <a:xfrm>
            <a:off x="1215802" y="166669"/>
            <a:ext cx="9462655" cy="56803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40"/>
              <a:buFont typeface="Trebuchet MS"/>
              <a:buNone/>
            </a:pPr>
            <a:r>
              <a:rPr i="0" lang="en-US" sz="3200" u="none" cap="none" strike="noStrike">
                <a:latin typeface="Times New Roman"/>
                <a:ea typeface="Times New Roman"/>
                <a:cs typeface="Times New Roman"/>
                <a:sym typeface="Times New Roman"/>
              </a:rPr>
              <a:t>3 bit Synchronous down counter( State Table)</a:t>
            </a:r>
            <a:endParaRPr i="0" sz="3200" u="none" cap="none" strike="noStrike">
              <a:latin typeface="Times New Roman"/>
              <a:ea typeface="Times New Roman"/>
              <a:cs typeface="Times New Roman"/>
              <a:sym typeface="Times New Roman"/>
            </a:endParaRPr>
          </a:p>
        </p:txBody>
      </p:sp>
      <p:sp>
        <p:nvSpPr>
          <p:cNvPr id="995" name="Google Shape;995;p62"/>
          <p:cNvSpPr txBox="1"/>
          <p:nvPr>
            <p:ph idx="10" type="dt"/>
          </p:nvPr>
        </p:nvSpPr>
        <p:spPr>
          <a:xfrm>
            <a:off x="838200" y="6356350"/>
            <a:ext cx="976952"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996" name="Google Shape;996;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graphicFrame>
        <p:nvGraphicFramePr>
          <p:cNvPr id="997" name="Google Shape;997;p62"/>
          <p:cNvGraphicFramePr/>
          <p:nvPr/>
        </p:nvGraphicFramePr>
        <p:xfrm>
          <a:off x="3605840" y="1061050"/>
          <a:ext cx="3000000" cy="3000000"/>
        </p:xfrm>
        <a:graphic>
          <a:graphicData uri="http://schemas.openxmlformats.org/drawingml/2006/table">
            <a:tbl>
              <a:tblPr>
                <a:noFill/>
                <a:tableStyleId>{A03334CA-6ADD-49B6-B7B5-ABEF79E31212}</a:tableStyleId>
              </a:tblPr>
              <a:tblGrid>
                <a:gridCol w="676700"/>
                <a:gridCol w="676700"/>
                <a:gridCol w="676700"/>
                <a:gridCol w="676700"/>
                <a:gridCol w="676700"/>
                <a:gridCol w="676700"/>
                <a:gridCol w="676700"/>
                <a:gridCol w="676700"/>
                <a:gridCol w="676700"/>
                <a:gridCol w="676700"/>
                <a:gridCol w="676700"/>
                <a:gridCol w="676700"/>
              </a:tblGrid>
              <a:tr h="327800">
                <a:tc gridSpan="3">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Present state</a:t>
                      </a:r>
                      <a:endParaRPr sz="1600" u="none" cap="none" strike="noStrike">
                        <a:solidFill>
                          <a:schemeClr val="dk1"/>
                        </a:solidFill>
                        <a:latin typeface="Calibri"/>
                        <a:ea typeface="Calibri"/>
                        <a:cs typeface="Calibri"/>
                        <a:sym typeface="Calibri"/>
                      </a:endParaRPr>
                    </a:p>
                  </a:txBody>
                  <a:tcPr marT="0" marB="0" marR="68575" marL="68575">
                    <a:solidFill>
                      <a:srgbClr val="F4B081"/>
                    </a:solidFill>
                  </a:tcPr>
                </a:tc>
                <a:tc hMerge="1"/>
                <a:tc hMerge="1"/>
                <a:tc gridSpan="3">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Next state</a:t>
                      </a:r>
                      <a:endParaRPr sz="1600" u="none" cap="none" strike="noStrike">
                        <a:solidFill>
                          <a:schemeClr val="dk1"/>
                        </a:solidFill>
                        <a:latin typeface="Calibri"/>
                        <a:ea typeface="Calibri"/>
                        <a:cs typeface="Calibri"/>
                        <a:sym typeface="Calibri"/>
                      </a:endParaRPr>
                    </a:p>
                  </a:txBody>
                  <a:tcPr marT="0" marB="0" marR="68575" marL="68575">
                    <a:solidFill>
                      <a:srgbClr val="F4B081"/>
                    </a:solidFill>
                  </a:tcPr>
                </a:tc>
                <a:tc hMerge="1"/>
                <a:tc hMerge="1"/>
                <a:tc gridSpan="2">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Flip flop 3</a:t>
                      </a:r>
                      <a:endParaRPr sz="1600" u="none" cap="none" strike="noStrike">
                        <a:solidFill>
                          <a:schemeClr val="dk1"/>
                        </a:solidFill>
                        <a:latin typeface="Calibri"/>
                        <a:ea typeface="Calibri"/>
                        <a:cs typeface="Calibri"/>
                        <a:sym typeface="Calibri"/>
                      </a:endParaRPr>
                    </a:p>
                  </a:txBody>
                  <a:tcPr marT="0" marB="0" marR="68575" marL="68575">
                    <a:solidFill>
                      <a:srgbClr val="F4B081"/>
                    </a:solidFill>
                  </a:tcPr>
                </a:tc>
                <a:tc hMerge="1"/>
                <a:tc gridSpan="2">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Flip flop 2</a:t>
                      </a:r>
                      <a:endParaRPr sz="1600" u="none" cap="none" strike="noStrike">
                        <a:solidFill>
                          <a:schemeClr val="dk1"/>
                        </a:solidFill>
                        <a:latin typeface="Calibri"/>
                        <a:ea typeface="Calibri"/>
                        <a:cs typeface="Calibri"/>
                        <a:sym typeface="Calibri"/>
                      </a:endParaRPr>
                    </a:p>
                  </a:txBody>
                  <a:tcPr marT="0" marB="0" marR="68575" marL="68575">
                    <a:solidFill>
                      <a:srgbClr val="F4B081"/>
                    </a:solidFill>
                  </a:tcPr>
                </a:tc>
                <a:tc hMerge="1"/>
                <a:tc gridSpan="2">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Flip flop 1</a:t>
                      </a:r>
                      <a:endParaRPr sz="1600" u="none" cap="none" strike="noStrike">
                        <a:solidFill>
                          <a:schemeClr val="dk1"/>
                        </a:solidFill>
                        <a:latin typeface="Calibri"/>
                        <a:ea typeface="Calibri"/>
                        <a:cs typeface="Calibri"/>
                        <a:sym typeface="Calibri"/>
                      </a:endParaRPr>
                    </a:p>
                  </a:txBody>
                  <a:tcPr marT="0" marB="0" marR="68575" marL="68575">
                    <a:solidFill>
                      <a:srgbClr val="F4B081"/>
                    </a:solidFill>
                  </a:tcPr>
                </a:tc>
                <a:tc hMerge="1"/>
              </a:tr>
              <a:tr h="358425">
                <a:tc>
                  <a:txBody>
                    <a:bodyPr/>
                    <a:lstStyle/>
                    <a:p>
                      <a:pPr indent="0" lvl="0" marL="0" marR="0" rtl="0" algn="l">
                        <a:lnSpc>
                          <a:spcPct val="115000"/>
                        </a:lnSpc>
                        <a:spcBef>
                          <a:spcPts val="0"/>
                        </a:spcBef>
                        <a:spcAft>
                          <a:spcPts val="0"/>
                        </a:spcAft>
                        <a:buClr>
                          <a:schemeClr val="dk1"/>
                        </a:buClr>
                        <a:buSzPts val="1600"/>
                        <a:buFont typeface="Calibri"/>
                        <a:buNone/>
                      </a:pPr>
                      <a:r>
                        <a:rPr lang="en-US" sz="1600" u="none" cap="none" strike="noStrike">
                          <a:solidFill>
                            <a:schemeClr val="dk1"/>
                          </a:solidFill>
                        </a:rPr>
                        <a:t>Q2</a:t>
                      </a:r>
                      <a:endParaRPr sz="1600" u="none" cap="none" strike="noStrike">
                        <a:solidFill>
                          <a:schemeClr val="dk1"/>
                        </a:solidFill>
                        <a:latin typeface="Calibri"/>
                        <a:ea typeface="Calibri"/>
                        <a:cs typeface="Calibri"/>
                        <a:sym typeface="Calibri"/>
                      </a:endParaRPr>
                    </a:p>
                  </a:txBody>
                  <a:tcPr marT="0" marB="0" marR="68575" marL="68575">
                    <a:solidFill>
                      <a:srgbClr val="BBD6EE"/>
                    </a:solidFill>
                  </a:tcPr>
                </a:tc>
                <a:tc>
                  <a:txBody>
                    <a:bodyPr/>
                    <a:lstStyle/>
                    <a:p>
                      <a:pPr indent="0" lvl="0" marL="0" marR="0" rtl="0" algn="l">
                        <a:lnSpc>
                          <a:spcPct val="115000"/>
                        </a:lnSpc>
                        <a:spcBef>
                          <a:spcPts val="0"/>
                        </a:spcBef>
                        <a:spcAft>
                          <a:spcPts val="0"/>
                        </a:spcAft>
                        <a:buClr>
                          <a:schemeClr val="dk1"/>
                        </a:buClr>
                        <a:buSzPts val="1600"/>
                        <a:buFont typeface="Calibri"/>
                        <a:buNone/>
                      </a:pPr>
                      <a:r>
                        <a:rPr lang="en-US" sz="1600" u="none" cap="none" strike="noStrike">
                          <a:solidFill>
                            <a:schemeClr val="dk1"/>
                          </a:solidFill>
                        </a:rPr>
                        <a:t>Q1</a:t>
                      </a:r>
                      <a:endParaRPr sz="1600" u="none" cap="none" strike="noStrike">
                        <a:solidFill>
                          <a:schemeClr val="dk1"/>
                        </a:solidFill>
                        <a:latin typeface="Calibri"/>
                        <a:ea typeface="Calibri"/>
                        <a:cs typeface="Calibri"/>
                        <a:sym typeface="Calibri"/>
                      </a:endParaRPr>
                    </a:p>
                  </a:txBody>
                  <a:tcPr marT="0" marB="0" marR="68575" marL="68575">
                    <a:solidFill>
                      <a:srgbClr val="BBD6EE"/>
                    </a:solidFill>
                  </a:tcPr>
                </a:tc>
                <a:tc>
                  <a:txBody>
                    <a:bodyPr/>
                    <a:lstStyle/>
                    <a:p>
                      <a:pPr indent="0" lvl="0" marL="0" marR="0" rtl="0" algn="l">
                        <a:lnSpc>
                          <a:spcPct val="115000"/>
                        </a:lnSpc>
                        <a:spcBef>
                          <a:spcPts val="0"/>
                        </a:spcBef>
                        <a:spcAft>
                          <a:spcPts val="0"/>
                        </a:spcAft>
                        <a:buClr>
                          <a:schemeClr val="dk1"/>
                        </a:buClr>
                        <a:buSzPts val="1600"/>
                        <a:buFont typeface="Calibri"/>
                        <a:buNone/>
                      </a:pPr>
                      <a:r>
                        <a:rPr lang="en-US" sz="1600" u="none" cap="none" strike="noStrike">
                          <a:solidFill>
                            <a:schemeClr val="dk1"/>
                          </a:solidFill>
                        </a:rPr>
                        <a:t>Q0</a:t>
                      </a:r>
                      <a:endParaRPr sz="1600" u="none" cap="none" strike="noStrike">
                        <a:solidFill>
                          <a:schemeClr val="dk1"/>
                        </a:solidFill>
                        <a:latin typeface="Calibri"/>
                        <a:ea typeface="Calibri"/>
                        <a:cs typeface="Calibri"/>
                        <a:sym typeface="Calibri"/>
                      </a:endParaRPr>
                    </a:p>
                  </a:txBody>
                  <a:tcPr marT="0" marB="0" marR="68575" marL="68575">
                    <a:solidFill>
                      <a:srgbClr val="BBD6EE"/>
                    </a:solidFill>
                  </a:tcPr>
                </a:tc>
                <a:tc>
                  <a:txBody>
                    <a:bodyPr/>
                    <a:lstStyle/>
                    <a:p>
                      <a:pPr indent="0" lvl="0" marL="0" marR="0" rtl="0" algn="l">
                        <a:lnSpc>
                          <a:spcPct val="115000"/>
                        </a:lnSpc>
                        <a:spcBef>
                          <a:spcPts val="0"/>
                        </a:spcBef>
                        <a:spcAft>
                          <a:spcPts val="0"/>
                        </a:spcAft>
                        <a:buClr>
                          <a:schemeClr val="dk1"/>
                        </a:buClr>
                        <a:buSzPts val="1600"/>
                        <a:buFont typeface="Calibri"/>
                        <a:buNone/>
                      </a:pPr>
                      <a:r>
                        <a:rPr lang="en-US" sz="1600" u="none" cap="none" strike="noStrike">
                          <a:solidFill>
                            <a:schemeClr val="dk1"/>
                          </a:solidFill>
                        </a:rPr>
                        <a:t>Q2</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l">
                        <a:lnSpc>
                          <a:spcPct val="115000"/>
                        </a:lnSpc>
                        <a:spcBef>
                          <a:spcPts val="0"/>
                        </a:spcBef>
                        <a:spcAft>
                          <a:spcPts val="0"/>
                        </a:spcAft>
                        <a:buClr>
                          <a:schemeClr val="dk1"/>
                        </a:buClr>
                        <a:buSzPts val="1600"/>
                        <a:buFont typeface="Calibri"/>
                        <a:buNone/>
                      </a:pPr>
                      <a:r>
                        <a:rPr lang="en-US" sz="1600" u="none" cap="none" strike="noStrike">
                          <a:solidFill>
                            <a:schemeClr val="dk1"/>
                          </a:solidFill>
                        </a:rPr>
                        <a:t>Q1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l">
                        <a:lnSpc>
                          <a:spcPct val="115000"/>
                        </a:lnSpc>
                        <a:spcBef>
                          <a:spcPts val="0"/>
                        </a:spcBef>
                        <a:spcAft>
                          <a:spcPts val="0"/>
                        </a:spcAft>
                        <a:buClr>
                          <a:schemeClr val="dk1"/>
                        </a:buClr>
                        <a:buSzPts val="1600"/>
                        <a:buFont typeface="Calibri"/>
                        <a:buNone/>
                      </a:pPr>
                      <a:r>
                        <a:rPr lang="en-US" sz="1600" u="none" cap="none" strike="noStrike">
                          <a:solidFill>
                            <a:schemeClr val="dk1"/>
                          </a:solidFill>
                        </a:rPr>
                        <a:t>Q0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J2</a:t>
                      </a:r>
                      <a:endParaRPr sz="1600" u="none" cap="none" strike="noStrike">
                        <a:solidFill>
                          <a:schemeClr val="dk1"/>
                        </a:solidFill>
                        <a:latin typeface="Calibri"/>
                        <a:ea typeface="Calibri"/>
                        <a:cs typeface="Calibri"/>
                        <a:sym typeface="Calibri"/>
                      </a:endParaRPr>
                    </a:p>
                  </a:txBody>
                  <a:tcPr marT="0" marB="0" marR="68575" marL="68575">
                    <a:solidFill>
                      <a:srgbClr val="BBD6EE"/>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K2</a:t>
                      </a:r>
                      <a:endParaRPr sz="1600" u="none" cap="none" strike="noStrike">
                        <a:solidFill>
                          <a:schemeClr val="dk1"/>
                        </a:solidFill>
                        <a:latin typeface="Calibri"/>
                        <a:ea typeface="Calibri"/>
                        <a:cs typeface="Calibri"/>
                        <a:sym typeface="Calibri"/>
                      </a:endParaRPr>
                    </a:p>
                  </a:txBody>
                  <a:tcPr marT="0" marB="0" marR="68575" marL="68575">
                    <a:solidFill>
                      <a:srgbClr val="BBD6EE"/>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J1</a:t>
                      </a:r>
                      <a:endParaRPr sz="1600" u="none" cap="none" strike="noStrike">
                        <a:solidFill>
                          <a:schemeClr val="dk1"/>
                        </a:solidFill>
                        <a:latin typeface="Calibri"/>
                        <a:ea typeface="Calibri"/>
                        <a:cs typeface="Calibri"/>
                        <a:sym typeface="Calibri"/>
                      </a:endParaRPr>
                    </a:p>
                  </a:txBody>
                  <a:tcPr marT="0" marB="0" marR="68575" marL="68575">
                    <a:solidFill>
                      <a:srgbClr val="BBD6EE"/>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K1</a:t>
                      </a:r>
                      <a:endParaRPr sz="1600" u="none" cap="none" strike="noStrike">
                        <a:solidFill>
                          <a:schemeClr val="dk1"/>
                        </a:solidFill>
                        <a:latin typeface="Calibri"/>
                        <a:ea typeface="Calibri"/>
                        <a:cs typeface="Calibri"/>
                        <a:sym typeface="Calibri"/>
                      </a:endParaRPr>
                    </a:p>
                  </a:txBody>
                  <a:tcPr marT="0" marB="0" marR="68575" marL="68575">
                    <a:solidFill>
                      <a:srgbClr val="BBD6EE"/>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J0</a:t>
                      </a:r>
                      <a:endParaRPr sz="1600" u="none" cap="none" strike="noStrike">
                        <a:solidFill>
                          <a:schemeClr val="dk1"/>
                        </a:solidFill>
                        <a:latin typeface="Calibri"/>
                        <a:ea typeface="Calibri"/>
                        <a:cs typeface="Calibri"/>
                        <a:sym typeface="Calibri"/>
                      </a:endParaRPr>
                    </a:p>
                  </a:txBody>
                  <a:tcPr marT="0" marB="0" marR="68575" marL="68575">
                    <a:solidFill>
                      <a:srgbClr val="BBD6EE"/>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K0</a:t>
                      </a:r>
                      <a:endParaRPr sz="1600" u="none" cap="none" strike="noStrike">
                        <a:solidFill>
                          <a:schemeClr val="dk1"/>
                        </a:solidFill>
                        <a:latin typeface="Calibri"/>
                        <a:ea typeface="Calibri"/>
                        <a:cs typeface="Calibri"/>
                        <a:sym typeface="Calibri"/>
                      </a:endParaRPr>
                    </a:p>
                  </a:txBody>
                  <a:tcPr marT="0" marB="0" marR="68575" marL="68575">
                    <a:solidFill>
                      <a:srgbClr val="BBD6EE"/>
                    </a:solidFill>
                  </a:tcPr>
                </a:tc>
              </a:tr>
              <a:tr h="358425">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r>
              <a:tr h="358425">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r>
              <a:tr h="358425">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r>
              <a:tr h="358425">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r>
              <a:tr h="358425">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r>
              <a:tr h="358425">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r>
              <a:tr h="358425">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r>
              <a:tr h="358425">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0</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solidFill>
                      <a:srgbClr val="FFD966"/>
                    </a:solidFill>
                  </a:tcPr>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1</a:t>
                      </a:r>
                      <a:endParaRPr sz="1600" u="none" cap="none" strike="noStrike">
                        <a:solidFill>
                          <a:schemeClr val="dk1"/>
                        </a:solidFill>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Clr>
                          <a:schemeClr val="dk1"/>
                        </a:buClr>
                        <a:buSzPts val="1600"/>
                        <a:buFont typeface="Calibri"/>
                        <a:buNone/>
                      </a:pPr>
                      <a:r>
                        <a:rPr lang="en-US" sz="1600" u="none" cap="none" strike="noStrike">
                          <a:solidFill>
                            <a:schemeClr val="dk1"/>
                          </a:solidFill>
                        </a:rPr>
                        <a:t>X</a:t>
                      </a:r>
                      <a:endParaRPr sz="1600" u="none" cap="none" strike="noStrike">
                        <a:solidFill>
                          <a:schemeClr val="dk1"/>
                        </a:solidFill>
                        <a:latin typeface="Calibri"/>
                        <a:ea typeface="Calibri"/>
                        <a:cs typeface="Calibri"/>
                        <a:sym typeface="Calibri"/>
                      </a:endParaRPr>
                    </a:p>
                  </a:txBody>
                  <a:tcPr marT="0" marB="0" marR="68575" marL="68575"/>
                </a:tc>
              </a:tr>
            </a:tbl>
          </a:graphicData>
        </a:graphic>
      </p:graphicFrame>
      <p:pic>
        <p:nvPicPr>
          <p:cNvPr id="998" name="Google Shape;998;p62"/>
          <p:cNvPicPr preferRelativeResize="0"/>
          <p:nvPr/>
        </p:nvPicPr>
        <p:blipFill rotWithShape="1">
          <a:blip r:embed="rId3">
            <a:alphaModFix/>
          </a:blip>
          <a:srcRect b="0" l="0" r="0" t="0"/>
          <a:stretch/>
        </p:blipFill>
        <p:spPr>
          <a:xfrm>
            <a:off x="91553" y="46734"/>
            <a:ext cx="899439" cy="807906"/>
          </a:xfrm>
          <a:prstGeom prst="rect">
            <a:avLst/>
          </a:prstGeom>
          <a:noFill/>
          <a:ln>
            <a:noFill/>
          </a:ln>
        </p:spPr>
      </p:pic>
      <p:pic>
        <p:nvPicPr>
          <p:cNvPr id="999" name="Google Shape;999;p62"/>
          <p:cNvPicPr preferRelativeResize="0"/>
          <p:nvPr/>
        </p:nvPicPr>
        <p:blipFill rotWithShape="1">
          <a:blip r:embed="rId4">
            <a:alphaModFix/>
          </a:blip>
          <a:srcRect b="0" l="0" r="0" t="0"/>
          <a:stretch/>
        </p:blipFill>
        <p:spPr>
          <a:xfrm>
            <a:off x="657045" y="1049189"/>
            <a:ext cx="2190750" cy="2171700"/>
          </a:xfrm>
          <a:prstGeom prst="rect">
            <a:avLst/>
          </a:prstGeom>
          <a:noFill/>
          <a:ln>
            <a:noFill/>
          </a:ln>
        </p:spPr>
      </p:pic>
      <p:graphicFrame>
        <p:nvGraphicFramePr>
          <p:cNvPr id="1000" name="Google Shape;1000;p62"/>
          <p:cNvGraphicFramePr/>
          <p:nvPr/>
        </p:nvGraphicFramePr>
        <p:xfrm>
          <a:off x="3049915" y="1741455"/>
          <a:ext cx="3000000" cy="3000000"/>
        </p:xfrm>
        <a:graphic>
          <a:graphicData uri="http://schemas.openxmlformats.org/drawingml/2006/table">
            <a:tbl>
              <a:tblPr>
                <a:noFill/>
                <a:tableStyleId>{A03334CA-6ADD-49B6-B7B5-ABEF79E31212}</a:tableStyleId>
              </a:tblPr>
              <a:tblGrid>
                <a:gridCol w="555925"/>
              </a:tblGrid>
              <a:tr h="359175">
                <a:tc>
                  <a:txBody>
                    <a:bodyPr/>
                    <a:lstStyle/>
                    <a:p>
                      <a:pPr indent="0" lvl="0" marL="0" marR="0" rtl="0" algn="ctr">
                        <a:spcBef>
                          <a:spcPts val="0"/>
                        </a:spcBef>
                        <a:spcAft>
                          <a:spcPts val="0"/>
                        </a:spcAft>
                        <a:buNone/>
                      </a:pPr>
                      <a:r>
                        <a:rPr lang="en-US" sz="1800"/>
                        <a:t>7</a:t>
                      </a:r>
                      <a:endParaRPr sz="1800"/>
                    </a:p>
                  </a:txBody>
                  <a:tcPr marT="45725" marB="45725" marR="91450" marL="91450">
                    <a:solidFill>
                      <a:srgbClr val="F4B081"/>
                    </a:solidFill>
                  </a:tcPr>
                </a:tc>
              </a:tr>
              <a:tr h="359175">
                <a:tc>
                  <a:txBody>
                    <a:bodyPr/>
                    <a:lstStyle/>
                    <a:p>
                      <a:pPr indent="0" lvl="0" marL="0" marR="0" rtl="0" algn="ctr">
                        <a:spcBef>
                          <a:spcPts val="0"/>
                        </a:spcBef>
                        <a:spcAft>
                          <a:spcPts val="0"/>
                        </a:spcAft>
                        <a:buNone/>
                      </a:pPr>
                      <a:r>
                        <a:rPr lang="en-US" sz="1800"/>
                        <a:t>6</a:t>
                      </a:r>
                      <a:endParaRPr sz="1800"/>
                    </a:p>
                  </a:txBody>
                  <a:tcPr marT="45725" marB="45725" marR="91450" marL="91450">
                    <a:solidFill>
                      <a:srgbClr val="F4B081"/>
                    </a:solidFill>
                  </a:tcPr>
                </a:tc>
              </a:tr>
              <a:tr h="359175">
                <a:tc>
                  <a:txBody>
                    <a:bodyPr/>
                    <a:lstStyle/>
                    <a:p>
                      <a:pPr indent="0" lvl="0" marL="0" marR="0" rtl="0" algn="ctr">
                        <a:spcBef>
                          <a:spcPts val="0"/>
                        </a:spcBef>
                        <a:spcAft>
                          <a:spcPts val="0"/>
                        </a:spcAft>
                        <a:buNone/>
                      </a:pPr>
                      <a:r>
                        <a:rPr lang="en-US" sz="1800"/>
                        <a:t>5</a:t>
                      </a:r>
                      <a:endParaRPr sz="1800"/>
                    </a:p>
                  </a:txBody>
                  <a:tcPr marT="45725" marB="45725" marR="91450" marL="91450">
                    <a:solidFill>
                      <a:srgbClr val="F4B081"/>
                    </a:solidFill>
                  </a:tcPr>
                </a:tc>
              </a:tr>
              <a:tr h="359175">
                <a:tc>
                  <a:txBody>
                    <a:bodyPr/>
                    <a:lstStyle/>
                    <a:p>
                      <a:pPr indent="0" lvl="0" marL="0" marR="0" rtl="0" algn="ctr">
                        <a:spcBef>
                          <a:spcPts val="0"/>
                        </a:spcBef>
                        <a:spcAft>
                          <a:spcPts val="0"/>
                        </a:spcAft>
                        <a:buNone/>
                      </a:pPr>
                      <a:r>
                        <a:rPr lang="en-US" sz="1800"/>
                        <a:t>4</a:t>
                      </a:r>
                      <a:endParaRPr sz="1800"/>
                    </a:p>
                  </a:txBody>
                  <a:tcPr marT="45725" marB="45725" marR="91450" marL="91450">
                    <a:solidFill>
                      <a:srgbClr val="F4B081"/>
                    </a:solidFill>
                  </a:tcPr>
                </a:tc>
              </a:tr>
              <a:tr h="359175">
                <a:tc>
                  <a:txBody>
                    <a:bodyPr/>
                    <a:lstStyle/>
                    <a:p>
                      <a:pPr indent="0" lvl="0" marL="0" marR="0" rtl="0" algn="ctr">
                        <a:spcBef>
                          <a:spcPts val="0"/>
                        </a:spcBef>
                        <a:spcAft>
                          <a:spcPts val="0"/>
                        </a:spcAft>
                        <a:buNone/>
                      </a:pPr>
                      <a:r>
                        <a:rPr lang="en-US" sz="1800"/>
                        <a:t>3</a:t>
                      </a:r>
                      <a:endParaRPr sz="1800"/>
                    </a:p>
                  </a:txBody>
                  <a:tcPr marT="45725" marB="45725" marR="91450" marL="91450">
                    <a:solidFill>
                      <a:srgbClr val="F4B081"/>
                    </a:solidFill>
                  </a:tcPr>
                </a:tc>
              </a:tr>
              <a:tr h="359175">
                <a:tc>
                  <a:txBody>
                    <a:bodyPr/>
                    <a:lstStyle/>
                    <a:p>
                      <a:pPr indent="0" lvl="0" marL="0" marR="0" rtl="0" algn="ctr">
                        <a:spcBef>
                          <a:spcPts val="0"/>
                        </a:spcBef>
                        <a:spcAft>
                          <a:spcPts val="0"/>
                        </a:spcAft>
                        <a:buNone/>
                      </a:pPr>
                      <a:r>
                        <a:rPr lang="en-US" sz="1800"/>
                        <a:t>2</a:t>
                      </a:r>
                      <a:endParaRPr sz="1800"/>
                    </a:p>
                  </a:txBody>
                  <a:tcPr marT="45725" marB="45725" marR="91450" marL="91450">
                    <a:solidFill>
                      <a:srgbClr val="F4B081"/>
                    </a:solidFill>
                  </a:tcPr>
                </a:tc>
              </a:tr>
              <a:tr h="359175">
                <a:tc>
                  <a:txBody>
                    <a:bodyPr/>
                    <a:lstStyle/>
                    <a:p>
                      <a:pPr indent="0" lvl="0" marL="0" marR="0" rtl="0" algn="ctr">
                        <a:spcBef>
                          <a:spcPts val="0"/>
                        </a:spcBef>
                        <a:spcAft>
                          <a:spcPts val="0"/>
                        </a:spcAft>
                        <a:buNone/>
                      </a:pPr>
                      <a:r>
                        <a:rPr lang="en-US" sz="1800"/>
                        <a:t>1</a:t>
                      </a:r>
                      <a:endParaRPr sz="1800"/>
                    </a:p>
                  </a:txBody>
                  <a:tcPr marT="45725" marB="45725" marR="91450" marL="91450">
                    <a:solidFill>
                      <a:srgbClr val="F4B081"/>
                    </a:solidFill>
                  </a:tcPr>
                </a:tc>
              </a:tr>
              <a:tr h="359175">
                <a:tc>
                  <a:txBody>
                    <a:bodyPr/>
                    <a:lstStyle/>
                    <a:p>
                      <a:pPr indent="0" lvl="0" marL="0" marR="0" rtl="0" algn="ctr">
                        <a:spcBef>
                          <a:spcPts val="0"/>
                        </a:spcBef>
                        <a:spcAft>
                          <a:spcPts val="0"/>
                        </a:spcAft>
                        <a:buNone/>
                      </a:pPr>
                      <a:r>
                        <a:rPr lang="en-US" sz="1800"/>
                        <a:t>0</a:t>
                      </a:r>
                      <a:endParaRPr sz="1800"/>
                    </a:p>
                  </a:txBody>
                  <a:tcPr marT="45725" marB="45725" marR="91450" marL="91450">
                    <a:solidFill>
                      <a:srgbClr val="F4B081"/>
                    </a:solidFill>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63"/>
          <p:cNvSpPr txBox="1"/>
          <p:nvPr>
            <p:ph type="title"/>
          </p:nvPr>
        </p:nvSpPr>
        <p:spPr>
          <a:xfrm>
            <a:off x="1634836" y="197333"/>
            <a:ext cx="9510492" cy="55418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40"/>
              <a:buFont typeface="Trebuchet MS"/>
              <a:buNone/>
            </a:pPr>
            <a:r>
              <a:rPr b="1" i="0" lang="en-US" sz="2800" u="none" cap="none" strike="noStrike">
                <a:latin typeface="Times New Roman"/>
                <a:ea typeface="Times New Roman"/>
                <a:cs typeface="Times New Roman"/>
                <a:sym typeface="Times New Roman"/>
              </a:rPr>
              <a:t>Simplification using K- MAP for J2,K2,J1,K1,J0,K0</a:t>
            </a:r>
            <a:br>
              <a:rPr b="0" i="0" lang="en-US" sz="3240" u="none" cap="none" strike="noStrike">
                <a:latin typeface="Times New Roman"/>
                <a:ea typeface="Times New Roman"/>
                <a:cs typeface="Times New Roman"/>
                <a:sym typeface="Times New Roman"/>
              </a:rPr>
            </a:br>
            <a:endParaRPr b="0" i="0" sz="3240" u="none" cap="none" strike="noStrike">
              <a:latin typeface="Times New Roman"/>
              <a:ea typeface="Times New Roman"/>
              <a:cs typeface="Times New Roman"/>
              <a:sym typeface="Times New Roman"/>
            </a:endParaRPr>
          </a:p>
        </p:txBody>
      </p:sp>
      <p:sp>
        <p:nvSpPr>
          <p:cNvPr id="1006" name="Google Shape;1006;p63"/>
          <p:cNvSpPr txBox="1"/>
          <p:nvPr>
            <p:ph idx="10" type="dt"/>
          </p:nvPr>
        </p:nvSpPr>
        <p:spPr>
          <a:xfrm>
            <a:off x="116882" y="6492875"/>
            <a:ext cx="1104246"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1007" name="Google Shape;1007;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sp>
        <p:nvSpPr>
          <p:cNvPr id="1008" name="Google Shape;1008;p63"/>
          <p:cNvSpPr/>
          <p:nvPr/>
        </p:nvSpPr>
        <p:spPr>
          <a:xfrm>
            <a:off x="677334" y="3879273"/>
            <a:ext cx="5474084" cy="770211"/>
          </a:xfrm>
          <a:prstGeom prst="rect">
            <a:avLst/>
          </a:prstGeom>
          <a:noFill/>
          <a:ln>
            <a:noFill/>
          </a:ln>
        </p:spPr>
        <p:txBody>
          <a:bodyPr anchorCtr="0" anchor="t" bIns="45700" lIns="91425" spcFirstLastPara="1" rIns="91425" wrap="square" tIns="45700">
            <a:noAutofit/>
          </a:bodyPr>
          <a:lstStyle/>
          <a:p>
            <a:pPr indent="228600" lvl="0" marL="2057400" marR="0" rtl="0" algn="just">
              <a:lnSpc>
                <a:spcPct val="115000"/>
              </a:lnSpc>
              <a:spcBef>
                <a:spcPts val="0"/>
              </a:spcBef>
              <a:spcAft>
                <a:spcPts val="0"/>
              </a:spcAft>
              <a:buClr>
                <a:schemeClr val="dk1"/>
              </a:buClr>
              <a:buSzPts val="1600"/>
              <a:buFont typeface="Calibri"/>
              <a:buNone/>
            </a:pPr>
            <a:r>
              <a:t/>
            </a:r>
            <a:endParaRPr sz="1600">
              <a:solidFill>
                <a:schemeClr val="dk1"/>
              </a:solidFill>
              <a:latin typeface="Calibri"/>
              <a:ea typeface="Calibri"/>
              <a:cs typeface="Calibri"/>
              <a:sym typeface="Calibri"/>
            </a:endParaRPr>
          </a:p>
          <a:p>
            <a:pPr indent="228600" lvl="0" marL="2057400" marR="0" rtl="0" algn="just">
              <a:lnSpc>
                <a:spcPct val="115000"/>
              </a:lnSpc>
              <a:spcBef>
                <a:spcPts val="1000"/>
              </a:spcBef>
              <a:spcAft>
                <a:spcPts val="0"/>
              </a:spcAft>
              <a:buClr>
                <a:schemeClr val="dk1"/>
              </a:buClr>
              <a:buSzPts val="1600"/>
              <a:buFont typeface="Calibri"/>
              <a:buNone/>
            </a:pPr>
            <a:r>
              <a:t/>
            </a:r>
            <a:endParaRPr sz="1600">
              <a:solidFill>
                <a:schemeClr val="dk1"/>
              </a:solidFill>
              <a:latin typeface="Calibri"/>
              <a:ea typeface="Calibri"/>
              <a:cs typeface="Calibri"/>
              <a:sym typeface="Calibri"/>
            </a:endParaRPr>
          </a:p>
        </p:txBody>
      </p:sp>
      <p:sp>
        <p:nvSpPr>
          <p:cNvPr id="1009" name="Google Shape;1009;p63"/>
          <p:cNvSpPr/>
          <p:nvPr/>
        </p:nvSpPr>
        <p:spPr>
          <a:xfrm>
            <a:off x="4849505" y="3159119"/>
            <a:ext cx="2492990" cy="383759"/>
          </a:xfrm>
          <a:prstGeom prst="rect">
            <a:avLst/>
          </a:prstGeom>
          <a:noFill/>
          <a:ln>
            <a:noFill/>
          </a:ln>
        </p:spPr>
        <p:txBody>
          <a:bodyPr anchorCtr="0" anchor="t" bIns="45700" lIns="91425" spcFirstLastPara="1" rIns="91425" wrap="square" tIns="45700">
            <a:noAutofit/>
          </a:bodyPr>
          <a:lstStyle/>
          <a:p>
            <a:pPr indent="228600" lvl="0" marL="2057400" marR="0" rtl="0" algn="just">
              <a:lnSpc>
                <a:spcPct val="115000"/>
              </a:lnSpc>
              <a:spcBef>
                <a:spcPts val="0"/>
              </a:spcBef>
              <a:spcAft>
                <a:spcPts val="0"/>
              </a:spcAft>
              <a:buClr>
                <a:schemeClr val="dk1"/>
              </a:buClr>
              <a:buSzPts val="1800"/>
              <a:buFont typeface="Calibri"/>
              <a:buNone/>
            </a:pPr>
            <a:r>
              <a:t/>
            </a:r>
            <a:endParaRPr b="1" i="1" sz="1800">
              <a:solidFill>
                <a:schemeClr val="dk1"/>
              </a:solidFill>
              <a:latin typeface="Cambria"/>
              <a:ea typeface="Cambria"/>
              <a:cs typeface="Cambria"/>
              <a:sym typeface="Cambria"/>
            </a:endParaRPr>
          </a:p>
        </p:txBody>
      </p:sp>
      <p:pic>
        <p:nvPicPr>
          <p:cNvPr id="1010" name="Google Shape;1010;p63"/>
          <p:cNvPicPr preferRelativeResize="0"/>
          <p:nvPr/>
        </p:nvPicPr>
        <p:blipFill rotWithShape="1">
          <a:blip r:embed="rId3">
            <a:alphaModFix/>
          </a:blip>
          <a:srcRect b="0" l="0" r="0" t="0"/>
          <a:stretch/>
        </p:blipFill>
        <p:spPr>
          <a:xfrm>
            <a:off x="124689" y="52465"/>
            <a:ext cx="734293" cy="699050"/>
          </a:xfrm>
          <a:prstGeom prst="rect">
            <a:avLst/>
          </a:prstGeom>
          <a:noFill/>
          <a:ln>
            <a:noFill/>
          </a:ln>
        </p:spPr>
      </p:pic>
      <p:sp>
        <p:nvSpPr>
          <p:cNvPr id="1011" name="Google Shape;1011;p63"/>
          <p:cNvSpPr txBox="1"/>
          <p:nvPr/>
        </p:nvSpPr>
        <p:spPr>
          <a:xfrm>
            <a:off x="150453" y="1948281"/>
            <a:ext cx="1207698" cy="307777"/>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J2 =Q1’Q0’</a:t>
            </a:r>
            <a:endParaRPr sz="1800">
              <a:solidFill>
                <a:schemeClr val="dk1"/>
              </a:solidFill>
              <a:latin typeface="Arial"/>
              <a:ea typeface="Arial"/>
              <a:cs typeface="Arial"/>
              <a:sym typeface="Arial"/>
            </a:endParaRPr>
          </a:p>
        </p:txBody>
      </p:sp>
      <p:sp>
        <p:nvSpPr>
          <p:cNvPr id="1012" name="Google Shape;1012;p63"/>
          <p:cNvSpPr txBox="1"/>
          <p:nvPr/>
        </p:nvSpPr>
        <p:spPr>
          <a:xfrm>
            <a:off x="10078309" y="2037147"/>
            <a:ext cx="1206260" cy="307777"/>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K2 = Q1’Q0’</a:t>
            </a:r>
            <a:endParaRPr sz="1800">
              <a:solidFill>
                <a:schemeClr val="dk1"/>
              </a:solidFill>
              <a:latin typeface="Arial"/>
              <a:ea typeface="Arial"/>
              <a:cs typeface="Arial"/>
              <a:sym typeface="Arial"/>
            </a:endParaRPr>
          </a:p>
        </p:txBody>
      </p:sp>
      <p:sp>
        <p:nvSpPr>
          <p:cNvPr id="1013" name="Google Shape;1013;p63"/>
          <p:cNvSpPr txBox="1"/>
          <p:nvPr/>
        </p:nvSpPr>
        <p:spPr>
          <a:xfrm>
            <a:off x="171836" y="3725384"/>
            <a:ext cx="1207698" cy="307777"/>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J1 =Q0’</a:t>
            </a:r>
            <a:endParaRPr sz="1800">
              <a:solidFill>
                <a:schemeClr val="dk1"/>
              </a:solidFill>
              <a:latin typeface="Arial"/>
              <a:ea typeface="Arial"/>
              <a:cs typeface="Arial"/>
              <a:sym typeface="Arial"/>
            </a:endParaRPr>
          </a:p>
        </p:txBody>
      </p:sp>
      <p:sp>
        <p:nvSpPr>
          <p:cNvPr id="1014" name="Google Shape;1014;p63"/>
          <p:cNvSpPr txBox="1"/>
          <p:nvPr/>
        </p:nvSpPr>
        <p:spPr>
          <a:xfrm>
            <a:off x="10078309" y="3956601"/>
            <a:ext cx="1207698" cy="307777"/>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K1 =Q0’</a:t>
            </a:r>
            <a:endParaRPr sz="1800">
              <a:solidFill>
                <a:schemeClr val="dk1"/>
              </a:solidFill>
              <a:latin typeface="Arial"/>
              <a:ea typeface="Arial"/>
              <a:cs typeface="Arial"/>
              <a:sym typeface="Arial"/>
            </a:endParaRPr>
          </a:p>
        </p:txBody>
      </p:sp>
      <p:sp>
        <p:nvSpPr>
          <p:cNvPr id="1015" name="Google Shape;1015;p63"/>
          <p:cNvSpPr txBox="1"/>
          <p:nvPr/>
        </p:nvSpPr>
        <p:spPr>
          <a:xfrm>
            <a:off x="118311" y="5737394"/>
            <a:ext cx="1207698" cy="307777"/>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J0 = 1</a:t>
            </a:r>
            <a:endParaRPr sz="1800">
              <a:solidFill>
                <a:schemeClr val="dk1"/>
              </a:solidFill>
              <a:latin typeface="Arial"/>
              <a:ea typeface="Arial"/>
              <a:cs typeface="Arial"/>
              <a:sym typeface="Arial"/>
            </a:endParaRPr>
          </a:p>
        </p:txBody>
      </p:sp>
      <p:sp>
        <p:nvSpPr>
          <p:cNvPr id="1016" name="Google Shape;1016;p63"/>
          <p:cNvSpPr txBox="1"/>
          <p:nvPr/>
        </p:nvSpPr>
        <p:spPr>
          <a:xfrm>
            <a:off x="10267950" y="5857607"/>
            <a:ext cx="1207698" cy="307777"/>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K0 =1</a:t>
            </a:r>
            <a:endParaRPr sz="1800">
              <a:solidFill>
                <a:schemeClr val="dk1"/>
              </a:solidFill>
              <a:latin typeface="Arial"/>
              <a:ea typeface="Arial"/>
              <a:cs typeface="Arial"/>
              <a:sym typeface="Arial"/>
            </a:endParaRPr>
          </a:p>
        </p:txBody>
      </p:sp>
      <p:pic>
        <p:nvPicPr>
          <p:cNvPr id="1017" name="Google Shape;1017;p63"/>
          <p:cNvPicPr preferRelativeResize="0"/>
          <p:nvPr/>
        </p:nvPicPr>
        <p:blipFill rotWithShape="1">
          <a:blip r:embed="rId4">
            <a:alphaModFix/>
          </a:blip>
          <a:srcRect b="0" l="0" r="0" t="0"/>
          <a:stretch/>
        </p:blipFill>
        <p:spPr>
          <a:xfrm>
            <a:off x="1312859" y="654252"/>
            <a:ext cx="4029075" cy="2028825"/>
          </a:xfrm>
          <a:prstGeom prst="rect">
            <a:avLst/>
          </a:prstGeom>
          <a:noFill/>
          <a:ln>
            <a:noFill/>
          </a:ln>
        </p:spPr>
      </p:pic>
      <p:pic>
        <p:nvPicPr>
          <p:cNvPr id="1018" name="Google Shape;1018;p63"/>
          <p:cNvPicPr preferRelativeResize="0"/>
          <p:nvPr/>
        </p:nvPicPr>
        <p:blipFill rotWithShape="1">
          <a:blip r:embed="rId5">
            <a:alphaModFix/>
          </a:blip>
          <a:srcRect b="0" l="0" r="0" t="0"/>
          <a:stretch/>
        </p:blipFill>
        <p:spPr>
          <a:xfrm>
            <a:off x="5934789" y="738582"/>
            <a:ext cx="4095750" cy="1971675"/>
          </a:xfrm>
          <a:prstGeom prst="rect">
            <a:avLst/>
          </a:prstGeom>
          <a:noFill/>
          <a:ln>
            <a:noFill/>
          </a:ln>
        </p:spPr>
      </p:pic>
      <p:pic>
        <p:nvPicPr>
          <p:cNvPr id="1019" name="Google Shape;1019;p63"/>
          <p:cNvPicPr preferRelativeResize="0"/>
          <p:nvPr/>
        </p:nvPicPr>
        <p:blipFill rotWithShape="1">
          <a:blip r:embed="rId6">
            <a:alphaModFix/>
          </a:blip>
          <a:srcRect b="0" l="0" r="0" t="0"/>
          <a:stretch/>
        </p:blipFill>
        <p:spPr>
          <a:xfrm>
            <a:off x="1312859" y="2774869"/>
            <a:ext cx="4057650" cy="1819275"/>
          </a:xfrm>
          <a:prstGeom prst="rect">
            <a:avLst/>
          </a:prstGeom>
          <a:noFill/>
          <a:ln>
            <a:noFill/>
          </a:ln>
        </p:spPr>
      </p:pic>
      <p:pic>
        <p:nvPicPr>
          <p:cNvPr id="1020" name="Google Shape;1020;p63"/>
          <p:cNvPicPr preferRelativeResize="0"/>
          <p:nvPr/>
        </p:nvPicPr>
        <p:blipFill rotWithShape="1">
          <a:blip r:embed="rId7">
            <a:alphaModFix/>
          </a:blip>
          <a:srcRect b="0" l="0" r="0" t="0"/>
          <a:stretch/>
        </p:blipFill>
        <p:spPr>
          <a:xfrm>
            <a:off x="6030184" y="2683077"/>
            <a:ext cx="4048125" cy="1962150"/>
          </a:xfrm>
          <a:prstGeom prst="rect">
            <a:avLst/>
          </a:prstGeom>
          <a:noFill/>
          <a:ln>
            <a:noFill/>
          </a:ln>
        </p:spPr>
      </p:pic>
      <p:pic>
        <p:nvPicPr>
          <p:cNvPr id="1021" name="Google Shape;1021;p63"/>
          <p:cNvPicPr preferRelativeResize="0"/>
          <p:nvPr/>
        </p:nvPicPr>
        <p:blipFill rotWithShape="1">
          <a:blip r:embed="rId8">
            <a:alphaModFix/>
          </a:blip>
          <a:srcRect b="0" l="0" r="0" t="0"/>
          <a:stretch/>
        </p:blipFill>
        <p:spPr>
          <a:xfrm>
            <a:off x="1379534" y="4685040"/>
            <a:ext cx="3924300" cy="1752600"/>
          </a:xfrm>
          <a:prstGeom prst="rect">
            <a:avLst/>
          </a:prstGeom>
          <a:noFill/>
          <a:ln>
            <a:noFill/>
          </a:ln>
        </p:spPr>
      </p:pic>
      <p:pic>
        <p:nvPicPr>
          <p:cNvPr id="1022" name="Google Shape;1022;p63"/>
          <p:cNvPicPr preferRelativeResize="0"/>
          <p:nvPr/>
        </p:nvPicPr>
        <p:blipFill rotWithShape="1">
          <a:blip r:embed="rId9">
            <a:alphaModFix/>
          </a:blip>
          <a:srcRect b="0" l="0" r="0" t="0"/>
          <a:stretch/>
        </p:blipFill>
        <p:spPr>
          <a:xfrm>
            <a:off x="6096000" y="4681111"/>
            <a:ext cx="4171950" cy="1819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64"/>
          <p:cNvSpPr txBox="1"/>
          <p:nvPr>
            <p:ph type="title"/>
          </p:nvPr>
        </p:nvSpPr>
        <p:spPr>
          <a:xfrm>
            <a:off x="1251613" y="205646"/>
            <a:ext cx="7459057" cy="62345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40"/>
              <a:buFont typeface="Trebuchet MS"/>
              <a:buNone/>
            </a:pPr>
            <a:r>
              <a:rPr i="0" lang="en-US" sz="3200" u="none" cap="none" strike="noStrike">
                <a:latin typeface="Times New Roman"/>
                <a:ea typeface="Times New Roman"/>
                <a:cs typeface="Times New Roman"/>
                <a:sym typeface="Times New Roman"/>
              </a:rPr>
              <a:t>3 bit Synchronous down counter</a:t>
            </a:r>
            <a:br>
              <a:rPr i="0" lang="en-US" sz="3200" u="none" cap="none" strike="noStrike">
                <a:solidFill>
                  <a:schemeClr val="accent1"/>
                </a:solidFill>
                <a:latin typeface="Times New Roman"/>
                <a:ea typeface="Times New Roman"/>
                <a:cs typeface="Times New Roman"/>
                <a:sym typeface="Times New Roman"/>
              </a:rPr>
            </a:br>
            <a:endParaRPr i="0" sz="3200" u="none" cap="none" strike="noStrike">
              <a:solidFill>
                <a:schemeClr val="accent1"/>
              </a:solidFill>
              <a:latin typeface="Times New Roman"/>
              <a:ea typeface="Times New Roman"/>
              <a:cs typeface="Times New Roman"/>
              <a:sym typeface="Times New Roman"/>
            </a:endParaRPr>
          </a:p>
        </p:txBody>
      </p:sp>
      <p:pic>
        <p:nvPicPr>
          <p:cNvPr id="1028" name="Google Shape;1028;p64"/>
          <p:cNvPicPr preferRelativeResize="0"/>
          <p:nvPr>
            <p:ph idx="1" type="body"/>
          </p:nvPr>
        </p:nvPicPr>
        <p:blipFill rotWithShape="1">
          <a:blip r:embed="rId3">
            <a:alphaModFix/>
          </a:blip>
          <a:srcRect b="0" l="0" r="0" t="0"/>
          <a:stretch/>
        </p:blipFill>
        <p:spPr>
          <a:xfrm>
            <a:off x="1136073" y="921327"/>
            <a:ext cx="9434391" cy="5202382"/>
          </a:xfrm>
          <a:prstGeom prst="rect">
            <a:avLst/>
          </a:prstGeom>
          <a:noFill/>
          <a:ln>
            <a:noFill/>
          </a:ln>
        </p:spPr>
      </p:pic>
      <p:sp>
        <p:nvSpPr>
          <p:cNvPr id="1029" name="Google Shape;1029;p64"/>
          <p:cNvSpPr txBox="1"/>
          <p:nvPr>
            <p:ph idx="10" type="dt"/>
          </p:nvPr>
        </p:nvSpPr>
        <p:spPr>
          <a:xfrm>
            <a:off x="838200" y="6356350"/>
            <a:ext cx="826827"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11/3/2022</a:t>
            </a:r>
            <a:endParaRPr b="1" sz="1200">
              <a:solidFill>
                <a:schemeClr val="dk1"/>
              </a:solidFill>
              <a:latin typeface="Arial"/>
              <a:ea typeface="Arial"/>
              <a:cs typeface="Arial"/>
              <a:sym typeface="Arial"/>
            </a:endParaRPr>
          </a:p>
        </p:txBody>
      </p:sp>
      <p:sp>
        <p:nvSpPr>
          <p:cNvPr id="1030" name="Google Shape;1030;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1031" name="Google Shape;1031;p64"/>
          <p:cNvPicPr preferRelativeResize="0"/>
          <p:nvPr/>
        </p:nvPicPr>
        <p:blipFill rotWithShape="1">
          <a:blip r:embed="rId4">
            <a:alphaModFix/>
          </a:blip>
          <a:srcRect b="0" l="0" r="0" t="0"/>
          <a:stretch/>
        </p:blipFill>
        <p:spPr>
          <a:xfrm>
            <a:off x="108806" y="113421"/>
            <a:ext cx="899439" cy="80790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65"/>
          <p:cNvSpPr txBox="1"/>
          <p:nvPr>
            <p:ph type="title"/>
          </p:nvPr>
        </p:nvSpPr>
        <p:spPr>
          <a:xfrm>
            <a:off x="1196382" y="32895"/>
            <a:ext cx="10515600" cy="5322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US" sz="3200"/>
              <a:t>Comparison of Counters</a:t>
            </a:r>
            <a:endParaRPr b="1" sz="3200"/>
          </a:p>
        </p:txBody>
      </p:sp>
      <p:sp>
        <p:nvSpPr>
          <p:cNvPr id="1037" name="Google Shape;1037;p65"/>
          <p:cNvSpPr txBox="1"/>
          <p:nvPr>
            <p:ph idx="1" type="body"/>
          </p:nvPr>
        </p:nvSpPr>
        <p:spPr>
          <a:xfrm>
            <a:off x="118088" y="655092"/>
            <a:ext cx="6960743" cy="5788840"/>
          </a:xfrm>
          <a:prstGeom prst="rect">
            <a:avLst/>
          </a:prstGeom>
          <a:solidFill>
            <a:srgbClr val="BBD6EE"/>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Asynchronous/Ripple Counter</a:t>
            </a:r>
            <a:endParaRPr>
              <a:solidFill>
                <a:srgbClr val="FF0000"/>
              </a:solidFill>
            </a:endParaRPr>
          </a:p>
          <a:p>
            <a:pPr indent="-228600" lvl="0" marL="228600" rtl="0" algn="just">
              <a:lnSpc>
                <a:spcPct val="90000"/>
              </a:lnSpc>
              <a:spcBef>
                <a:spcPts val="1000"/>
              </a:spcBef>
              <a:spcAft>
                <a:spcPts val="0"/>
              </a:spcAft>
              <a:buClr>
                <a:schemeClr val="dk1"/>
              </a:buClr>
              <a:buSzPts val="2400"/>
              <a:buChar char="•"/>
            </a:pPr>
            <a:r>
              <a:rPr lang="en-US" sz="2400"/>
              <a:t>Flip flops are connected in such a way that the o/p of first flip-flop drives the clock of next flip-flop.</a:t>
            </a:r>
            <a:endParaRPr/>
          </a:p>
          <a:p>
            <a:pPr indent="-228600" lvl="0" marL="228600" rtl="0" algn="just">
              <a:lnSpc>
                <a:spcPct val="90000"/>
              </a:lnSpc>
              <a:spcBef>
                <a:spcPts val="1000"/>
              </a:spcBef>
              <a:spcAft>
                <a:spcPts val="0"/>
              </a:spcAft>
              <a:buClr>
                <a:schemeClr val="dk1"/>
              </a:buClr>
              <a:buSzPts val="2400"/>
              <a:buChar char="•"/>
            </a:pPr>
            <a:r>
              <a:rPr lang="en-US" sz="2400"/>
              <a:t>Flip-flops are </a:t>
            </a:r>
            <a:r>
              <a:rPr i="1" lang="en-US" sz="2400"/>
              <a:t>not clocked </a:t>
            </a:r>
            <a:r>
              <a:rPr lang="en-US" sz="2400"/>
              <a:t>simultaneously.</a:t>
            </a:r>
            <a:endParaRPr/>
          </a:p>
          <a:p>
            <a:pPr indent="-228600" lvl="0" marL="228600" rtl="0" algn="just">
              <a:lnSpc>
                <a:spcPct val="90000"/>
              </a:lnSpc>
              <a:spcBef>
                <a:spcPts val="1000"/>
              </a:spcBef>
              <a:spcAft>
                <a:spcPts val="0"/>
              </a:spcAft>
              <a:buClr>
                <a:schemeClr val="dk1"/>
              </a:buClr>
              <a:buSzPts val="2400"/>
              <a:buChar char="•"/>
            </a:pPr>
            <a:r>
              <a:rPr lang="en-US" sz="2400"/>
              <a:t>Circuit is </a:t>
            </a:r>
            <a:r>
              <a:rPr i="1" lang="en-US" sz="2400"/>
              <a:t>simple </a:t>
            </a:r>
            <a:r>
              <a:rPr lang="en-US" sz="2400"/>
              <a:t>for more number of states.</a:t>
            </a:r>
            <a:endParaRPr/>
          </a:p>
          <a:p>
            <a:pPr indent="-228600" lvl="0" marL="228600" rtl="0" algn="just">
              <a:lnSpc>
                <a:spcPct val="90000"/>
              </a:lnSpc>
              <a:spcBef>
                <a:spcPts val="1000"/>
              </a:spcBef>
              <a:spcAft>
                <a:spcPts val="0"/>
              </a:spcAft>
              <a:buClr>
                <a:schemeClr val="dk1"/>
              </a:buClr>
              <a:buSzPts val="2400"/>
              <a:buChar char="•"/>
            </a:pPr>
            <a:r>
              <a:rPr lang="en-US" sz="2400"/>
              <a:t>Speed is </a:t>
            </a:r>
            <a:r>
              <a:rPr i="1" lang="en-US" sz="2400"/>
              <a:t>slow </a:t>
            </a:r>
            <a:r>
              <a:rPr lang="en-US" sz="2400"/>
              <a:t>as clock is propagated through number of stages.</a:t>
            </a:r>
            <a:endParaRPr/>
          </a:p>
          <a:p>
            <a:pPr indent="-228600" lvl="0" marL="228600" rtl="0" algn="just">
              <a:lnSpc>
                <a:spcPct val="90000"/>
              </a:lnSpc>
              <a:spcBef>
                <a:spcPts val="1000"/>
              </a:spcBef>
              <a:spcAft>
                <a:spcPts val="0"/>
              </a:spcAft>
              <a:buClr>
                <a:schemeClr val="dk1"/>
              </a:buClr>
              <a:buSzPts val="2400"/>
              <a:buChar char="•"/>
            </a:pPr>
            <a:r>
              <a:rPr lang="en-US" sz="2400"/>
              <a:t>Asynchronous Counter are also known as “Ripple Counter” because of the way the clock pulses or ripples, its way through the flip-flop.</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038" name="Google Shape;1038;p65"/>
          <p:cNvSpPr txBox="1"/>
          <p:nvPr>
            <p:ph idx="2" type="body"/>
          </p:nvPr>
        </p:nvSpPr>
        <p:spPr>
          <a:xfrm>
            <a:off x="7256252" y="655092"/>
            <a:ext cx="4817660" cy="5788839"/>
          </a:xfrm>
          <a:prstGeom prst="rect">
            <a:avLst/>
          </a:prstGeom>
          <a:solidFill>
            <a:srgbClr val="F7CAAC"/>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lang="en-US">
                <a:solidFill>
                  <a:srgbClr val="FF0000"/>
                </a:solidFill>
              </a:rPr>
              <a:t>S</a:t>
            </a:r>
            <a:r>
              <a:rPr b="1" lang="en-US">
                <a:solidFill>
                  <a:srgbClr val="FF0000"/>
                </a:solidFill>
              </a:rPr>
              <a:t>ynchronous Counter</a:t>
            </a:r>
            <a:endParaRPr>
              <a:solidFill>
                <a:srgbClr val="FF0000"/>
              </a:solidFill>
            </a:endParaRPr>
          </a:p>
          <a:p>
            <a:pPr indent="-228600" lvl="0" marL="228600" rtl="0" algn="l">
              <a:lnSpc>
                <a:spcPct val="90000"/>
              </a:lnSpc>
              <a:spcBef>
                <a:spcPts val="1000"/>
              </a:spcBef>
              <a:spcAft>
                <a:spcPts val="0"/>
              </a:spcAft>
              <a:buClr>
                <a:schemeClr val="dk1"/>
              </a:buClr>
              <a:buSzPts val="2400"/>
              <a:buChar char="•"/>
            </a:pPr>
            <a:r>
              <a:rPr lang="en-US" sz="2400"/>
              <a:t>There is no connection between o/p of first flip-flop and clock of next flip-flop.</a:t>
            </a:r>
            <a:endParaRPr/>
          </a:p>
          <a:p>
            <a:pPr indent="-228600" lvl="0" marL="228600" rtl="0" algn="l">
              <a:lnSpc>
                <a:spcPct val="90000"/>
              </a:lnSpc>
              <a:spcBef>
                <a:spcPts val="1000"/>
              </a:spcBef>
              <a:spcAft>
                <a:spcPts val="0"/>
              </a:spcAft>
              <a:buClr>
                <a:schemeClr val="dk1"/>
              </a:buClr>
              <a:buSzPts val="2400"/>
              <a:buChar char="•"/>
            </a:pPr>
            <a:r>
              <a:rPr lang="en-US" sz="2400"/>
              <a:t>Flip-flops are </a:t>
            </a:r>
            <a:r>
              <a:rPr i="1" lang="en-US" sz="2400"/>
              <a:t>clocked </a:t>
            </a:r>
            <a:r>
              <a:rPr lang="en-US" sz="2400"/>
              <a:t>simultaneously.</a:t>
            </a:r>
            <a:endParaRPr/>
          </a:p>
          <a:p>
            <a:pPr indent="-228600" lvl="0" marL="228600" rtl="0" algn="l">
              <a:lnSpc>
                <a:spcPct val="90000"/>
              </a:lnSpc>
              <a:spcBef>
                <a:spcPts val="1000"/>
              </a:spcBef>
              <a:spcAft>
                <a:spcPts val="0"/>
              </a:spcAft>
              <a:buClr>
                <a:schemeClr val="dk1"/>
              </a:buClr>
              <a:buSzPts val="2400"/>
              <a:buChar char="•"/>
            </a:pPr>
            <a:r>
              <a:rPr lang="en-US" sz="2400"/>
              <a:t>Circuit becomes </a:t>
            </a:r>
            <a:r>
              <a:rPr i="1" lang="en-US" sz="2400"/>
              <a:t>complicated </a:t>
            </a:r>
            <a:r>
              <a:rPr lang="en-US" sz="2400"/>
              <a:t>as number of states increases.</a:t>
            </a:r>
            <a:endParaRPr/>
          </a:p>
          <a:p>
            <a:pPr indent="-228600" lvl="0" marL="228600" rtl="0" algn="l">
              <a:lnSpc>
                <a:spcPct val="90000"/>
              </a:lnSpc>
              <a:spcBef>
                <a:spcPts val="1000"/>
              </a:spcBef>
              <a:spcAft>
                <a:spcPts val="0"/>
              </a:spcAft>
              <a:buClr>
                <a:schemeClr val="dk1"/>
              </a:buClr>
              <a:buSzPts val="2400"/>
              <a:buChar char="•"/>
            </a:pPr>
            <a:r>
              <a:rPr lang="en-US" sz="2400"/>
              <a:t>Speed is </a:t>
            </a:r>
            <a:r>
              <a:rPr i="1" lang="en-US" sz="2400"/>
              <a:t>high </a:t>
            </a:r>
            <a:r>
              <a:rPr lang="en-US" sz="2400"/>
              <a:t>as clock is given at a same time.</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039" name="Google Shape;1039;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888888"/>
              </a:buClr>
              <a:buSzPts val="1200"/>
              <a:buFont typeface="Arial"/>
              <a:buNone/>
            </a:pPr>
            <a:r>
              <a:rPr lang="en-US"/>
              <a:t>11/3/2022</a:t>
            </a:r>
            <a:endParaRPr/>
          </a:p>
        </p:txBody>
      </p:sp>
      <p:sp>
        <p:nvSpPr>
          <p:cNvPr id="1040" name="Google Shape;1040;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descr="https://qph.ec.quoracdn.net/main-qimg-edd8f5a61fcc6f1fc46c907b39757321" id="1041" name="Google Shape;1041;p65"/>
          <p:cNvPicPr preferRelativeResize="0"/>
          <p:nvPr/>
        </p:nvPicPr>
        <p:blipFill rotWithShape="1">
          <a:blip r:embed="rId3">
            <a:alphaModFix/>
          </a:blip>
          <a:srcRect b="0" l="0" r="0" t="0"/>
          <a:stretch/>
        </p:blipFill>
        <p:spPr>
          <a:xfrm>
            <a:off x="1035069" y="4770409"/>
            <a:ext cx="5126780" cy="1585941"/>
          </a:xfrm>
          <a:prstGeom prst="rect">
            <a:avLst/>
          </a:prstGeom>
          <a:noFill/>
          <a:ln>
            <a:noFill/>
          </a:ln>
        </p:spPr>
      </p:pic>
      <p:pic>
        <p:nvPicPr>
          <p:cNvPr descr="https://qph.ec.quoracdn.net/main-qimg-4b44cf2df66f9459b5f43eb45b932bbe-c" id="1042" name="Google Shape;1042;p65"/>
          <p:cNvPicPr preferRelativeResize="0"/>
          <p:nvPr/>
        </p:nvPicPr>
        <p:blipFill rotWithShape="1">
          <a:blip r:embed="rId4">
            <a:alphaModFix/>
          </a:blip>
          <a:srcRect b="0" l="0" r="0" t="0"/>
          <a:stretch/>
        </p:blipFill>
        <p:spPr>
          <a:xfrm>
            <a:off x="7433672" y="4692770"/>
            <a:ext cx="4462819" cy="1595857"/>
          </a:xfrm>
          <a:prstGeom prst="rect">
            <a:avLst/>
          </a:prstGeom>
          <a:noFill/>
          <a:ln>
            <a:noFill/>
          </a:ln>
        </p:spPr>
      </p:pic>
      <p:pic>
        <p:nvPicPr>
          <p:cNvPr id="1043" name="Google Shape;1043;p65"/>
          <p:cNvPicPr preferRelativeResize="0"/>
          <p:nvPr/>
        </p:nvPicPr>
        <p:blipFill rotWithShape="1">
          <a:blip r:embed="rId5">
            <a:alphaModFix/>
          </a:blip>
          <a:srcRect b="0" l="0" r="0" t="0"/>
          <a:stretch/>
        </p:blipFill>
        <p:spPr>
          <a:xfrm>
            <a:off x="118089" y="73157"/>
            <a:ext cx="716364" cy="45173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66"/>
          <p:cNvSpPr/>
          <p:nvPr/>
        </p:nvSpPr>
        <p:spPr>
          <a:xfrm>
            <a:off x="7408505" y="1076184"/>
            <a:ext cx="4534678" cy="510078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9" name="Google Shape;1049;p66"/>
          <p:cNvSpPr txBox="1"/>
          <p:nvPr>
            <p:ph type="title"/>
          </p:nvPr>
        </p:nvSpPr>
        <p:spPr>
          <a:xfrm>
            <a:off x="1095538" y="155211"/>
            <a:ext cx="10847645" cy="57454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3600"/>
              <a:buFont typeface="Calibri"/>
              <a:buNone/>
            </a:pPr>
            <a:r>
              <a:rPr b="1" lang="en-US" sz="3600">
                <a:solidFill>
                  <a:srgbClr val="0070C0"/>
                </a:solidFill>
              </a:rPr>
              <a:t>Design of sequence generator</a:t>
            </a:r>
            <a:endParaRPr b="1" sz="3600">
              <a:solidFill>
                <a:srgbClr val="0070C0"/>
              </a:solidFill>
            </a:endParaRPr>
          </a:p>
        </p:txBody>
      </p:sp>
      <p:sp>
        <p:nvSpPr>
          <p:cNvPr id="1050" name="Google Shape;1050;p66"/>
          <p:cNvSpPr txBox="1"/>
          <p:nvPr>
            <p:ph idx="1" type="body"/>
          </p:nvPr>
        </p:nvSpPr>
        <p:spPr>
          <a:xfrm>
            <a:off x="838200" y="1052946"/>
            <a:ext cx="6187751" cy="5124018"/>
          </a:xfrm>
          <a:prstGeom prst="rect">
            <a:avLst/>
          </a:prstGeom>
          <a:solidFill>
            <a:srgbClr val="FBE4D4"/>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US" sz="2400"/>
              <a:t>Definition:</a:t>
            </a:r>
            <a:r>
              <a:rPr lang="en-US" sz="2400"/>
              <a:t> </a:t>
            </a:r>
            <a:r>
              <a:rPr lang="en-US" sz="2400">
                <a:solidFill>
                  <a:srgbClr val="FF0000"/>
                </a:solidFill>
              </a:rPr>
              <a:t>A sequence generator is one kind of digital logic circuit. The main function of this is to generate a set of outputs.</a:t>
            </a:r>
            <a:endParaRPr/>
          </a:p>
          <a:p>
            <a:pPr indent="0" lvl="0" marL="0" rtl="0" algn="l">
              <a:lnSpc>
                <a:spcPct val="90000"/>
              </a:lnSpc>
              <a:spcBef>
                <a:spcPts val="1800"/>
              </a:spcBef>
              <a:spcAft>
                <a:spcPts val="0"/>
              </a:spcAft>
              <a:buClr>
                <a:srgbClr val="210DB9"/>
              </a:buClr>
              <a:buSzPts val="2400"/>
              <a:buNone/>
            </a:pPr>
            <a:r>
              <a:rPr lang="en-US" sz="2400">
                <a:solidFill>
                  <a:srgbClr val="210DB9"/>
                </a:solidFill>
              </a:rPr>
              <a:t>A special kind of sequence generator is a binary counter.</a:t>
            </a:r>
            <a:endParaRPr/>
          </a:p>
          <a:p>
            <a:pPr indent="0" lvl="0" marL="0" rtl="0" algn="l">
              <a:lnSpc>
                <a:spcPct val="90000"/>
              </a:lnSpc>
              <a:spcBef>
                <a:spcPts val="1800"/>
              </a:spcBef>
              <a:spcAft>
                <a:spcPts val="0"/>
              </a:spcAft>
              <a:buClr>
                <a:srgbClr val="FF0000"/>
              </a:buClr>
              <a:buSzPts val="2400"/>
              <a:buNone/>
            </a:pPr>
            <a:r>
              <a:rPr lang="en-US" sz="2400">
                <a:solidFill>
                  <a:srgbClr val="FF0000"/>
                </a:solidFill>
              </a:rPr>
              <a:t>The sequence generator circuit is used to generate a prescribed series of bits in synchronization through a CLK.</a:t>
            </a:r>
            <a:endParaRPr/>
          </a:p>
          <a:p>
            <a:pPr indent="0" lvl="0" marL="0" rtl="0" algn="l">
              <a:lnSpc>
                <a:spcPct val="90000"/>
              </a:lnSpc>
              <a:spcBef>
                <a:spcPts val="1800"/>
              </a:spcBef>
              <a:spcAft>
                <a:spcPts val="0"/>
              </a:spcAft>
              <a:buClr>
                <a:srgbClr val="210DB9"/>
              </a:buClr>
              <a:buSzPts val="2400"/>
              <a:buNone/>
            </a:pPr>
            <a:r>
              <a:rPr lang="en-US" sz="2400">
                <a:solidFill>
                  <a:srgbClr val="210DB9"/>
                </a:solidFill>
              </a:rPr>
              <a:t>We have seen a sequence generator using shift register in previous unit</a:t>
            </a:r>
            <a:endParaRPr/>
          </a:p>
          <a:p>
            <a:pPr indent="0" lvl="0" marL="0" rtl="0" algn="l">
              <a:lnSpc>
                <a:spcPct val="90000"/>
              </a:lnSpc>
              <a:spcBef>
                <a:spcPts val="1800"/>
              </a:spcBef>
              <a:spcAft>
                <a:spcPts val="0"/>
              </a:spcAft>
              <a:buClr>
                <a:srgbClr val="FF0000"/>
              </a:buClr>
              <a:buSzPts val="2400"/>
              <a:buNone/>
            </a:pPr>
            <a:r>
              <a:rPr lang="en-US" sz="2400">
                <a:solidFill>
                  <a:srgbClr val="FF0000"/>
                </a:solidFill>
              </a:rPr>
              <a:t>We will study design of sequence generator using counter type circuit here!</a:t>
            </a:r>
            <a:endParaRPr sz="2400">
              <a:solidFill>
                <a:srgbClr val="FF0000"/>
              </a:solidFill>
            </a:endParaRPr>
          </a:p>
        </p:txBody>
      </p:sp>
      <p:sp>
        <p:nvSpPr>
          <p:cNvPr id="1051" name="Google Shape;1051;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052" name="Google Shape;1052;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Science and Information Technology-I</a:t>
            </a:r>
            <a:endParaRPr/>
          </a:p>
        </p:txBody>
      </p:sp>
      <p:sp>
        <p:nvSpPr>
          <p:cNvPr id="1053" name="Google Shape;1053;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54" name="Google Shape;1054;p66"/>
          <p:cNvPicPr preferRelativeResize="0"/>
          <p:nvPr/>
        </p:nvPicPr>
        <p:blipFill rotWithShape="1">
          <a:blip r:embed="rId3">
            <a:alphaModFix/>
          </a:blip>
          <a:srcRect b="0" l="0" r="0" t="0"/>
          <a:stretch/>
        </p:blipFill>
        <p:spPr>
          <a:xfrm>
            <a:off x="112991" y="111024"/>
            <a:ext cx="810742" cy="839245"/>
          </a:xfrm>
          <a:prstGeom prst="rect">
            <a:avLst/>
          </a:prstGeom>
          <a:noFill/>
          <a:ln>
            <a:noFill/>
          </a:ln>
        </p:spPr>
      </p:pic>
      <p:pic>
        <p:nvPicPr>
          <p:cNvPr descr="Sequence Generator using Counter" id="1055" name="Google Shape;1055;p66"/>
          <p:cNvPicPr preferRelativeResize="0"/>
          <p:nvPr/>
        </p:nvPicPr>
        <p:blipFill rotWithShape="1">
          <a:blip r:embed="rId4">
            <a:alphaModFix/>
          </a:blip>
          <a:srcRect b="0" l="0" r="0" t="0"/>
          <a:stretch/>
        </p:blipFill>
        <p:spPr>
          <a:xfrm>
            <a:off x="7528736" y="1194504"/>
            <a:ext cx="4294215" cy="48409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67"/>
          <p:cNvSpPr txBox="1"/>
          <p:nvPr>
            <p:ph type="title"/>
          </p:nvPr>
        </p:nvSpPr>
        <p:spPr>
          <a:xfrm>
            <a:off x="1027730" y="140185"/>
            <a:ext cx="10136540" cy="63069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3600"/>
              <a:buFont typeface="Calibri"/>
              <a:buNone/>
            </a:pPr>
            <a:r>
              <a:rPr b="1" lang="en-US" sz="3600">
                <a:solidFill>
                  <a:srgbClr val="0070C0"/>
                </a:solidFill>
              </a:rPr>
              <a:t>Design of sequence generator</a:t>
            </a:r>
            <a:endParaRPr/>
          </a:p>
        </p:txBody>
      </p:sp>
      <p:sp>
        <p:nvSpPr>
          <p:cNvPr id="1061" name="Google Shape;1061;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062" name="Google Shape;1062;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Science and Information Technology-I</a:t>
            </a:r>
            <a:endParaRPr/>
          </a:p>
        </p:txBody>
      </p:sp>
      <p:sp>
        <p:nvSpPr>
          <p:cNvPr id="1063" name="Google Shape;1063;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64" name="Google Shape;1064;p67"/>
          <p:cNvPicPr preferRelativeResize="0"/>
          <p:nvPr/>
        </p:nvPicPr>
        <p:blipFill rotWithShape="1">
          <a:blip r:embed="rId3">
            <a:alphaModFix/>
          </a:blip>
          <a:srcRect b="0" l="0" r="0" t="0"/>
          <a:stretch/>
        </p:blipFill>
        <p:spPr>
          <a:xfrm>
            <a:off x="74113" y="0"/>
            <a:ext cx="810742" cy="839245"/>
          </a:xfrm>
          <a:prstGeom prst="rect">
            <a:avLst/>
          </a:prstGeom>
          <a:noFill/>
          <a:ln>
            <a:noFill/>
          </a:ln>
        </p:spPr>
      </p:pic>
      <p:sp>
        <p:nvSpPr>
          <p:cNvPr id="1065" name="Google Shape;1065;p67"/>
          <p:cNvSpPr txBox="1"/>
          <p:nvPr>
            <p:ph idx="1" type="body"/>
          </p:nvPr>
        </p:nvSpPr>
        <p:spPr>
          <a:xfrm>
            <a:off x="838200" y="2401627"/>
            <a:ext cx="10515600" cy="3797657"/>
          </a:xfrm>
          <a:prstGeom prst="rect">
            <a:avLst/>
          </a:prstGeom>
          <a:solidFill>
            <a:srgbClr val="E1EFD8"/>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10DB9"/>
              </a:buClr>
              <a:buSzPts val="2800"/>
              <a:buNone/>
            </a:pPr>
            <a:r>
              <a:rPr lang="en-US">
                <a:solidFill>
                  <a:srgbClr val="210DB9"/>
                </a:solidFill>
              </a:rPr>
              <a:t>Step 1</a:t>
            </a:r>
            <a:endParaRPr/>
          </a:p>
          <a:p>
            <a:pPr indent="0" lvl="0" marL="0" rtl="0" algn="l">
              <a:lnSpc>
                <a:spcPct val="90000"/>
              </a:lnSpc>
              <a:spcBef>
                <a:spcPts val="1000"/>
              </a:spcBef>
              <a:spcAft>
                <a:spcPts val="0"/>
              </a:spcAft>
              <a:buClr>
                <a:schemeClr val="dk1"/>
              </a:buClr>
              <a:buSzPts val="2400"/>
              <a:buNone/>
            </a:pPr>
            <a:r>
              <a:rPr lang="en-US" sz="2400"/>
              <a:t>To find number of flip flops required,</a:t>
            </a:r>
            <a:endParaRPr/>
          </a:p>
          <a:p>
            <a:pPr indent="-514350" lvl="0" marL="914400" rtl="0" algn="l">
              <a:lnSpc>
                <a:spcPct val="90000"/>
              </a:lnSpc>
              <a:spcBef>
                <a:spcPts val="1000"/>
              </a:spcBef>
              <a:spcAft>
                <a:spcPts val="0"/>
              </a:spcAft>
              <a:buClr>
                <a:schemeClr val="dk1"/>
              </a:buClr>
              <a:buSzPts val="2400"/>
              <a:buFont typeface="Calibri"/>
              <a:buAutoNum type="arabicPeriod"/>
            </a:pPr>
            <a:r>
              <a:rPr lang="en-US" sz="2400"/>
              <a:t>Find the no. of 1‘s in the sequence. </a:t>
            </a:r>
            <a:endParaRPr sz="2400"/>
          </a:p>
          <a:p>
            <a:pPr indent="-514350" lvl="0" marL="914400" rtl="0" algn="l">
              <a:lnSpc>
                <a:spcPct val="90000"/>
              </a:lnSpc>
              <a:spcBef>
                <a:spcPts val="1000"/>
              </a:spcBef>
              <a:spcAft>
                <a:spcPts val="0"/>
              </a:spcAft>
              <a:buClr>
                <a:schemeClr val="dk1"/>
              </a:buClr>
              <a:buSzPts val="2400"/>
              <a:buFont typeface="Calibri"/>
              <a:buAutoNum type="arabicPeriod"/>
            </a:pPr>
            <a:r>
              <a:rPr lang="en-US" sz="2400"/>
              <a:t>Find the no. of 0‘s in the sequence.</a:t>
            </a:r>
            <a:endParaRPr/>
          </a:p>
          <a:p>
            <a:pPr indent="-514350" lvl="0" marL="914400" rtl="0" algn="l">
              <a:lnSpc>
                <a:spcPct val="90000"/>
              </a:lnSpc>
              <a:spcBef>
                <a:spcPts val="1000"/>
              </a:spcBef>
              <a:spcAft>
                <a:spcPts val="0"/>
              </a:spcAft>
              <a:buClr>
                <a:schemeClr val="dk1"/>
              </a:buClr>
              <a:buSzPts val="2400"/>
              <a:buFont typeface="Calibri"/>
              <a:buAutoNum type="arabicPeriod"/>
            </a:pPr>
            <a:r>
              <a:rPr lang="en-US" sz="2400"/>
              <a:t>Take the maximum out of two.</a:t>
            </a:r>
            <a:endParaRPr/>
          </a:p>
          <a:p>
            <a:pPr indent="-514350" lvl="0" marL="914400" rtl="0" algn="l">
              <a:lnSpc>
                <a:spcPct val="90000"/>
              </a:lnSpc>
              <a:spcBef>
                <a:spcPts val="1000"/>
              </a:spcBef>
              <a:spcAft>
                <a:spcPts val="0"/>
              </a:spcAft>
              <a:buClr>
                <a:schemeClr val="dk1"/>
              </a:buClr>
              <a:buSzPts val="2400"/>
              <a:buFont typeface="Calibri"/>
              <a:buAutoNum type="arabicPeriod"/>
            </a:pPr>
            <a:r>
              <a:rPr lang="en-US" sz="2400"/>
              <a:t>If ‘n’ is the required no. of flip flops, choose minimum value of  ’n’ to satisfy equation given below. </a:t>
            </a:r>
            <a:endParaRPr sz="2400"/>
          </a:p>
        </p:txBody>
      </p:sp>
      <p:pic>
        <p:nvPicPr>
          <p:cNvPr id="1066" name="Google Shape;1066;p67"/>
          <p:cNvPicPr preferRelativeResize="0"/>
          <p:nvPr/>
        </p:nvPicPr>
        <p:blipFill rotWithShape="1">
          <a:blip r:embed="rId4">
            <a:alphaModFix/>
          </a:blip>
          <a:srcRect b="0" l="0" r="0" t="0"/>
          <a:stretch/>
        </p:blipFill>
        <p:spPr>
          <a:xfrm>
            <a:off x="1800809" y="5662021"/>
            <a:ext cx="3060441" cy="402690"/>
          </a:xfrm>
          <a:prstGeom prst="rect">
            <a:avLst/>
          </a:prstGeom>
          <a:noFill/>
          <a:ln>
            <a:noFill/>
          </a:ln>
        </p:spPr>
      </p:pic>
      <p:sp>
        <p:nvSpPr>
          <p:cNvPr id="1067" name="Google Shape;1067;p67"/>
          <p:cNvSpPr txBox="1"/>
          <p:nvPr/>
        </p:nvSpPr>
        <p:spPr>
          <a:xfrm>
            <a:off x="884855" y="1044232"/>
            <a:ext cx="10787741" cy="1200329"/>
          </a:xfrm>
          <a:prstGeom prst="rect">
            <a:avLst/>
          </a:prstGeom>
          <a:solidFill>
            <a:srgbClr val="FBE4D4"/>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The sequence generator can be classified as </a:t>
            </a:r>
            <a:endParaRPr/>
          </a:p>
          <a:p>
            <a:pPr indent="-514350" lvl="0" marL="514350" marR="0" rtl="0" algn="l">
              <a:spcBef>
                <a:spcPts val="0"/>
              </a:spcBef>
              <a:spcAft>
                <a:spcPts val="0"/>
              </a:spcAft>
              <a:buClr>
                <a:srgbClr val="FF0000"/>
              </a:buClr>
              <a:buSzPts val="2400"/>
              <a:buFont typeface="Arial"/>
              <a:buAutoNum type="arabicParenR"/>
            </a:pPr>
            <a:r>
              <a:rPr lang="en-US" sz="2400">
                <a:solidFill>
                  <a:srgbClr val="FF0000"/>
                </a:solidFill>
                <a:latin typeface="Arial"/>
                <a:ea typeface="Arial"/>
                <a:cs typeface="Arial"/>
                <a:sym typeface="Arial"/>
              </a:rPr>
              <a:t>Sequence generator without bushing (</a:t>
            </a:r>
            <a:r>
              <a:rPr i="1" lang="en-US" sz="2400">
                <a:solidFill>
                  <a:srgbClr val="FF0000"/>
                </a:solidFill>
                <a:latin typeface="Arial"/>
                <a:ea typeface="Arial"/>
                <a:cs typeface="Arial"/>
                <a:sym typeface="Arial"/>
              </a:rPr>
              <a:t>Not taking care of unwanted states</a:t>
            </a:r>
            <a:r>
              <a:rPr lang="en-US" sz="2400">
                <a:solidFill>
                  <a:srgbClr val="FF0000"/>
                </a:solidFill>
                <a:latin typeface="Arial"/>
                <a:ea typeface="Arial"/>
                <a:cs typeface="Arial"/>
                <a:sym typeface="Arial"/>
              </a:rPr>
              <a:t>)</a:t>
            </a:r>
            <a:endParaRPr sz="2400">
              <a:solidFill>
                <a:srgbClr val="FF0000"/>
              </a:solidFill>
              <a:latin typeface="Arial"/>
              <a:ea typeface="Arial"/>
              <a:cs typeface="Arial"/>
              <a:sym typeface="Arial"/>
            </a:endParaRPr>
          </a:p>
          <a:p>
            <a:pPr indent="-514350" lvl="0" marL="514350" marR="0" rtl="0" algn="l">
              <a:spcBef>
                <a:spcPts val="0"/>
              </a:spcBef>
              <a:spcAft>
                <a:spcPts val="0"/>
              </a:spcAft>
              <a:buClr>
                <a:srgbClr val="210DB9"/>
              </a:buClr>
              <a:buSzPts val="2400"/>
              <a:buFont typeface="Arial"/>
              <a:buAutoNum type="arabicParenR"/>
            </a:pPr>
            <a:r>
              <a:rPr lang="en-US" sz="2400">
                <a:solidFill>
                  <a:srgbClr val="210DB9"/>
                </a:solidFill>
                <a:latin typeface="Arial"/>
                <a:ea typeface="Arial"/>
                <a:cs typeface="Arial"/>
                <a:sym typeface="Arial"/>
              </a:rPr>
              <a:t>Sequence generator with bushing (</a:t>
            </a:r>
            <a:r>
              <a:rPr i="1" lang="en-US" sz="2400">
                <a:solidFill>
                  <a:srgbClr val="210DB9"/>
                </a:solidFill>
                <a:latin typeface="Arial"/>
                <a:ea typeface="Arial"/>
                <a:cs typeface="Arial"/>
                <a:sym typeface="Arial"/>
              </a:rPr>
              <a:t>Taking care of unwanted states</a:t>
            </a:r>
            <a:r>
              <a:rPr lang="en-US" sz="2400">
                <a:solidFill>
                  <a:srgbClr val="210DB9"/>
                </a:solidFill>
                <a:latin typeface="Arial"/>
                <a:ea typeface="Arial"/>
                <a:cs typeface="Arial"/>
                <a:sym typeface="Arial"/>
              </a:rPr>
              <a:t>)</a:t>
            </a:r>
            <a:endParaRPr sz="2400">
              <a:solidFill>
                <a:srgbClr val="210DB9"/>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68"/>
          <p:cNvSpPr txBox="1"/>
          <p:nvPr>
            <p:ph type="title"/>
          </p:nvPr>
        </p:nvSpPr>
        <p:spPr>
          <a:xfrm>
            <a:off x="1027730" y="140185"/>
            <a:ext cx="10136540" cy="63069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3600"/>
              <a:buFont typeface="Calibri"/>
              <a:buNone/>
            </a:pPr>
            <a:r>
              <a:rPr b="1" lang="en-US" sz="3600">
                <a:solidFill>
                  <a:srgbClr val="0070C0"/>
                </a:solidFill>
              </a:rPr>
              <a:t>Design of sequence generator</a:t>
            </a:r>
            <a:endParaRPr/>
          </a:p>
        </p:txBody>
      </p:sp>
      <p:sp>
        <p:nvSpPr>
          <p:cNvPr id="1073" name="Google Shape;1073;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074" name="Google Shape;1074;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Science and Information Technology-I</a:t>
            </a:r>
            <a:endParaRPr/>
          </a:p>
        </p:txBody>
      </p:sp>
      <p:sp>
        <p:nvSpPr>
          <p:cNvPr id="1075" name="Google Shape;1075;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76" name="Google Shape;1076;p68"/>
          <p:cNvPicPr preferRelativeResize="0"/>
          <p:nvPr/>
        </p:nvPicPr>
        <p:blipFill rotWithShape="1">
          <a:blip r:embed="rId3">
            <a:alphaModFix/>
          </a:blip>
          <a:srcRect b="0" l="0" r="0" t="0"/>
          <a:stretch/>
        </p:blipFill>
        <p:spPr>
          <a:xfrm>
            <a:off x="74113" y="0"/>
            <a:ext cx="810742" cy="839245"/>
          </a:xfrm>
          <a:prstGeom prst="rect">
            <a:avLst/>
          </a:prstGeom>
          <a:noFill/>
          <a:ln>
            <a:noFill/>
          </a:ln>
        </p:spPr>
      </p:pic>
      <p:sp>
        <p:nvSpPr>
          <p:cNvPr id="1077" name="Google Shape;1077;p68"/>
          <p:cNvSpPr/>
          <p:nvPr/>
        </p:nvSpPr>
        <p:spPr>
          <a:xfrm>
            <a:off x="1027730" y="839245"/>
            <a:ext cx="10756833" cy="2154436"/>
          </a:xfrm>
          <a:prstGeom prst="rect">
            <a:avLst/>
          </a:prstGeom>
          <a:solidFill>
            <a:srgbClr val="E1EFD8"/>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rgbClr val="210DB9"/>
                </a:solidFill>
                <a:latin typeface="Arial"/>
                <a:ea typeface="Arial"/>
                <a:cs typeface="Arial"/>
                <a:sym typeface="Arial"/>
              </a:rPr>
              <a:t>Step 2:</a:t>
            </a:r>
            <a:endParaRPr/>
          </a:p>
          <a:p>
            <a:pPr indent="-342900" lvl="0" marL="342900" marR="0" rtl="0" algn="just">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Once the no. of flip flops are decided assign unique states corresponding to each bit in the given sequence.</a:t>
            </a:r>
            <a:endParaRPr/>
          </a:p>
          <a:p>
            <a:pPr indent="-342900" lvl="0" marL="342900" marR="0" rtl="0" algn="just">
              <a:spcBef>
                <a:spcPts val="600"/>
              </a:spcBef>
              <a:spcAft>
                <a:spcPts val="0"/>
              </a:spcAft>
              <a:buClr>
                <a:schemeClr val="dk1"/>
              </a:buClr>
              <a:buSzPts val="2000"/>
              <a:buFont typeface="Arial"/>
              <a:buChar char="•"/>
            </a:pPr>
            <a:r>
              <a:rPr lang="en-US" sz="2000">
                <a:solidFill>
                  <a:schemeClr val="dk1"/>
                </a:solidFill>
                <a:latin typeface="Arial"/>
                <a:ea typeface="Arial"/>
                <a:cs typeface="Arial"/>
                <a:sym typeface="Arial"/>
              </a:rPr>
              <a:t>Copy the given sequence in the column under the LSB output</a:t>
            </a:r>
            <a:endParaRPr sz="2000">
              <a:solidFill>
                <a:schemeClr val="dk1"/>
              </a:solidFill>
              <a:latin typeface="Arial"/>
              <a:ea typeface="Arial"/>
              <a:cs typeface="Arial"/>
              <a:sym typeface="Arial"/>
            </a:endParaRPr>
          </a:p>
          <a:p>
            <a:pPr indent="-342900" lvl="0" marL="342900" marR="0" rtl="0" algn="just">
              <a:spcBef>
                <a:spcPts val="600"/>
              </a:spcBef>
              <a:spcAft>
                <a:spcPts val="0"/>
              </a:spcAft>
              <a:buClr>
                <a:schemeClr val="dk1"/>
              </a:buClr>
              <a:buSzPts val="2000"/>
              <a:buFont typeface="Arial"/>
              <a:buChar char="•"/>
            </a:pPr>
            <a:r>
              <a:rPr lang="en-US" sz="2000">
                <a:solidFill>
                  <a:schemeClr val="dk1"/>
                </a:solidFill>
                <a:latin typeface="Arial"/>
                <a:ea typeface="Arial"/>
                <a:cs typeface="Arial"/>
                <a:sym typeface="Arial"/>
              </a:rPr>
              <a:t>Usually the o/p of flip flop representing the least significant bit is used to generate the given sequence but any other flip flop in the circuit also can be used to give the output.</a:t>
            </a:r>
            <a:endParaRPr/>
          </a:p>
        </p:txBody>
      </p:sp>
      <p:sp>
        <p:nvSpPr>
          <p:cNvPr id="1078" name="Google Shape;1078;p68"/>
          <p:cNvSpPr txBox="1"/>
          <p:nvPr/>
        </p:nvSpPr>
        <p:spPr>
          <a:xfrm>
            <a:off x="1027727" y="3033964"/>
            <a:ext cx="10756833" cy="769441"/>
          </a:xfrm>
          <a:prstGeom prst="rect">
            <a:avLst/>
          </a:prstGeom>
          <a:solidFill>
            <a:srgbClr val="FBE4D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10DB9"/>
                </a:solidFill>
                <a:latin typeface="Arial"/>
                <a:ea typeface="Arial"/>
                <a:cs typeface="Arial"/>
                <a:sym typeface="Arial"/>
              </a:rPr>
              <a:t>Step 3:</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Draw a state diagram for states </a:t>
            </a:r>
            <a:endParaRPr sz="2000">
              <a:solidFill>
                <a:schemeClr val="dk1"/>
              </a:solidFill>
              <a:latin typeface="Arial"/>
              <a:ea typeface="Arial"/>
              <a:cs typeface="Arial"/>
              <a:sym typeface="Arial"/>
            </a:endParaRPr>
          </a:p>
        </p:txBody>
      </p:sp>
      <p:sp>
        <p:nvSpPr>
          <p:cNvPr id="1079" name="Google Shape;1079;p68"/>
          <p:cNvSpPr txBox="1"/>
          <p:nvPr/>
        </p:nvSpPr>
        <p:spPr>
          <a:xfrm>
            <a:off x="1027728" y="3870505"/>
            <a:ext cx="10756833" cy="769441"/>
          </a:xfrm>
          <a:prstGeom prst="rect">
            <a:avLst/>
          </a:prstGeom>
          <a:solidFill>
            <a:srgbClr val="E1EF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10DB9"/>
                </a:solidFill>
                <a:latin typeface="Arial"/>
                <a:ea typeface="Arial"/>
                <a:cs typeface="Arial"/>
                <a:sym typeface="Arial"/>
              </a:rPr>
              <a:t>Step 4:</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Prepare a state table using excitation table of the flip flop</a:t>
            </a:r>
            <a:endParaRPr sz="2000">
              <a:solidFill>
                <a:schemeClr val="dk1"/>
              </a:solidFill>
              <a:latin typeface="Arial"/>
              <a:ea typeface="Arial"/>
              <a:cs typeface="Arial"/>
              <a:sym typeface="Arial"/>
            </a:endParaRPr>
          </a:p>
        </p:txBody>
      </p:sp>
      <p:sp>
        <p:nvSpPr>
          <p:cNvPr id="1080" name="Google Shape;1080;p68"/>
          <p:cNvSpPr txBox="1"/>
          <p:nvPr/>
        </p:nvSpPr>
        <p:spPr>
          <a:xfrm>
            <a:off x="1027727" y="4695157"/>
            <a:ext cx="10756833" cy="769441"/>
          </a:xfrm>
          <a:prstGeom prst="rect">
            <a:avLst/>
          </a:prstGeom>
          <a:solidFill>
            <a:srgbClr val="FBE4D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10DB9"/>
                </a:solidFill>
                <a:latin typeface="Arial"/>
                <a:ea typeface="Arial"/>
                <a:cs typeface="Arial"/>
                <a:sym typeface="Arial"/>
              </a:rPr>
              <a:t>Step 5:</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Prepare and solve K Maps for inputs of flip flops (e.g. J2, K2, J1, K1 etc)</a:t>
            </a:r>
            <a:endParaRPr sz="2000">
              <a:solidFill>
                <a:schemeClr val="dk1"/>
              </a:solidFill>
              <a:latin typeface="Arial"/>
              <a:ea typeface="Arial"/>
              <a:cs typeface="Arial"/>
              <a:sym typeface="Arial"/>
            </a:endParaRPr>
          </a:p>
        </p:txBody>
      </p:sp>
      <p:sp>
        <p:nvSpPr>
          <p:cNvPr id="1081" name="Google Shape;1081;p68"/>
          <p:cNvSpPr txBox="1"/>
          <p:nvPr/>
        </p:nvSpPr>
        <p:spPr>
          <a:xfrm>
            <a:off x="1027727" y="5546626"/>
            <a:ext cx="10756833" cy="769441"/>
          </a:xfrm>
          <a:prstGeom prst="rect">
            <a:avLst/>
          </a:prstGeom>
          <a:solidFill>
            <a:srgbClr val="E1EF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10DB9"/>
                </a:solidFill>
                <a:latin typeface="Arial"/>
                <a:ea typeface="Arial"/>
                <a:cs typeface="Arial"/>
                <a:sym typeface="Arial"/>
              </a:rPr>
              <a:t>Step 6:</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Draw the circuit diagram</a:t>
            </a:r>
            <a:endParaRPr sz="20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69"/>
          <p:cNvSpPr txBox="1"/>
          <p:nvPr>
            <p:ph type="title"/>
          </p:nvPr>
        </p:nvSpPr>
        <p:spPr>
          <a:xfrm>
            <a:off x="1147663" y="250595"/>
            <a:ext cx="10206137" cy="82196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3600"/>
              <a:buFont typeface="Calibri"/>
              <a:buNone/>
            </a:pPr>
            <a:r>
              <a:rPr b="1" lang="en-US" sz="3600">
                <a:solidFill>
                  <a:srgbClr val="0070C0"/>
                </a:solidFill>
              </a:rPr>
              <a:t>Example: Design a sequence generator for sequence</a:t>
            </a:r>
            <a:br>
              <a:rPr b="1" lang="en-US" sz="3600">
                <a:solidFill>
                  <a:srgbClr val="0070C0"/>
                </a:solidFill>
              </a:rPr>
            </a:br>
            <a:r>
              <a:rPr b="1" lang="en-US" sz="3200"/>
              <a:t> </a:t>
            </a:r>
            <a:r>
              <a:rPr b="1" lang="en-US" sz="3200">
                <a:solidFill>
                  <a:srgbClr val="FF0000"/>
                </a:solidFill>
              </a:rPr>
              <a:t>10101 (Without Bushing) </a:t>
            </a:r>
            <a:r>
              <a:rPr b="1" lang="en-US" sz="3200">
                <a:solidFill>
                  <a:srgbClr val="210DB9"/>
                </a:solidFill>
              </a:rPr>
              <a:t>Ex. 10110</a:t>
            </a:r>
            <a:endParaRPr b="1" sz="3200">
              <a:solidFill>
                <a:srgbClr val="210DB9"/>
              </a:solidFill>
            </a:endParaRPr>
          </a:p>
        </p:txBody>
      </p:sp>
      <p:sp>
        <p:nvSpPr>
          <p:cNvPr id="1087" name="Google Shape;1087;p69"/>
          <p:cNvSpPr txBox="1"/>
          <p:nvPr>
            <p:ph idx="1" type="body"/>
          </p:nvPr>
        </p:nvSpPr>
        <p:spPr>
          <a:xfrm>
            <a:off x="799322" y="2294301"/>
            <a:ext cx="10515600" cy="3718276"/>
          </a:xfrm>
          <a:prstGeom prst="rect">
            <a:avLst/>
          </a:prstGeom>
          <a:solidFill>
            <a:srgbClr val="E1EFD8"/>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Design a sequence generator to generate a sequence of bit 10101.</a:t>
            </a:r>
            <a:endParaRPr/>
          </a:p>
          <a:p>
            <a:pPr indent="0" lvl="0" marL="0" rtl="0" algn="l">
              <a:lnSpc>
                <a:spcPct val="90000"/>
              </a:lnSpc>
              <a:spcBef>
                <a:spcPts val="1000"/>
              </a:spcBef>
              <a:spcAft>
                <a:spcPts val="0"/>
              </a:spcAft>
              <a:buClr>
                <a:schemeClr val="dk1"/>
              </a:buClr>
              <a:buSzPts val="2800"/>
              <a:buNone/>
            </a:pPr>
            <a:r>
              <a:rPr lang="en-US"/>
              <a:t>For finding the no. of flip flops we use the formula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where m= maximum count of 0s and 1s</a:t>
            </a:r>
            <a:endParaRPr/>
          </a:p>
          <a:p>
            <a:pPr indent="0" lvl="0" marL="0" rtl="0" algn="l">
              <a:lnSpc>
                <a:spcPct val="90000"/>
              </a:lnSpc>
              <a:spcBef>
                <a:spcPts val="1000"/>
              </a:spcBef>
              <a:spcAft>
                <a:spcPts val="0"/>
              </a:spcAft>
              <a:buClr>
                <a:schemeClr val="dk1"/>
              </a:buClr>
              <a:buSzPts val="2800"/>
              <a:buNone/>
            </a:pPr>
            <a:r>
              <a:rPr lang="en-US"/>
              <a:t>n= no. of flip flops required.</a:t>
            </a:r>
            <a:endParaRPr/>
          </a:p>
          <a:p>
            <a:pPr indent="0" lvl="0" marL="0" rtl="0" algn="l">
              <a:lnSpc>
                <a:spcPct val="90000"/>
              </a:lnSpc>
              <a:spcBef>
                <a:spcPts val="1000"/>
              </a:spcBef>
              <a:spcAft>
                <a:spcPts val="0"/>
              </a:spcAft>
              <a:buClr>
                <a:schemeClr val="dk1"/>
              </a:buClr>
              <a:buSzPts val="2800"/>
              <a:buNone/>
            </a:pPr>
            <a:r>
              <a:rPr lang="en-US"/>
              <a:t>Here, No. of 1s = 3, No. of 0s = 2 Hence M= 3</a:t>
            </a:r>
            <a:endParaRPr/>
          </a:p>
          <a:p>
            <a:pPr indent="0" lvl="0" marL="0" rtl="0" algn="l">
              <a:lnSpc>
                <a:spcPct val="90000"/>
              </a:lnSpc>
              <a:spcBef>
                <a:spcPts val="1000"/>
              </a:spcBef>
              <a:spcAft>
                <a:spcPts val="0"/>
              </a:spcAft>
              <a:buClr>
                <a:schemeClr val="dk1"/>
              </a:buClr>
              <a:buSzPts val="2800"/>
              <a:buNone/>
            </a:pPr>
            <a:r>
              <a:rPr lang="en-US"/>
              <a:t>3           Hence, n = 3</a:t>
            </a:r>
            <a:endParaRPr/>
          </a:p>
        </p:txBody>
      </p:sp>
      <p:sp>
        <p:nvSpPr>
          <p:cNvPr id="1088" name="Google Shape;1088;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089" name="Google Shape;1089;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Science and Information Technology-I</a:t>
            </a:r>
            <a:endParaRPr/>
          </a:p>
        </p:txBody>
      </p:sp>
      <p:sp>
        <p:nvSpPr>
          <p:cNvPr id="1090" name="Google Shape;1090;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91" name="Google Shape;1091;p69"/>
          <p:cNvPicPr preferRelativeResize="0"/>
          <p:nvPr/>
        </p:nvPicPr>
        <p:blipFill rotWithShape="1">
          <a:blip r:embed="rId3">
            <a:alphaModFix/>
          </a:blip>
          <a:srcRect b="0" l="0" r="0" t="0"/>
          <a:stretch/>
        </p:blipFill>
        <p:spPr>
          <a:xfrm>
            <a:off x="74113" y="-27992"/>
            <a:ext cx="810742" cy="839245"/>
          </a:xfrm>
          <a:prstGeom prst="rect">
            <a:avLst/>
          </a:prstGeom>
          <a:noFill/>
          <a:ln>
            <a:noFill/>
          </a:ln>
        </p:spPr>
      </p:pic>
      <p:pic>
        <p:nvPicPr>
          <p:cNvPr id="1092" name="Google Shape;1092;p69"/>
          <p:cNvPicPr preferRelativeResize="0"/>
          <p:nvPr/>
        </p:nvPicPr>
        <p:blipFill rotWithShape="1">
          <a:blip r:embed="rId4">
            <a:alphaModFix/>
          </a:blip>
          <a:srcRect b="0" l="0" r="0" t="0"/>
          <a:stretch/>
        </p:blipFill>
        <p:spPr>
          <a:xfrm>
            <a:off x="898264" y="3356904"/>
            <a:ext cx="1276350" cy="409575"/>
          </a:xfrm>
          <a:prstGeom prst="rect">
            <a:avLst/>
          </a:prstGeom>
          <a:noFill/>
          <a:ln>
            <a:noFill/>
          </a:ln>
        </p:spPr>
      </p:pic>
      <p:pic>
        <p:nvPicPr>
          <p:cNvPr id="1093" name="Google Shape;1093;p69"/>
          <p:cNvPicPr preferRelativeResize="0"/>
          <p:nvPr/>
        </p:nvPicPr>
        <p:blipFill rotWithShape="1">
          <a:blip r:embed="rId5">
            <a:alphaModFix/>
          </a:blip>
          <a:srcRect b="0" l="0" r="0" t="0"/>
          <a:stretch/>
        </p:blipFill>
        <p:spPr>
          <a:xfrm>
            <a:off x="1084001" y="5402541"/>
            <a:ext cx="904875" cy="371475"/>
          </a:xfrm>
          <a:prstGeom prst="rect">
            <a:avLst/>
          </a:prstGeom>
          <a:noFill/>
          <a:ln>
            <a:noFill/>
          </a:ln>
        </p:spPr>
      </p:pic>
      <p:sp>
        <p:nvSpPr>
          <p:cNvPr id="1094" name="Google Shape;1094;p69"/>
          <p:cNvSpPr txBox="1"/>
          <p:nvPr/>
        </p:nvSpPr>
        <p:spPr>
          <a:xfrm>
            <a:off x="851609" y="1547885"/>
            <a:ext cx="1090612" cy="461665"/>
          </a:xfrm>
          <a:prstGeom prst="rect">
            <a:avLst/>
          </a:prstGeom>
          <a:solidFill>
            <a:srgbClr val="F7CAA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Step 1</a:t>
            </a:r>
            <a:endParaRPr sz="24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7"/>
          <p:cNvSpPr txBox="1"/>
          <p:nvPr>
            <p:ph type="title"/>
          </p:nvPr>
        </p:nvSpPr>
        <p:spPr>
          <a:xfrm>
            <a:off x="1139397" y="95879"/>
            <a:ext cx="10515600" cy="75044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600"/>
              <a:buFont typeface="Times New Roman"/>
              <a:buNone/>
            </a:pPr>
            <a:r>
              <a:rPr lang="en-US" sz="3200">
                <a:latin typeface="Times New Roman"/>
                <a:ea typeface="Times New Roman"/>
                <a:cs typeface="Times New Roman"/>
                <a:sym typeface="Times New Roman"/>
              </a:rPr>
              <a:t>JK Flip Flop using SR Flip Flop</a:t>
            </a:r>
            <a:endParaRPr sz="3200">
              <a:latin typeface="Times New Roman"/>
              <a:ea typeface="Times New Roman"/>
              <a:cs typeface="Times New Roman"/>
              <a:sym typeface="Times New Roman"/>
            </a:endParaRPr>
          </a:p>
        </p:txBody>
      </p:sp>
      <p:sp>
        <p:nvSpPr>
          <p:cNvPr id="157" name="Google Shape;157;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descr="https://qphs.fs.quoracdn.net/main-qimg-ba51805a1614af71fcf53323787259c4" id="158" name="Google Shape;158;p7"/>
          <p:cNvPicPr preferRelativeResize="0"/>
          <p:nvPr/>
        </p:nvPicPr>
        <p:blipFill rotWithShape="1">
          <a:blip r:embed="rId3">
            <a:alphaModFix/>
          </a:blip>
          <a:srcRect b="0" l="0" r="0" t="0"/>
          <a:stretch/>
        </p:blipFill>
        <p:spPr>
          <a:xfrm>
            <a:off x="1652015" y="1654111"/>
            <a:ext cx="8337111" cy="4418669"/>
          </a:xfrm>
          <a:prstGeom prst="rect">
            <a:avLst/>
          </a:prstGeom>
          <a:noFill/>
          <a:ln>
            <a:noFill/>
          </a:ln>
        </p:spPr>
      </p:pic>
      <p:pic>
        <p:nvPicPr>
          <p:cNvPr id="159" name="Google Shape;159;p7"/>
          <p:cNvPicPr preferRelativeResize="0"/>
          <p:nvPr/>
        </p:nvPicPr>
        <p:blipFill rotWithShape="1">
          <a:blip r:embed="rId4">
            <a:alphaModFix/>
          </a:blip>
          <a:srcRect b="0" l="0" r="0" t="0"/>
          <a:stretch/>
        </p:blipFill>
        <p:spPr>
          <a:xfrm>
            <a:off x="94486" y="95879"/>
            <a:ext cx="750641" cy="721540"/>
          </a:xfrm>
          <a:prstGeom prst="rect">
            <a:avLst/>
          </a:prstGeom>
          <a:noFill/>
          <a:ln>
            <a:noFill/>
          </a:ln>
        </p:spPr>
      </p:pic>
      <p:sp>
        <p:nvSpPr>
          <p:cNvPr id="160" name="Google Shape;16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70"/>
          <p:cNvSpPr txBox="1"/>
          <p:nvPr>
            <p:ph type="title"/>
          </p:nvPr>
        </p:nvSpPr>
        <p:spPr>
          <a:xfrm>
            <a:off x="1155441" y="166821"/>
            <a:ext cx="10515600" cy="62551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3600"/>
              <a:buFont typeface="Calibri"/>
              <a:buNone/>
            </a:pPr>
            <a:r>
              <a:rPr b="1" lang="en-US" sz="3600">
                <a:solidFill>
                  <a:srgbClr val="0070C0"/>
                </a:solidFill>
              </a:rPr>
              <a:t>Design of sequence generator : Step 2</a:t>
            </a:r>
            <a:endParaRPr/>
          </a:p>
        </p:txBody>
      </p:sp>
      <p:sp>
        <p:nvSpPr>
          <p:cNvPr id="1100" name="Google Shape;1100;p70"/>
          <p:cNvSpPr txBox="1"/>
          <p:nvPr>
            <p:ph idx="1" type="body"/>
          </p:nvPr>
        </p:nvSpPr>
        <p:spPr>
          <a:xfrm>
            <a:off x="961053" y="858144"/>
            <a:ext cx="10392747" cy="5498206"/>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400"/>
              <a:buChar char="•"/>
            </a:pPr>
            <a:r>
              <a:rPr lang="en-US" sz="2400"/>
              <a:t>For the given sequence 10101, we know 3 flip flops are required. Lets call the flip flops as FF2,FF1,and FF0 with the corresponding outputs Q2, Q1 and Q0</a:t>
            </a:r>
            <a:endParaRPr/>
          </a:p>
          <a:p>
            <a:pPr indent="-228600" lvl="0" marL="228600" rtl="0" algn="just">
              <a:lnSpc>
                <a:spcPct val="90000"/>
              </a:lnSpc>
              <a:spcBef>
                <a:spcPts val="1000"/>
              </a:spcBef>
              <a:spcAft>
                <a:spcPts val="0"/>
              </a:spcAft>
              <a:buClr>
                <a:schemeClr val="dk1"/>
              </a:buClr>
              <a:buSzPts val="2400"/>
              <a:buChar char="•"/>
            </a:pPr>
            <a:r>
              <a:rPr lang="en-US" sz="2400"/>
              <a:t>Copy the given sequence in Q0 column</a:t>
            </a:r>
            <a:endParaRPr/>
          </a:p>
          <a:p>
            <a:pPr indent="-228600" lvl="0" marL="228600" rtl="0" algn="just">
              <a:lnSpc>
                <a:spcPct val="90000"/>
              </a:lnSpc>
              <a:spcBef>
                <a:spcPts val="1000"/>
              </a:spcBef>
              <a:spcAft>
                <a:spcPts val="0"/>
              </a:spcAft>
              <a:buClr>
                <a:schemeClr val="dk1"/>
              </a:buClr>
              <a:buSzPts val="2400"/>
              <a:buChar char="•"/>
            </a:pPr>
            <a:r>
              <a:rPr lang="en-US" sz="2400"/>
              <a:t>Fill the values in column of Q2 and Q1 in such a way that no state repeats to prepare a truth table</a:t>
            </a:r>
            <a:endParaRPr/>
          </a:p>
          <a:p>
            <a:pPr indent="-76200" lvl="0" marL="228600" rtl="0" algn="just">
              <a:lnSpc>
                <a:spcPct val="90000"/>
              </a:lnSpc>
              <a:spcBef>
                <a:spcPts val="1000"/>
              </a:spcBef>
              <a:spcAft>
                <a:spcPts val="0"/>
              </a:spcAft>
              <a:buClr>
                <a:schemeClr val="dk1"/>
              </a:buClr>
              <a:buSzPts val="2400"/>
              <a:buNone/>
            </a:pPr>
            <a:r>
              <a:t/>
            </a:r>
            <a:endParaRPr sz="2400"/>
          </a:p>
        </p:txBody>
      </p:sp>
      <p:sp>
        <p:nvSpPr>
          <p:cNvPr id="1101" name="Google Shape;1101;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102" name="Google Shape;1102;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Science and Information Technology-I</a:t>
            </a:r>
            <a:endParaRPr/>
          </a:p>
        </p:txBody>
      </p:sp>
      <p:sp>
        <p:nvSpPr>
          <p:cNvPr id="1103" name="Google Shape;1103;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04" name="Google Shape;1104;p70"/>
          <p:cNvPicPr preferRelativeResize="0"/>
          <p:nvPr/>
        </p:nvPicPr>
        <p:blipFill rotWithShape="1">
          <a:blip r:embed="rId3">
            <a:alphaModFix/>
          </a:blip>
          <a:srcRect b="0" l="0" r="0" t="0"/>
          <a:stretch/>
        </p:blipFill>
        <p:spPr>
          <a:xfrm>
            <a:off x="88885" y="18899"/>
            <a:ext cx="810742" cy="839245"/>
          </a:xfrm>
          <a:prstGeom prst="rect">
            <a:avLst/>
          </a:prstGeom>
          <a:noFill/>
          <a:ln>
            <a:noFill/>
          </a:ln>
        </p:spPr>
      </p:pic>
      <p:graphicFrame>
        <p:nvGraphicFramePr>
          <p:cNvPr id="1105" name="Google Shape;1105;p70"/>
          <p:cNvGraphicFramePr/>
          <p:nvPr/>
        </p:nvGraphicFramePr>
        <p:xfrm>
          <a:off x="1230075" y="3554960"/>
          <a:ext cx="3000000" cy="3000000"/>
        </p:xfrm>
        <a:graphic>
          <a:graphicData uri="http://schemas.openxmlformats.org/drawingml/2006/table">
            <a:tbl>
              <a:tblPr bandRow="1" firstRow="1">
                <a:noFill/>
                <a:tableStyleId>{31745F2F-B989-41C6-952C-ED52B88E52F6}</a:tableStyleId>
              </a:tblPr>
              <a:tblGrid>
                <a:gridCol w="704100"/>
                <a:gridCol w="854425"/>
                <a:gridCol w="752700"/>
                <a:gridCol w="1332500"/>
              </a:tblGrid>
              <a:tr h="664125">
                <a:tc>
                  <a:txBody>
                    <a:bodyPr/>
                    <a:lstStyle/>
                    <a:p>
                      <a:pPr indent="0" lvl="0" marL="0" marR="0" rtl="0" algn="l">
                        <a:spcBef>
                          <a:spcPts val="0"/>
                        </a:spcBef>
                        <a:spcAft>
                          <a:spcPts val="0"/>
                        </a:spcAft>
                        <a:buNone/>
                      </a:pPr>
                      <a:r>
                        <a:rPr lang="en-US" sz="1800"/>
                        <a:t>Q2</a:t>
                      </a:r>
                      <a:endParaRPr sz="1800"/>
                    </a:p>
                  </a:txBody>
                  <a:tcPr marT="45725" marB="45725" marR="91450" marL="91450"/>
                </a:tc>
                <a:tc>
                  <a:txBody>
                    <a:bodyPr/>
                    <a:lstStyle/>
                    <a:p>
                      <a:pPr indent="0" lvl="0" marL="0" marR="0" rtl="0" algn="l">
                        <a:spcBef>
                          <a:spcPts val="0"/>
                        </a:spcBef>
                        <a:spcAft>
                          <a:spcPts val="0"/>
                        </a:spcAft>
                        <a:buNone/>
                      </a:pPr>
                      <a:r>
                        <a:rPr lang="en-US" sz="1800"/>
                        <a:t>Q1</a:t>
                      </a:r>
                      <a:endParaRPr sz="1800"/>
                    </a:p>
                  </a:txBody>
                  <a:tcPr marT="45725" marB="45725" marR="91450" marL="91450"/>
                </a:tc>
                <a:tc>
                  <a:txBody>
                    <a:bodyPr/>
                    <a:lstStyle/>
                    <a:p>
                      <a:pPr indent="0" lvl="0" marL="0" marR="0" rtl="0" algn="l">
                        <a:spcBef>
                          <a:spcPts val="0"/>
                        </a:spcBef>
                        <a:spcAft>
                          <a:spcPts val="0"/>
                        </a:spcAft>
                        <a:buNone/>
                      </a:pPr>
                      <a:r>
                        <a:rPr lang="en-US" sz="1800"/>
                        <a:t>Q0</a:t>
                      </a:r>
                      <a:endParaRPr sz="1800"/>
                    </a:p>
                  </a:txBody>
                  <a:tcPr marT="45725" marB="45725" marR="91450" marL="91450"/>
                </a:tc>
                <a:tc>
                  <a:txBody>
                    <a:bodyPr/>
                    <a:lstStyle/>
                    <a:p>
                      <a:pPr indent="0" lvl="0" marL="0" marR="0" rtl="0" algn="l">
                        <a:spcBef>
                          <a:spcPts val="0"/>
                        </a:spcBef>
                        <a:spcAft>
                          <a:spcPts val="0"/>
                        </a:spcAft>
                        <a:buNone/>
                      </a:pPr>
                      <a:r>
                        <a:rPr lang="en-US" sz="1800"/>
                        <a:t>State Assigned</a:t>
                      </a:r>
                      <a:endParaRPr sz="1800"/>
                    </a:p>
                  </a:txBody>
                  <a:tcPr marT="45725" marB="45725" marR="91450" marL="91450"/>
                </a:tc>
              </a:tr>
              <a:tr h="38477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8477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8477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8477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8477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graphicFrame>
        <p:nvGraphicFramePr>
          <p:cNvPr id="1106" name="Google Shape;1106;p70"/>
          <p:cNvGraphicFramePr/>
          <p:nvPr/>
        </p:nvGraphicFramePr>
        <p:xfrm>
          <a:off x="1230066" y="3534622"/>
          <a:ext cx="3000000" cy="3000000"/>
        </p:xfrm>
        <a:graphic>
          <a:graphicData uri="http://schemas.openxmlformats.org/drawingml/2006/table">
            <a:tbl>
              <a:tblPr bandRow="1" firstRow="1">
                <a:noFill/>
                <a:tableStyleId>{31745F2F-B989-41C6-952C-ED52B88E52F6}</a:tableStyleId>
              </a:tblPr>
              <a:tblGrid>
                <a:gridCol w="704100"/>
                <a:gridCol w="854425"/>
                <a:gridCol w="752700"/>
                <a:gridCol w="1332500"/>
              </a:tblGrid>
              <a:tr h="669350">
                <a:tc>
                  <a:txBody>
                    <a:bodyPr/>
                    <a:lstStyle/>
                    <a:p>
                      <a:pPr indent="0" lvl="0" marL="0" marR="0" rtl="0" algn="l">
                        <a:spcBef>
                          <a:spcPts val="0"/>
                        </a:spcBef>
                        <a:spcAft>
                          <a:spcPts val="0"/>
                        </a:spcAft>
                        <a:buNone/>
                      </a:pPr>
                      <a:r>
                        <a:rPr lang="en-US" sz="1800"/>
                        <a:t>Q2</a:t>
                      </a:r>
                      <a:endParaRPr sz="1800"/>
                    </a:p>
                  </a:txBody>
                  <a:tcPr marT="45725" marB="45725" marR="91450" marL="91450"/>
                </a:tc>
                <a:tc>
                  <a:txBody>
                    <a:bodyPr/>
                    <a:lstStyle/>
                    <a:p>
                      <a:pPr indent="0" lvl="0" marL="0" marR="0" rtl="0" algn="l">
                        <a:spcBef>
                          <a:spcPts val="0"/>
                        </a:spcBef>
                        <a:spcAft>
                          <a:spcPts val="0"/>
                        </a:spcAft>
                        <a:buNone/>
                      </a:pPr>
                      <a:r>
                        <a:rPr lang="en-US" sz="1800"/>
                        <a:t>Q1</a:t>
                      </a:r>
                      <a:endParaRPr sz="1800"/>
                    </a:p>
                  </a:txBody>
                  <a:tcPr marT="45725" marB="45725" marR="91450" marL="91450"/>
                </a:tc>
                <a:tc>
                  <a:txBody>
                    <a:bodyPr/>
                    <a:lstStyle/>
                    <a:p>
                      <a:pPr indent="0" lvl="0" marL="0" marR="0" rtl="0" algn="l">
                        <a:spcBef>
                          <a:spcPts val="0"/>
                        </a:spcBef>
                        <a:spcAft>
                          <a:spcPts val="0"/>
                        </a:spcAft>
                        <a:buNone/>
                      </a:pPr>
                      <a:r>
                        <a:rPr lang="en-US" sz="1800"/>
                        <a:t>Q0</a:t>
                      </a:r>
                      <a:endParaRPr sz="1800"/>
                    </a:p>
                  </a:txBody>
                  <a:tcPr marT="45725" marB="45725" marR="91450" marL="91450"/>
                </a:tc>
                <a:tc>
                  <a:txBody>
                    <a:bodyPr/>
                    <a:lstStyle/>
                    <a:p>
                      <a:pPr indent="0" lvl="0" marL="0" marR="0" rtl="0" algn="l">
                        <a:spcBef>
                          <a:spcPts val="0"/>
                        </a:spcBef>
                        <a:spcAft>
                          <a:spcPts val="0"/>
                        </a:spcAft>
                        <a:buNone/>
                      </a:pPr>
                      <a:r>
                        <a:rPr lang="en-US" sz="1800"/>
                        <a:t>State Assigned</a:t>
                      </a:r>
                      <a:endParaRPr sz="1800"/>
                    </a:p>
                  </a:txBody>
                  <a:tcPr marT="45725" marB="45725" marR="91450" marL="91450"/>
                </a:tc>
              </a:tr>
              <a:tr h="3878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878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878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878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878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graphicFrame>
        <p:nvGraphicFramePr>
          <p:cNvPr id="1107" name="Google Shape;1107;p70"/>
          <p:cNvGraphicFramePr/>
          <p:nvPr/>
        </p:nvGraphicFramePr>
        <p:xfrm>
          <a:off x="1230066" y="3502979"/>
          <a:ext cx="3000000" cy="3000000"/>
        </p:xfrm>
        <a:graphic>
          <a:graphicData uri="http://schemas.openxmlformats.org/drawingml/2006/table">
            <a:tbl>
              <a:tblPr bandRow="1" firstRow="1">
                <a:noFill/>
                <a:tableStyleId>{31745F2F-B989-41C6-952C-ED52B88E52F6}</a:tableStyleId>
              </a:tblPr>
              <a:tblGrid>
                <a:gridCol w="704100"/>
                <a:gridCol w="854425"/>
                <a:gridCol w="752700"/>
                <a:gridCol w="1332500"/>
              </a:tblGrid>
              <a:tr h="679700">
                <a:tc>
                  <a:txBody>
                    <a:bodyPr/>
                    <a:lstStyle/>
                    <a:p>
                      <a:pPr indent="0" lvl="0" marL="0" marR="0" rtl="0" algn="l">
                        <a:spcBef>
                          <a:spcPts val="0"/>
                        </a:spcBef>
                        <a:spcAft>
                          <a:spcPts val="0"/>
                        </a:spcAft>
                        <a:buNone/>
                      </a:pPr>
                      <a:r>
                        <a:rPr lang="en-US" sz="1800"/>
                        <a:t>Q2</a:t>
                      </a:r>
                      <a:endParaRPr sz="1800"/>
                    </a:p>
                  </a:txBody>
                  <a:tcPr marT="45725" marB="45725" marR="91450" marL="91450"/>
                </a:tc>
                <a:tc>
                  <a:txBody>
                    <a:bodyPr/>
                    <a:lstStyle/>
                    <a:p>
                      <a:pPr indent="0" lvl="0" marL="0" marR="0" rtl="0" algn="l">
                        <a:spcBef>
                          <a:spcPts val="0"/>
                        </a:spcBef>
                        <a:spcAft>
                          <a:spcPts val="0"/>
                        </a:spcAft>
                        <a:buNone/>
                      </a:pPr>
                      <a:r>
                        <a:rPr lang="en-US" sz="1800"/>
                        <a:t>Q1</a:t>
                      </a:r>
                      <a:endParaRPr sz="1800"/>
                    </a:p>
                  </a:txBody>
                  <a:tcPr marT="45725" marB="45725" marR="91450" marL="91450"/>
                </a:tc>
                <a:tc>
                  <a:txBody>
                    <a:bodyPr/>
                    <a:lstStyle/>
                    <a:p>
                      <a:pPr indent="0" lvl="0" marL="0" marR="0" rtl="0" algn="l">
                        <a:spcBef>
                          <a:spcPts val="0"/>
                        </a:spcBef>
                        <a:spcAft>
                          <a:spcPts val="0"/>
                        </a:spcAft>
                        <a:buNone/>
                      </a:pPr>
                      <a:r>
                        <a:rPr lang="en-US" sz="1800"/>
                        <a:t>Q0</a:t>
                      </a:r>
                      <a:endParaRPr sz="1800"/>
                    </a:p>
                  </a:txBody>
                  <a:tcPr marT="45725" marB="45725" marR="91450" marL="91450"/>
                </a:tc>
                <a:tc>
                  <a:txBody>
                    <a:bodyPr/>
                    <a:lstStyle/>
                    <a:p>
                      <a:pPr indent="0" lvl="0" marL="0" marR="0" rtl="0" algn="l">
                        <a:spcBef>
                          <a:spcPts val="0"/>
                        </a:spcBef>
                        <a:spcAft>
                          <a:spcPts val="0"/>
                        </a:spcAft>
                        <a:buNone/>
                      </a:pPr>
                      <a:r>
                        <a:rPr lang="en-US" sz="1800"/>
                        <a:t>State Assigned</a:t>
                      </a:r>
                      <a:endParaRPr sz="1800"/>
                    </a:p>
                  </a:txBody>
                  <a:tcPr marT="45725" marB="45725" marR="91450" marL="91450"/>
                </a:tc>
              </a:tr>
              <a:tr h="393800">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r>
              <a:tr h="3938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938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938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938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graphicFrame>
        <p:nvGraphicFramePr>
          <p:cNvPr id="1108" name="Google Shape;1108;p70"/>
          <p:cNvGraphicFramePr/>
          <p:nvPr/>
        </p:nvGraphicFramePr>
        <p:xfrm>
          <a:off x="1230057" y="3508070"/>
          <a:ext cx="3000000" cy="3000000"/>
        </p:xfrm>
        <a:graphic>
          <a:graphicData uri="http://schemas.openxmlformats.org/drawingml/2006/table">
            <a:tbl>
              <a:tblPr bandRow="1" firstRow="1">
                <a:noFill/>
                <a:tableStyleId>{31745F2F-B989-41C6-952C-ED52B88E52F6}</a:tableStyleId>
              </a:tblPr>
              <a:tblGrid>
                <a:gridCol w="704100"/>
                <a:gridCol w="854425"/>
                <a:gridCol w="752700"/>
                <a:gridCol w="1332500"/>
              </a:tblGrid>
              <a:tr h="680625">
                <a:tc>
                  <a:txBody>
                    <a:bodyPr/>
                    <a:lstStyle/>
                    <a:p>
                      <a:pPr indent="0" lvl="0" marL="0" marR="0" rtl="0" algn="l">
                        <a:spcBef>
                          <a:spcPts val="0"/>
                        </a:spcBef>
                        <a:spcAft>
                          <a:spcPts val="0"/>
                        </a:spcAft>
                        <a:buNone/>
                      </a:pPr>
                      <a:r>
                        <a:rPr lang="en-US" sz="1800"/>
                        <a:t>Q2</a:t>
                      </a:r>
                      <a:endParaRPr sz="1800"/>
                    </a:p>
                  </a:txBody>
                  <a:tcPr marT="45725" marB="45725" marR="91450" marL="91450"/>
                </a:tc>
                <a:tc>
                  <a:txBody>
                    <a:bodyPr/>
                    <a:lstStyle/>
                    <a:p>
                      <a:pPr indent="0" lvl="0" marL="0" marR="0" rtl="0" algn="l">
                        <a:spcBef>
                          <a:spcPts val="0"/>
                        </a:spcBef>
                        <a:spcAft>
                          <a:spcPts val="0"/>
                        </a:spcAft>
                        <a:buNone/>
                      </a:pPr>
                      <a:r>
                        <a:rPr lang="en-US" sz="1800"/>
                        <a:t>Q1</a:t>
                      </a:r>
                      <a:endParaRPr sz="1800"/>
                    </a:p>
                  </a:txBody>
                  <a:tcPr marT="45725" marB="45725" marR="91450" marL="91450"/>
                </a:tc>
                <a:tc>
                  <a:txBody>
                    <a:bodyPr/>
                    <a:lstStyle/>
                    <a:p>
                      <a:pPr indent="0" lvl="0" marL="0" marR="0" rtl="0" algn="l">
                        <a:spcBef>
                          <a:spcPts val="0"/>
                        </a:spcBef>
                        <a:spcAft>
                          <a:spcPts val="0"/>
                        </a:spcAft>
                        <a:buNone/>
                      </a:pPr>
                      <a:r>
                        <a:rPr lang="en-US" sz="1800"/>
                        <a:t>Q0</a:t>
                      </a:r>
                      <a:endParaRPr sz="1800"/>
                    </a:p>
                  </a:txBody>
                  <a:tcPr marT="45725" marB="45725" marR="91450" marL="91450"/>
                </a:tc>
                <a:tc>
                  <a:txBody>
                    <a:bodyPr/>
                    <a:lstStyle/>
                    <a:p>
                      <a:pPr indent="0" lvl="0" marL="0" marR="0" rtl="0" algn="l">
                        <a:spcBef>
                          <a:spcPts val="0"/>
                        </a:spcBef>
                        <a:spcAft>
                          <a:spcPts val="0"/>
                        </a:spcAft>
                        <a:buNone/>
                      </a:pPr>
                      <a:r>
                        <a:rPr lang="en-US" sz="1800"/>
                        <a:t>State Assigned</a:t>
                      </a:r>
                      <a:endParaRPr sz="1800"/>
                    </a:p>
                  </a:txBody>
                  <a:tcPr marT="45725" marB="45725" marR="91450" marL="91450"/>
                </a:tc>
              </a:tr>
              <a:tr h="394325">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r>
              <a:tr h="394325">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r>
              <a:tr h="3943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943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943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graphicFrame>
        <p:nvGraphicFramePr>
          <p:cNvPr id="1109" name="Google Shape;1109;p70"/>
          <p:cNvGraphicFramePr/>
          <p:nvPr/>
        </p:nvGraphicFramePr>
        <p:xfrm>
          <a:off x="1232103" y="3554962"/>
          <a:ext cx="3000000" cy="3000000"/>
        </p:xfrm>
        <a:graphic>
          <a:graphicData uri="http://schemas.openxmlformats.org/drawingml/2006/table">
            <a:tbl>
              <a:tblPr bandRow="1" firstRow="1">
                <a:noFill/>
                <a:tableStyleId>{31745F2F-B989-41C6-952C-ED52B88E52F6}</a:tableStyleId>
              </a:tblPr>
              <a:tblGrid>
                <a:gridCol w="704100"/>
                <a:gridCol w="854425"/>
                <a:gridCol w="752700"/>
                <a:gridCol w="1332500"/>
              </a:tblGrid>
              <a:tr h="669900">
                <a:tc>
                  <a:txBody>
                    <a:bodyPr/>
                    <a:lstStyle/>
                    <a:p>
                      <a:pPr indent="0" lvl="0" marL="0" marR="0" rtl="0" algn="l">
                        <a:spcBef>
                          <a:spcPts val="0"/>
                        </a:spcBef>
                        <a:spcAft>
                          <a:spcPts val="0"/>
                        </a:spcAft>
                        <a:buNone/>
                      </a:pPr>
                      <a:r>
                        <a:rPr lang="en-US" sz="1800"/>
                        <a:t>Q2</a:t>
                      </a:r>
                      <a:endParaRPr sz="1800"/>
                    </a:p>
                  </a:txBody>
                  <a:tcPr marT="45725" marB="45725" marR="91450" marL="91450"/>
                </a:tc>
                <a:tc>
                  <a:txBody>
                    <a:bodyPr/>
                    <a:lstStyle/>
                    <a:p>
                      <a:pPr indent="0" lvl="0" marL="0" marR="0" rtl="0" algn="l">
                        <a:spcBef>
                          <a:spcPts val="0"/>
                        </a:spcBef>
                        <a:spcAft>
                          <a:spcPts val="0"/>
                        </a:spcAft>
                        <a:buNone/>
                      </a:pPr>
                      <a:r>
                        <a:rPr lang="en-US" sz="1800"/>
                        <a:t>Q1</a:t>
                      </a:r>
                      <a:endParaRPr sz="1800"/>
                    </a:p>
                  </a:txBody>
                  <a:tcPr marT="45725" marB="45725" marR="91450" marL="91450"/>
                </a:tc>
                <a:tc>
                  <a:txBody>
                    <a:bodyPr/>
                    <a:lstStyle/>
                    <a:p>
                      <a:pPr indent="0" lvl="0" marL="0" marR="0" rtl="0" algn="l">
                        <a:spcBef>
                          <a:spcPts val="0"/>
                        </a:spcBef>
                        <a:spcAft>
                          <a:spcPts val="0"/>
                        </a:spcAft>
                        <a:buNone/>
                      </a:pPr>
                      <a:r>
                        <a:rPr lang="en-US" sz="1800"/>
                        <a:t>Q0</a:t>
                      </a:r>
                      <a:endParaRPr sz="1800"/>
                    </a:p>
                  </a:txBody>
                  <a:tcPr marT="45725" marB="45725" marR="91450" marL="91450"/>
                </a:tc>
                <a:tc>
                  <a:txBody>
                    <a:bodyPr/>
                    <a:lstStyle/>
                    <a:p>
                      <a:pPr indent="0" lvl="0" marL="0" marR="0" rtl="0" algn="l">
                        <a:spcBef>
                          <a:spcPts val="0"/>
                        </a:spcBef>
                        <a:spcAft>
                          <a:spcPts val="0"/>
                        </a:spcAft>
                        <a:buNone/>
                      </a:pPr>
                      <a:r>
                        <a:rPr lang="en-US" sz="1800"/>
                        <a:t>State Assigned</a:t>
                      </a:r>
                      <a:endParaRPr sz="1800"/>
                    </a:p>
                  </a:txBody>
                  <a:tcPr marT="45725" marB="45725" marR="91450" marL="91450"/>
                </a:tc>
              </a:tr>
              <a:tr h="388125">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r>
              <a:tr h="388125">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r>
              <a:tr h="388125">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3</a:t>
                      </a:r>
                      <a:endParaRPr sz="1800"/>
                    </a:p>
                  </a:txBody>
                  <a:tcPr marT="45725" marB="45725" marR="91450" marL="91450"/>
                </a:tc>
              </a:tr>
              <a:tr h="3881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881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graphicFrame>
        <p:nvGraphicFramePr>
          <p:cNvPr id="1110" name="Google Shape;1110;p70"/>
          <p:cNvGraphicFramePr/>
          <p:nvPr/>
        </p:nvGraphicFramePr>
        <p:xfrm>
          <a:off x="1228011" y="3554963"/>
          <a:ext cx="3000000" cy="3000000"/>
        </p:xfrm>
        <a:graphic>
          <a:graphicData uri="http://schemas.openxmlformats.org/drawingml/2006/table">
            <a:tbl>
              <a:tblPr bandRow="1" firstRow="1">
                <a:noFill/>
                <a:tableStyleId>{31745F2F-B989-41C6-952C-ED52B88E52F6}</a:tableStyleId>
              </a:tblPr>
              <a:tblGrid>
                <a:gridCol w="704100"/>
                <a:gridCol w="854425"/>
                <a:gridCol w="752700"/>
                <a:gridCol w="1332500"/>
              </a:tblGrid>
              <a:tr h="480400">
                <a:tc>
                  <a:txBody>
                    <a:bodyPr/>
                    <a:lstStyle/>
                    <a:p>
                      <a:pPr indent="0" lvl="0" marL="0" marR="0" rtl="0" algn="l">
                        <a:spcBef>
                          <a:spcPts val="0"/>
                        </a:spcBef>
                        <a:spcAft>
                          <a:spcPts val="0"/>
                        </a:spcAft>
                        <a:buNone/>
                      </a:pPr>
                      <a:r>
                        <a:rPr lang="en-US" sz="1800"/>
                        <a:t>Q2</a:t>
                      </a:r>
                      <a:endParaRPr sz="1800"/>
                    </a:p>
                  </a:txBody>
                  <a:tcPr marT="45725" marB="45725" marR="91450" marL="91450"/>
                </a:tc>
                <a:tc>
                  <a:txBody>
                    <a:bodyPr/>
                    <a:lstStyle/>
                    <a:p>
                      <a:pPr indent="0" lvl="0" marL="0" marR="0" rtl="0" algn="l">
                        <a:spcBef>
                          <a:spcPts val="0"/>
                        </a:spcBef>
                        <a:spcAft>
                          <a:spcPts val="0"/>
                        </a:spcAft>
                        <a:buNone/>
                      </a:pPr>
                      <a:r>
                        <a:rPr lang="en-US" sz="1800"/>
                        <a:t>Q1</a:t>
                      </a:r>
                      <a:endParaRPr sz="1800"/>
                    </a:p>
                  </a:txBody>
                  <a:tcPr marT="45725" marB="45725" marR="91450" marL="91450"/>
                </a:tc>
                <a:tc>
                  <a:txBody>
                    <a:bodyPr/>
                    <a:lstStyle/>
                    <a:p>
                      <a:pPr indent="0" lvl="0" marL="0" marR="0" rtl="0" algn="l">
                        <a:spcBef>
                          <a:spcPts val="0"/>
                        </a:spcBef>
                        <a:spcAft>
                          <a:spcPts val="0"/>
                        </a:spcAft>
                        <a:buNone/>
                      </a:pPr>
                      <a:r>
                        <a:rPr lang="en-US" sz="1800"/>
                        <a:t>Q0</a:t>
                      </a:r>
                      <a:endParaRPr sz="1800"/>
                    </a:p>
                  </a:txBody>
                  <a:tcPr marT="45725" marB="45725" marR="91450" marL="91450"/>
                </a:tc>
                <a:tc>
                  <a:txBody>
                    <a:bodyPr/>
                    <a:lstStyle/>
                    <a:p>
                      <a:pPr indent="0" lvl="0" marL="0" marR="0" rtl="0" algn="l">
                        <a:spcBef>
                          <a:spcPts val="0"/>
                        </a:spcBef>
                        <a:spcAft>
                          <a:spcPts val="0"/>
                        </a:spcAft>
                        <a:buNone/>
                      </a:pPr>
                      <a:r>
                        <a:rPr lang="en-US" sz="1800"/>
                        <a:t>State Assigned</a:t>
                      </a:r>
                      <a:endParaRPr sz="1800"/>
                    </a:p>
                  </a:txBody>
                  <a:tcPr marT="45725" marB="45725" marR="91450" marL="91450"/>
                </a:tc>
              </a:tr>
              <a:tr h="430525">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r>
              <a:tr h="430525">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r>
              <a:tr h="430525">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3</a:t>
                      </a:r>
                      <a:endParaRPr sz="1800"/>
                    </a:p>
                  </a:txBody>
                  <a:tcPr marT="45725" marB="45725" marR="91450" marL="91450"/>
                </a:tc>
              </a:tr>
              <a:tr h="430525">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2</a:t>
                      </a:r>
                      <a:endParaRPr sz="1800"/>
                    </a:p>
                  </a:txBody>
                  <a:tcPr marT="45725" marB="45725" marR="91450" marL="91450"/>
                </a:tc>
              </a:tr>
              <a:tr h="4474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graphicFrame>
        <p:nvGraphicFramePr>
          <p:cNvPr id="1111" name="Google Shape;1111;p70"/>
          <p:cNvGraphicFramePr/>
          <p:nvPr/>
        </p:nvGraphicFramePr>
        <p:xfrm>
          <a:off x="1228011" y="3508311"/>
          <a:ext cx="3000000" cy="3000000"/>
        </p:xfrm>
        <a:graphic>
          <a:graphicData uri="http://schemas.openxmlformats.org/drawingml/2006/table">
            <a:tbl>
              <a:tblPr bandRow="1" firstRow="1">
                <a:noFill/>
                <a:tableStyleId>{31745F2F-B989-41C6-952C-ED52B88E52F6}</a:tableStyleId>
              </a:tblPr>
              <a:tblGrid>
                <a:gridCol w="704100"/>
                <a:gridCol w="854425"/>
                <a:gridCol w="752700"/>
                <a:gridCol w="1332500"/>
              </a:tblGrid>
              <a:tr h="769400">
                <a:tc>
                  <a:txBody>
                    <a:bodyPr/>
                    <a:lstStyle/>
                    <a:p>
                      <a:pPr indent="0" lvl="0" marL="0" marR="0" rtl="0" algn="l">
                        <a:spcBef>
                          <a:spcPts val="0"/>
                        </a:spcBef>
                        <a:spcAft>
                          <a:spcPts val="0"/>
                        </a:spcAft>
                        <a:buNone/>
                      </a:pPr>
                      <a:r>
                        <a:rPr lang="en-US" sz="1800"/>
                        <a:t>Q2</a:t>
                      </a:r>
                      <a:endParaRPr sz="1800"/>
                    </a:p>
                  </a:txBody>
                  <a:tcPr marT="45725" marB="45725" marR="91450" marL="91450"/>
                </a:tc>
                <a:tc>
                  <a:txBody>
                    <a:bodyPr/>
                    <a:lstStyle/>
                    <a:p>
                      <a:pPr indent="0" lvl="0" marL="0" marR="0" rtl="0" algn="l">
                        <a:spcBef>
                          <a:spcPts val="0"/>
                        </a:spcBef>
                        <a:spcAft>
                          <a:spcPts val="0"/>
                        </a:spcAft>
                        <a:buNone/>
                      </a:pPr>
                      <a:r>
                        <a:rPr lang="en-US" sz="1800"/>
                        <a:t>Q1</a:t>
                      </a:r>
                      <a:endParaRPr sz="1800"/>
                    </a:p>
                  </a:txBody>
                  <a:tcPr marT="45725" marB="45725" marR="91450" marL="91450"/>
                </a:tc>
                <a:tc>
                  <a:txBody>
                    <a:bodyPr/>
                    <a:lstStyle/>
                    <a:p>
                      <a:pPr indent="0" lvl="0" marL="0" marR="0" rtl="0" algn="l">
                        <a:spcBef>
                          <a:spcPts val="0"/>
                        </a:spcBef>
                        <a:spcAft>
                          <a:spcPts val="0"/>
                        </a:spcAft>
                        <a:buNone/>
                      </a:pPr>
                      <a:r>
                        <a:rPr lang="en-US" sz="1800"/>
                        <a:t>Q0</a:t>
                      </a:r>
                      <a:endParaRPr sz="1800"/>
                    </a:p>
                  </a:txBody>
                  <a:tcPr marT="45725" marB="45725" marR="91450" marL="91450"/>
                </a:tc>
                <a:tc>
                  <a:txBody>
                    <a:bodyPr/>
                    <a:lstStyle/>
                    <a:p>
                      <a:pPr indent="0" lvl="0" marL="0" marR="0" rtl="0" algn="l">
                        <a:spcBef>
                          <a:spcPts val="0"/>
                        </a:spcBef>
                        <a:spcAft>
                          <a:spcPts val="0"/>
                        </a:spcAft>
                        <a:buNone/>
                      </a:pPr>
                      <a:r>
                        <a:rPr lang="en-US" sz="1800"/>
                        <a:t>State Assigned</a:t>
                      </a:r>
                      <a:endParaRPr sz="1800"/>
                    </a:p>
                  </a:txBody>
                  <a:tcPr marT="45725" marB="45725" marR="91450" marL="91450"/>
                </a:tc>
              </a:tr>
              <a:tr h="430525">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r>
              <a:tr h="430525">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r>
              <a:tr h="430525">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3</a:t>
                      </a:r>
                      <a:endParaRPr sz="1800"/>
                    </a:p>
                  </a:txBody>
                  <a:tcPr marT="45725" marB="45725" marR="91450" marL="91450"/>
                </a:tc>
              </a:tr>
              <a:tr h="430525">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2</a:t>
                      </a:r>
                      <a:endParaRPr sz="1800"/>
                    </a:p>
                  </a:txBody>
                  <a:tcPr marT="45725" marB="45725" marR="91450" marL="91450"/>
                </a:tc>
              </a:tr>
              <a:tr h="430525">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5</a:t>
                      </a:r>
                      <a:endParaRPr sz="1800"/>
                    </a:p>
                  </a:txBody>
                  <a:tcPr marT="45725" marB="45725" marR="91450" marL="91450"/>
                </a:tc>
              </a:tr>
            </a:tbl>
          </a:graphicData>
        </a:graphic>
      </p:graphicFrame>
      <p:pic>
        <p:nvPicPr>
          <p:cNvPr id="1112" name="Google Shape;1112;p70"/>
          <p:cNvPicPr preferRelativeResize="0"/>
          <p:nvPr/>
        </p:nvPicPr>
        <p:blipFill rotWithShape="1">
          <a:blip r:embed="rId4">
            <a:alphaModFix/>
          </a:blip>
          <a:srcRect b="0" l="0" r="0" t="0"/>
          <a:stretch/>
        </p:blipFill>
        <p:spPr>
          <a:xfrm>
            <a:off x="7030207" y="3725577"/>
            <a:ext cx="3438330" cy="2995898"/>
          </a:xfrm>
          <a:prstGeom prst="rect">
            <a:avLst/>
          </a:prstGeom>
          <a:noFill/>
          <a:ln>
            <a:noFill/>
          </a:ln>
        </p:spPr>
      </p:pic>
      <p:sp>
        <p:nvSpPr>
          <p:cNvPr id="1113" name="Google Shape;1113;p70"/>
          <p:cNvSpPr txBox="1"/>
          <p:nvPr/>
        </p:nvSpPr>
        <p:spPr>
          <a:xfrm>
            <a:off x="5927013" y="2723963"/>
            <a:ext cx="5641391" cy="830997"/>
          </a:xfrm>
          <a:prstGeom prst="rect">
            <a:avLst/>
          </a:prstGeom>
          <a:solidFill>
            <a:srgbClr val="C4E0B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Step 3</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Prepare a state diagram (Without Bushing)</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pic>
        <p:nvPicPr>
          <p:cNvPr id="1118" name="Google Shape;1118;p71"/>
          <p:cNvPicPr preferRelativeResize="0"/>
          <p:nvPr/>
        </p:nvPicPr>
        <p:blipFill rotWithShape="1">
          <a:blip r:embed="rId3">
            <a:alphaModFix/>
          </a:blip>
          <a:srcRect b="0" l="0" r="0" t="0"/>
          <a:stretch/>
        </p:blipFill>
        <p:spPr>
          <a:xfrm>
            <a:off x="499188" y="2889447"/>
            <a:ext cx="3438330" cy="2995898"/>
          </a:xfrm>
          <a:prstGeom prst="rect">
            <a:avLst/>
          </a:prstGeom>
          <a:noFill/>
          <a:ln>
            <a:noFill/>
          </a:ln>
        </p:spPr>
      </p:pic>
      <p:sp>
        <p:nvSpPr>
          <p:cNvPr id="1119" name="Google Shape;1119;p71"/>
          <p:cNvSpPr txBox="1"/>
          <p:nvPr>
            <p:ph type="title"/>
          </p:nvPr>
        </p:nvSpPr>
        <p:spPr>
          <a:xfrm>
            <a:off x="1108788" y="113310"/>
            <a:ext cx="10515600" cy="67240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3600"/>
              <a:buFont typeface="Calibri"/>
              <a:buNone/>
            </a:pPr>
            <a:r>
              <a:rPr b="1" lang="en-US" sz="3600">
                <a:solidFill>
                  <a:srgbClr val="0070C0"/>
                </a:solidFill>
              </a:rPr>
              <a:t>Design of sequence generator : Step 3</a:t>
            </a:r>
            <a:endParaRPr/>
          </a:p>
        </p:txBody>
      </p:sp>
      <p:sp>
        <p:nvSpPr>
          <p:cNvPr id="1120" name="Google Shape;1120;p71"/>
          <p:cNvSpPr txBox="1"/>
          <p:nvPr>
            <p:ph idx="10" type="dt"/>
          </p:nvPr>
        </p:nvSpPr>
        <p:spPr>
          <a:xfrm>
            <a:off x="1101825" y="3543417"/>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121" name="Google Shape;1121;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Science and Information Technology-I</a:t>
            </a:r>
            <a:endParaRPr/>
          </a:p>
        </p:txBody>
      </p:sp>
      <p:sp>
        <p:nvSpPr>
          <p:cNvPr id="1122" name="Google Shape;1122;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23" name="Google Shape;1123;p71"/>
          <p:cNvPicPr preferRelativeResize="0"/>
          <p:nvPr/>
        </p:nvPicPr>
        <p:blipFill rotWithShape="1">
          <a:blip r:embed="rId4">
            <a:alphaModFix/>
          </a:blip>
          <a:srcRect b="0" l="0" r="0" t="0"/>
          <a:stretch/>
        </p:blipFill>
        <p:spPr>
          <a:xfrm>
            <a:off x="27458" y="46636"/>
            <a:ext cx="810742" cy="839245"/>
          </a:xfrm>
          <a:prstGeom prst="rect">
            <a:avLst/>
          </a:prstGeom>
          <a:noFill/>
          <a:ln>
            <a:noFill/>
          </a:ln>
        </p:spPr>
      </p:pic>
      <p:pic>
        <p:nvPicPr>
          <p:cNvPr id="1124" name="Google Shape;1124;p71"/>
          <p:cNvPicPr preferRelativeResize="0"/>
          <p:nvPr/>
        </p:nvPicPr>
        <p:blipFill rotWithShape="1">
          <a:blip r:embed="rId3">
            <a:alphaModFix/>
          </a:blip>
          <a:srcRect b="0" l="0" r="0" t="0"/>
          <a:stretch/>
        </p:blipFill>
        <p:spPr>
          <a:xfrm>
            <a:off x="600270" y="2875127"/>
            <a:ext cx="3438330" cy="2995898"/>
          </a:xfrm>
          <a:prstGeom prst="rect">
            <a:avLst/>
          </a:prstGeom>
          <a:noFill/>
          <a:ln>
            <a:noFill/>
          </a:ln>
        </p:spPr>
      </p:pic>
      <p:sp>
        <p:nvSpPr>
          <p:cNvPr id="1125" name="Google Shape;1125;p71"/>
          <p:cNvSpPr/>
          <p:nvPr/>
        </p:nvSpPr>
        <p:spPr>
          <a:xfrm>
            <a:off x="3353929" y="3541079"/>
            <a:ext cx="686004" cy="702427"/>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aphicFrame>
        <p:nvGraphicFramePr>
          <p:cNvPr id="1126" name="Google Shape;1126;p71"/>
          <p:cNvGraphicFramePr/>
          <p:nvPr/>
        </p:nvGraphicFramePr>
        <p:xfrm>
          <a:off x="5972986" y="2096051"/>
          <a:ext cx="3000000" cy="3000000"/>
        </p:xfrm>
        <a:graphic>
          <a:graphicData uri="http://schemas.openxmlformats.org/drawingml/2006/table">
            <a:tbl>
              <a:tblPr>
                <a:noFill/>
                <a:tableStyleId>{31745F2F-B989-41C6-952C-ED52B88E52F6}</a:tableStyleId>
              </a:tblPr>
              <a:tblGrid>
                <a:gridCol w="827150"/>
                <a:gridCol w="827150"/>
                <a:gridCol w="759625"/>
                <a:gridCol w="894675"/>
                <a:gridCol w="827150"/>
                <a:gridCol w="827150"/>
              </a:tblGrid>
              <a:tr h="422350">
                <a:tc gridSpan="3">
                  <a:txBody>
                    <a:bodyPr/>
                    <a:lstStyle/>
                    <a:p>
                      <a:pPr indent="0" lvl="0" marL="0" marR="0" rtl="0" algn="ctr">
                        <a:spcBef>
                          <a:spcPts val="0"/>
                        </a:spcBef>
                        <a:spcAft>
                          <a:spcPts val="0"/>
                        </a:spcAft>
                        <a:buNone/>
                      </a:pPr>
                      <a:r>
                        <a:rPr b="1" lang="en-US" sz="1800" u="none" strike="noStrike"/>
                        <a:t>Present State</a:t>
                      </a:r>
                      <a:endParaRPr b="1"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hMerge="1"/>
                <a:tc hMerge="1"/>
                <a:tc gridSpan="3">
                  <a:txBody>
                    <a:bodyPr/>
                    <a:lstStyle/>
                    <a:p>
                      <a:pPr indent="0" lvl="0" marL="0" marR="0" rtl="0" algn="ctr">
                        <a:spcBef>
                          <a:spcPts val="0"/>
                        </a:spcBef>
                        <a:spcAft>
                          <a:spcPts val="0"/>
                        </a:spcAft>
                        <a:buNone/>
                      </a:pPr>
                      <a:r>
                        <a:rPr b="1" lang="en-US" sz="1800" u="none" strike="noStrike"/>
                        <a:t>Next State</a:t>
                      </a:r>
                      <a:endParaRPr b="1"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hMerge="1"/>
                <a:tc hMerge="1"/>
              </a:tr>
              <a:tr h="422350">
                <a:tc>
                  <a:txBody>
                    <a:bodyPr/>
                    <a:lstStyle/>
                    <a:p>
                      <a:pPr indent="0" lvl="0" marL="0" marR="0" rtl="0" algn="ctr">
                        <a:spcBef>
                          <a:spcPts val="0"/>
                        </a:spcBef>
                        <a:spcAft>
                          <a:spcPts val="0"/>
                        </a:spcAft>
                        <a:buNone/>
                      </a:pPr>
                      <a:r>
                        <a:rPr b="1" lang="en-US" sz="1800" u="none" strike="noStrike"/>
                        <a:t>Q2</a:t>
                      </a:r>
                      <a:endParaRPr b="1"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b="1" lang="en-US" sz="1800" u="none" strike="noStrike"/>
                        <a:t>Q1</a:t>
                      </a:r>
                      <a:endParaRPr b="1"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b="1" lang="en-US" sz="1800" u="none" strike="noStrike"/>
                        <a:t>Q0</a:t>
                      </a:r>
                      <a:endParaRPr b="1"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b="1" lang="en-US" sz="1800" u="none" strike="noStrike"/>
                        <a:t>Q2</a:t>
                      </a:r>
                      <a:endParaRPr b="1"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b="1" lang="en-US" sz="1800" u="none" strike="noStrike"/>
                        <a:t>Q1</a:t>
                      </a:r>
                      <a:endParaRPr b="1"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b="1" lang="en-US" sz="1800" u="none" strike="noStrike"/>
                        <a:t>Q0</a:t>
                      </a:r>
                      <a:endParaRPr b="1"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2350">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2350">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2350">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2350">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2350">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2350">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2350">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2350">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l">
                        <a:spcBef>
                          <a:spcPts val="0"/>
                        </a:spcBef>
                        <a:spcAft>
                          <a:spcPts val="0"/>
                        </a:spcAft>
                        <a:buNone/>
                      </a:pPr>
                      <a:r>
                        <a:t/>
                      </a:r>
                      <a:endParaRPr sz="1800"/>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bl>
          </a:graphicData>
        </a:graphic>
      </p:graphicFrame>
      <p:graphicFrame>
        <p:nvGraphicFramePr>
          <p:cNvPr id="1127" name="Google Shape;1127;p71"/>
          <p:cNvGraphicFramePr/>
          <p:nvPr/>
        </p:nvGraphicFramePr>
        <p:xfrm>
          <a:off x="5972986" y="2940731"/>
          <a:ext cx="3000000" cy="3000000"/>
        </p:xfrm>
        <a:graphic>
          <a:graphicData uri="http://schemas.openxmlformats.org/drawingml/2006/table">
            <a:tbl>
              <a:tblPr>
                <a:noFill/>
                <a:tableStyleId>{31745F2F-B989-41C6-952C-ED52B88E52F6}</a:tableStyleId>
              </a:tblPr>
              <a:tblGrid>
                <a:gridCol w="827150"/>
                <a:gridCol w="827150"/>
                <a:gridCol w="759625"/>
              </a:tblGrid>
              <a:tr h="422350">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r>
              <a:tr h="422350">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r>
              <a:tr h="422350">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r>
              <a:tr h="422350">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r>
              <a:tr h="422350">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r>
              <a:tr h="422350">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r>
              <a:tr h="422350">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r>
              <a:tr h="422350">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r>
            </a:tbl>
          </a:graphicData>
        </a:graphic>
      </p:graphicFrame>
      <p:sp>
        <p:nvSpPr>
          <p:cNvPr id="1128" name="Google Shape;1128;p71"/>
          <p:cNvSpPr/>
          <p:nvPr/>
        </p:nvSpPr>
        <p:spPr>
          <a:xfrm>
            <a:off x="6185280" y="2940731"/>
            <a:ext cx="1951435" cy="398106"/>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aphicFrame>
        <p:nvGraphicFramePr>
          <p:cNvPr id="1129" name="Google Shape;1129;p71"/>
          <p:cNvGraphicFramePr/>
          <p:nvPr/>
        </p:nvGraphicFramePr>
        <p:xfrm>
          <a:off x="5972987" y="2096052"/>
          <a:ext cx="3000000" cy="3000000"/>
        </p:xfrm>
        <a:graphic>
          <a:graphicData uri="http://schemas.openxmlformats.org/drawingml/2006/table">
            <a:tbl>
              <a:tblPr>
                <a:noFill/>
                <a:tableStyleId>{31745F2F-B989-41C6-952C-ED52B88E52F6}</a:tableStyleId>
              </a:tblPr>
              <a:tblGrid>
                <a:gridCol w="827150"/>
                <a:gridCol w="827150"/>
                <a:gridCol w="827150"/>
                <a:gridCol w="827150"/>
                <a:gridCol w="827150"/>
                <a:gridCol w="827150"/>
              </a:tblGrid>
              <a:tr h="374350">
                <a:tc gridSpan="3">
                  <a:txBody>
                    <a:bodyPr/>
                    <a:lstStyle/>
                    <a:p>
                      <a:pPr indent="0" lvl="0" marL="0" marR="0" rtl="0" algn="ctr">
                        <a:spcBef>
                          <a:spcPts val="0"/>
                        </a:spcBef>
                        <a:spcAft>
                          <a:spcPts val="0"/>
                        </a:spcAft>
                        <a:buNone/>
                      </a:pPr>
                      <a:r>
                        <a:rPr lang="en-US" sz="1800" u="none" strike="noStrike"/>
                        <a:t>Present State</a:t>
                      </a:r>
                      <a:endParaRPr b="1"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hMerge="1"/>
                <a:tc hMerge="1"/>
                <a:tc gridSpan="3">
                  <a:txBody>
                    <a:bodyPr/>
                    <a:lstStyle/>
                    <a:p>
                      <a:pPr indent="0" lvl="0" marL="0" marR="0" rtl="0" algn="ctr">
                        <a:spcBef>
                          <a:spcPts val="0"/>
                        </a:spcBef>
                        <a:spcAft>
                          <a:spcPts val="0"/>
                        </a:spcAft>
                        <a:buNone/>
                      </a:pPr>
                      <a:r>
                        <a:rPr lang="en-US" sz="1800" u="none" strike="noStrike"/>
                        <a:t>Next State</a:t>
                      </a:r>
                      <a:endParaRPr b="1"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hMerge="1"/>
                <a:tc hMerge="1"/>
              </a:tr>
              <a:tr h="421850">
                <a:tc>
                  <a:txBody>
                    <a:bodyPr/>
                    <a:lstStyle/>
                    <a:p>
                      <a:pPr indent="0" lvl="0" marL="0" marR="0" rtl="0" algn="ctr">
                        <a:spcBef>
                          <a:spcPts val="0"/>
                        </a:spcBef>
                        <a:spcAft>
                          <a:spcPts val="0"/>
                        </a:spcAft>
                        <a:buNone/>
                      </a:pPr>
                      <a:r>
                        <a:rPr lang="en-US" sz="1800" u="none" strike="noStrike"/>
                        <a:t>Q2</a:t>
                      </a:r>
                      <a:endParaRPr b="1"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Q1</a:t>
                      </a:r>
                      <a:endParaRPr b="1"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Q0</a:t>
                      </a:r>
                      <a:endParaRPr b="1"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Q2</a:t>
                      </a:r>
                      <a:endParaRPr b="1"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Q1</a:t>
                      </a:r>
                      <a:endParaRPr b="1"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Q0</a:t>
                      </a:r>
                      <a:endParaRPr b="1"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1850">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1850">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1850">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1850">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1850">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1850">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1850">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1850">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bl>
          </a:graphicData>
        </a:graphic>
      </p:graphicFrame>
      <p:sp>
        <p:nvSpPr>
          <p:cNvPr id="1130" name="Google Shape;1130;p71"/>
          <p:cNvSpPr/>
          <p:nvPr/>
        </p:nvSpPr>
        <p:spPr>
          <a:xfrm>
            <a:off x="8579583" y="2940731"/>
            <a:ext cx="2248378" cy="398106"/>
          </a:xfrm>
          <a:prstGeom prst="rect">
            <a:avLst/>
          </a:prstGeom>
          <a:noFill/>
          <a:ln cap="flat" cmpd="sng" w="381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1" name="Google Shape;1131;p71"/>
          <p:cNvSpPr/>
          <p:nvPr/>
        </p:nvSpPr>
        <p:spPr>
          <a:xfrm>
            <a:off x="6185280" y="2904365"/>
            <a:ext cx="1991883" cy="382121"/>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aphicFrame>
        <p:nvGraphicFramePr>
          <p:cNvPr id="1132" name="Google Shape;1132;p71"/>
          <p:cNvGraphicFramePr/>
          <p:nvPr/>
        </p:nvGraphicFramePr>
        <p:xfrm>
          <a:off x="5997017" y="2096051"/>
          <a:ext cx="3000000" cy="3000000"/>
        </p:xfrm>
        <a:graphic>
          <a:graphicData uri="http://schemas.openxmlformats.org/drawingml/2006/table">
            <a:tbl>
              <a:tblPr>
                <a:noFill/>
                <a:tableStyleId>{31745F2F-B989-41C6-952C-ED52B88E52F6}</a:tableStyleId>
              </a:tblPr>
              <a:tblGrid>
                <a:gridCol w="827150"/>
                <a:gridCol w="827150"/>
                <a:gridCol w="827150"/>
                <a:gridCol w="827150"/>
                <a:gridCol w="827150"/>
                <a:gridCol w="827150"/>
              </a:tblGrid>
              <a:tr h="304800">
                <a:tc gridSpan="3">
                  <a:txBody>
                    <a:bodyPr/>
                    <a:lstStyle/>
                    <a:p>
                      <a:pPr indent="0" lvl="0" marL="0" marR="0" rtl="0" algn="ctr">
                        <a:spcBef>
                          <a:spcPts val="0"/>
                        </a:spcBef>
                        <a:spcAft>
                          <a:spcPts val="0"/>
                        </a:spcAft>
                        <a:buNone/>
                      </a:pPr>
                      <a:r>
                        <a:rPr b="1" lang="en-US" sz="2400" u="none" strike="noStrike"/>
                        <a:t>Present State</a:t>
                      </a:r>
                      <a:endParaRPr b="1" i="0" sz="2400" u="none" strike="noStrike">
                        <a:solidFill>
                          <a:srgbClr val="000000"/>
                        </a:solidFill>
                        <a:latin typeface="Calibri"/>
                        <a:ea typeface="Calibri"/>
                        <a:cs typeface="Calibri"/>
                        <a:sym typeface="Calibri"/>
                      </a:endParaRPr>
                    </a:p>
                  </a:txBody>
                  <a:tcPr marT="7625" marB="0" marR="7625" marL="7625" anchor="ctr">
                    <a:solidFill>
                      <a:srgbClr val="F7CAAC"/>
                    </a:solidFill>
                  </a:tcPr>
                </a:tc>
                <a:tc hMerge="1"/>
                <a:tc hMerge="1"/>
                <a:tc gridSpan="3">
                  <a:txBody>
                    <a:bodyPr/>
                    <a:lstStyle/>
                    <a:p>
                      <a:pPr indent="0" lvl="0" marL="0" marR="0" rtl="0" algn="ctr">
                        <a:spcBef>
                          <a:spcPts val="0"/>
                        </a:spcBef>
                        <a:spcAft>
                          <a:spcPts val="0"/>
                        </a:spcAft>
                        <a:buNone/>
                      </a:pPr>
                      <a:r>
                        <a:rPr b="1" lang="en-US" sz="2400" u="none" strike="noStrike"/>
                        <a:t>Next State</a:t>
                      </a:r>
                      <a:endParaRPr b="1" i="0" sz="2400" u="none" strike="noStrike">
                        <a:solidFill>
                          <a:srgbClr val="000000"/>
                        </a:solidFill>
                        <a:latin typeface="Calibri"/>
                        <a:ea typeface="Calibri"/>
                        <a:cs typeface="Calibri"/>
                        <a:sym typeface="Calibri"/>
                      </a:endParaRPr>
                    </a:p>
                  </a:txBody>
                  <a:tcPr marT="7625" marB="0" marR="7625" marL="7625" anchor="ctr">
                    <a:solidFill>
                      <a:srgbClr val="BBD6EE"/>
                    </a:solidFill>
                  </a:tcPr>
                </a:tc>
                <a:tc hMerge="1"/>
                <a:tc hMerge="1"/>
              </a:tr>
              <a:tr h="421850">
                <a:tc>
                  <a:txBody>
                    <a:bodyPr/>
                    <a:lstStyle/>
                    <a:p>
                      <a:pPr indent="0" lvl="0" marL="0" marR="0" rtl="0" algn="ctr">
                        <a:spcBef>
                          <a:spcPts val="0"/>
                        </a:spcBef>
                        <a:spcAft>
                          <a:spcPts val="0"/>
                        </a:spcAft>
                        <a:buNone/>
                      </a:pPr>
                      <a:r>
                        <a:rPr lang="en-US" sz="1800" u="none" strike="noStrike"/>
                        <a:t>Q2</a:t>
                      </a:r>
                      <a:endParaRPr b="1"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Q1</a:t>
                      </a:r>
                      <a:endParaRPr b="1"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Q0</a:t>
                      </a:r>
                      <a:endParaRPr b="1"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Q2</a:t>
                      </a:r>
                      <a:endParaRPr b="1"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Q1</a:t>
                      </a:r>
                      <a:endParaRPr b="1"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Q0</a:t>
                      </a:r>
                      <a:endParaRPr b="1"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1850">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1850">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0 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0 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1850">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1850">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1850">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1850">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1850">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r h="421850">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bl>
          </a:graphicData>
        </a:graphic>
      </p:graphicFrame>
      <p:sp>
        <p:nvSpPr>
          <p:cNvPr id="1133" name="Google Shape;1133;p71"/>
          <p:cNvSpPr/>
          <p:nvPr/>
        </p:nvSpPr>
        <p:spPr>
          <a:xfrm>
            <a:off x="6198834" y="3315365"/>
            <a:ext cx="1978329" cy="341836"/>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4" name="Google Shape;1134;p71"/>
          <p:cNvSpPr/>
          <p:nvPr/>
        </p:nvSpPr>
        <p:spPr>
          <a:xfrm>
            <a:off x="8555553" y="3315365"/>
            <a:ext cx="2249884" cy="337874"/>
          </a:xfrm>
          <a:prstGeom prst="rect">
            <a:avLst/>
          </a:prstGeom>
          <a:noFill/>
          <a:ln cap="flat" cmpd="sng" w="381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5" name="Google Shape;1135;p71"/>
          <p:cNvSpPr/>
          <p:nvPr/>
        </p:nvSpPr>
        <p:spPr>
          <a:xfrm>
            <a:off x="1972575" y="2823958"/>
            <a:ext cx="727787" cy="68696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6" name="Google Shape;1136;p71"/>
          <p:cNvSpPr/>
          <p:nvPr/>
        </p:nvSpPr>
        <p:spPr>
          <a:xfrm>
            <a:off x="3356392" y="3532918"/>
            <a:ext cx="686004" cy="702427"/>
          </a:xfrm>
          <a:prstGeom prst="rect">
            <a:avLst/>
          </a:prstGeom>
          <a:noFill/>
          <a:ln cap="flat" cmpd="sng" w="381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7" name="Google Shape;1137;p71"/>
          <p:cNvSpPr/>
          <p:nvPr/>
        </p:nvSpPr>
        <p:spPr>
          <a:xfrm>
            <a:off x="2959053" y="5119907"/>
            <a:ext cx="686004" cy="702427"/>
          </a:xfrm>
          <a:prstGeom prst="rect">
            <a:avLst/>
          </a:prstGeom>
          <a:noFill/>
          <a:ln cap="flat" cmpd="sng" w="381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8" name="Google Shape;1138;p71"/>
          <p:cNvSpPr txBox="1"/>
          <p:nvPr/>
        </p:nvSpPr>
        <p:spPr>
          <a:xfrm>
            <a:off x="1418253" y="5495731"/>
            <a:ext cx="2519265" cy="4639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1139" name="Google Shape;1139;p71"/>
          <p:cNvGraphicFramePr/>
          <p:nvPr/>
        </p:nvGraphicFramePr>
        <p:xfrm>
          <a:off x="5997017" y="3684325"/>
          <a:ext cx="3000000" cy="3000000"/>
        </p:xfrm>
        <a:graphic>
          <a:graphicData uri="http://schemas.openxmlformats.org/drawingml/2006/table">
            <a:tbl>
              <a:tblPr>
                <a:noFill/>
                <a:tableStyleId>{31745F2F-B989-41C6-952C-ED52B88E52F6}</a:tableStyleId>
              </a:tblPr>
              <a:tblGrid>
                <a:gridCol w="827150"/>
                <a:gridCol w="827150"/>
                <a:gridCol w="827150"/>
                <a:gridCol w="827150"/>
                <a:gridCol w="827150"/>
                <a:gridCol w="827150"/>
              </a:tblGrid>
              <a:tr h="421850">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0 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1 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bl>
          </a:graphicData>
        </a:graphic>
      </p:graphicFrame>
      <p:graphicFrame>
        <p:nvGraphicFramePr>
          <p:cNvPr id="1140" name="Google Shape;1140;p71"/>
          <p:cNvGraphicFramePr/>
          <p:nvPr/>
        </p:nvGraphicFramePr>
        <p:xfrm>
          <a:off x="5997017" y="4099615"/>
          <a:ext cx="3000000" cy="3000000"/>
        </p:xfrm>
        <a:graphic>
          <a:graphicData uri="http://schemas.openxmlformats.org/drawingml/2006/table">
            <a:tbl>
              <a:tblPr>
                <a:noFill/>
                <a:tableStyleId>{31745F2F-B989-41C6-952C-ED52B88E52F6}</a:tableStyleId>
              </a:tblPr>
              <a:tblGrid>
                <a:gridCol w="827150"/>
                <a:gridCol w="827150"/>
                <a:gridCol w="827150"/>
                <a:gridCol w="827150"/>
                <a:gridCol w="827150"/>
                <a:gridCol w="827150"/>
              </a:tblGrid>
              <a:tr h="421850">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1 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0 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bl>
          </a:graphicData>
        </a:graphic>
      </p:graphicFrame>
      <p:graphicFrame>
        <p:nvGraphicFramePr>
          <p:cNvPr id="1141" name="Google Shape;1141;p71"/>
          <p:cNvGraphicFramePr/>
          <p:nvPr/>
        </p:nvGraphicFramePr>
        <p:xfrm>
          <a:off x="5997017" y="4536219"/>
          <a:ext cx="3000000" cy="3000000"/>
        </p:xfrm>
        <a:graphic>
          <a:graphicData uri="http://schemas.openxmlformats.org/drawingml/2006/table">
            <a:tbl>
              <a:tblPr>
                <a:noFill/>
                <a:tableStyleId>{31745F2F-B989-41C6-952C-ED52B88E52F6}</a:tableStyleId>
              </a:tblPr>
              <a:tblGrid>
                <a:gridCol w="827150"/>
                <a:gridCol w="827150"/>
                <a:gridCol w="827150"/>
                <a:gridCol w="827150"/>
                <a:gridCol w="827150"/>
                <a:gridCol w="827150"/>
              </a:tblGrid>
              <a:tr h="400550">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X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X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X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bl>
          </a:graphicData>
        </a:graphic>
      </p:graphicFrame>
      <p:graphicFrame>
        <p:nvGraphicFramePr>
          <p:cNvPr id="1142" name="Google Shape;1142;p71"/>
          <p:cNvGraphicFramePr/>
          <p:nvPr/>
        </p:nvGraphicFramePr>
        <p:xfrm>
          <a:off x="5989780" y="4941949"/>
          <a:ext cx="3000000" cy="3000000"/>
        </p:xfrm>
        <a:graphic>
          <a:graphicData uri="http://schemas.openxmlformats.org/drawingml/2006/table">
            <a:tbl>
              <a:tblPr>
                <a:noFill/>
                <a:tableStyleId>{31745F2F-B989-41C6-952C-ED52B88E52F6}</a:tableStyleId>
              </a:tblPr>
              <a:tblGrid>
                <a:gridCol w="827150"/>
                <a:gridCol w="827150"/>
                <a:gridCol w="845325"/>
                <a:gridCol w="808975"/>
                <a:gridCol w="827150"/>
                <a:gridCol w="827150"/>
              </a:tblGrid>
              <a:tr h="421850">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0</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0 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1 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bl>
          </a:graphicData>
        </a:graphic>
      </p:graphicFrame>
      <p:graphicFrame>
        <p:nvGraphicFramePr>
          <p:cNvPr id="1143" name="Google Shape;1143;p71"/>
          <p:cNvGraphicFramePr/>
          <p:nvPr/>
        </p:nvGraphicFramePr>
        <p:xfrm>
          <a:off x="5997017" y="5341824"/>
          <a:ext cx="3000000" cy="3000000"/>
        </p:xfrm>
        <a:graphic>
          <a:graphicData uri="http://schemas.openxmlformats.org/drawingml/2006/table">
            <a:tbl>
              <a:tblPr>
                <a:noFill/>
                <a:tableStyleId>{31745F2F-B989-41C6-952C-ED52B88E52F6}</a:tableStyleId>
              </a:tblPr>
              <a:tblGrid>
                <a:gridCol w="827150"/>
                <a:gridCol w="827150"/>
                <a:gridCol w="827150"/>
                <a:gridCol w="827150"/>
                <a:gridCol w="827150"/>
                <a:gridCol w="827150"/>
              </a:tblGrid>
              <a:tr h="421850">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X</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X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X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bl>
          </a:graphicData>
        </a:graphic>
      </p:graphicFrame>
      <p:graphicFrame>
        <p:nvGraphicFramePr>
          <p:cNvPr id="1144" name="Google Shape;1144;p71"/>
          <p:cNvGraphicFramePr/>
          <p:nvPr/>
        </p:nvGraphicFramePr>
        <p:xfrm>
          <a:off x="5997017" y="5760213"/>
          <a:ext cx="3000000" cy="3000000"/>
        </p:xfrm>
        <a:graphic>
          <a:graphicData uri="http://schemas.openxmlformats.org/drawingml/2006/table">
            <a:tbl>
              <a:tblPr>
                <a:noFill/>
                <a:tableStyleId>{31745F2F-B989-41C6-952C-ED52B88E52F6}</a:tableStyleId>
              </a:tblPr>
              <a:tblGrid>
                <a:gridCol w="827150"/>
                <a:gridCol w="827150"/>
                <a:gridCol w="827150"/>
                <a:gridCol w="827150"/>
                <a:gridCol w="827150"/>
                <a:gridCol w="827150"/>
              </a:tblGrid>
              <a:tr h="421850">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7625" marB="0" marR="7625" marL="7625" anchor="ctr">
                    <a:solidFill>
                      <a:srgbClr val="F7CAAC"/>
                    </a:solidFill>
                  </a:tcPr>
                </a:tc>
                <a:tc>
                  <a:txBody>
                    <a:bodyPr/>
                    <a:lstStyle/>
                    <a:p>
                      <a:pPr indent="0" lvl="0" marL="0" marR="0" rtl="0" algn="ctr">
                        <a:spcBef>
                          <a:spcPts val="0"/>
                        </a:spcBef>
                        <a:spcAft>
                          <a:spcPts val="0"/>
                        </a:spcAft>
                        <a:buNone/>
                      </a:pPr>
                      <a:r>
                        <a:rPr lang="en-US" sz="1800" u="none" strike="noStrike"/>
                        <a:t> X</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X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c>
                  <a:txBody>
                    <a:bodyPr/>
                    <a:lstStyle/>
                    <a:p>
                      <a:pPr indent="0" lvl="0" marL="0" marR="0" rtl="0" algn="ctr">
                        <a:spcBef>
                          <a:spcPts val="0"/>
                        </a:spcBef>
                        <a:spcAft>
                          <a:spcPts val="0"/>
                        </a:spcAft>
                        <a:buNone/>
                      </a:pPr>
                      <a:r>
                        <a:rPr lang="en-US" sz="1800" u="none" strike="noStrike"/>
                        <a:t>X </a:t>
                      </a:r>
                      <a:endParaRPr b="0" i="0" sz="1800" u="none" strike="noStrike">
                        <a:solidFill>
                          <a:srgbClr val="000000"/>
                        </a:solidFill>
                        <a:latin typeface="Calibri"/>
                        <a:ea typeface="Calibri"/>
                        <a:cs typeface="Calibri"/>
                        <a:sym typeface="Calibri"/>
                      </a:endParaRPr>
                    </a:p>
                  </a:txBody>
                  <a:tcPr marT="7625" marB="0" marR="7625" marL="7625" anchor="ctr">
                    <a:solidFill>
                      <a:srgbClr val="BBD6EE"/>
                    </a:solidFill>
                  </a:tcPr>
                </a:tc>
              </a:tr>
            </a:tbl>
          </a:graphicData>
        </a:graphic>
      </p:graphicFrame>
      <p:sp>
        <p:nvSpPr>
          <p:cNvPr id="1145" name="Google Shape;1145;p71"/>
          <p:cNvSpPr txBox="1"/>
          <p:nvPr/>
        </p:nvSpPr>
        <p:spPr>
          <a:xfrm>
            <a:off x="810209" y="866674"/>
            <a:ext cx="10814179" cy="1107996"/>
          </a:xfrm>
          <a:prstGeom prst="rect">
            <a:avLst/>
          </a:prstGeom>
          <a:solidFill>
            <a:srgbClr val="C4E0B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Prepare a state table using state diagram. Consider all the possible states as present state. Write Don’t care condition (X) as a next state for states not present in the state diagram.</a:t>
            </a:r>
            <a:endParaRPr sz="22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72"/>
          <p:cNvSpPr txBox="1"/>
          <p:nvPr>
            <p:ph type="title"/>
          </p:nvPr>
        </p:nvSpPr>
        <p:spPr>
          <a:xfrm>
            <a:off x="1108788" y="113310"/>
            <a:ext cx="10515600" cy="67240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3600"/>
              <a:buFont typeface="Calibri"/>
              <a:buNone/>
            </a:pPr>
            <a:r>
              <a:rPr b="1" lang="en-US" sz="3600">
                <a:solidFill>
                  <a:srgbClr val="0070C0"/>
                </a:solidFill>
              </a:rPr>
              <a:t>Design of sequence generator : Step 3</a:t>
            </a:r>
            <a:endParaRPr/>
          </a:p>
        </p:txBody>
      </p:sp>
      <p:sp>
        <p:nvSpPr>
          <p:cNvPr id="1151" name="Google Shape;1151;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152" name="Google Shape;1152;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Science and Information Technology-I</a:t>
            </a:r>
            <a:endParaRPr/>
          </a:p>
        </p:txBody>
      </p:sp>
      <p:sp>
        <p:nvSpPr>
          <p:cNvPr id="1153" name="Google Shape;1153;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54" name="Google Shape;1154;p72"/>
          <p:cNvPicPr preferRelativeResize="0"/>
          <p:nvPr/>
        </p:nvPicPr>
        <p:blipFill rotWithShape="1">
          <a:blip r:embed="rId3">
            <a:alphaModFix/>
          </a:blip>
          <a:srcRect b="0" l="0" r="0" t="0"/>
          <a:stretch/>
        </p:blipFill>
        <p:spPr>
          <a:xfrm>
            <a:off x="27458" y="46636"/>
            <a:ext cx="810742" cy="839245"/>
          </a:xfrm>
          <a:prstGeom prst="rect">
            <a:avLst/>
          </a:prstGeom>
          <a:noFill/>
          <a:ln>
            <a:noFill/>
          </a:ln>
        </p:spPr>
      </p:pic>
      <p:pic>
        <p:nvPicPr>
          <p:cNvPr id="1155" name="Google Shape;1155;p72"/>
          <p:cNvPicPr preferRelativeResize="0"/>
          <p:nvPr/>
        </p:nvPicPr>
        <p:blipFill rotWithShape="1">
          <a:blip r:embed="rId4">
            <a:alphaModFix/>
          </a:blip>
          <a:srcRect b="0" l="0" r="0" t="0"/>
          <a:stretch/>
        </p:blipFill>
        <p:spPr>
          <a:xfrm>
            <a:off x="3842658" y="1564672"/>
            <a:ext cx="7781730" cy="5156803"/>
          </a:xfrm>
          <a:prstGeom prst="rect">
            <a:avLst/>
          </a:prstGeom>
          <a:noFill/>
          <a:ln>
            <a:noFill/>
          </a:ln>
        </p:spPr>
      </p:pic>
      <p:pic>
        <p:nvPicPr>
          <p:cNvPr id="1156" name="Google Shape;1156;p72"/>
          <p:cNvPicPr preferRelativeResize="0"/>
          <p:nvPr/>
        </p:nvPicPr>
        <p:blipFill rotWithShape="1">
          <a:blip r:embed="rId5">
            <a:alphaModFix/>
          </a:blip>
          <a:srcRect b="0" l="0" r="0" t="0"/>
          <a:stretch/>
        </p:blipFill>
        <p:spPr>
          <a:xfrm>
            <a:off x="240554" y="1183996"/>
            <a:ext cx="2689257" cy="2343213"/>
          </a:xfrm>
          <a:prstGeom prst="rect">
            <a:avLst/>
          </a:prstGeom>
          <a:noFill/>
          <a:ln>
            <a:noFill/>
          </a:ln>
        </p:spPr>
      </p:pic>
      <p:sp>
        <p:nvSpPr>
          <p:cNvPr id="1157" name="Google Shape;1157;p72"/>
          <p:cNvSpPr txBox="1"/>
          <p:nvPr/>
        </p:nvSpPr>
        <p:spPr>
          <a:xfrm>
            <a:off x="3229946" y="953164"/>
            <a:ext cx="8360229" cy="461665"/>
          </a:xfrm>
          <a:prstGeom prst="rect">
            <a:avLst/>
          </a:prstGeom>
          <a:solidFill>
            <a:srgbClr val="C4E0B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Complete the state table using Excitation table of flip flop</a:t>
            </a:r>
            <a:endParaRPr sz="2400">
              <a:solidFill>
                <a:schemeClr val="dk1"/>
              </a:solidFill>
              <a:latin typeface="Arial"/>
              <a:ea typeface="Arial"/>
              <a:cs typeface="Arial"/>
              <a:sym typeface="Arial"/>
            </a:endParaRPr>
          </a:p>
        </p:txBody>
      </p:sp>
      <p:pic>
        <p:nvPicPr>
          <p:cNvPr id="1158" name="Google Shape;1158;p72"/>
          <p:cNvPicPr preferRelativeResize="0"/>
          <p:nvPr/>
        </p:nvPicPr>
        <p:blipFill rotWithShape="1">
          <a:blip r:embed="rId6">
            <a:alphaModFix/>
          </a:blip>
          <a:srcRect b="0" l="0" r="0" t="0"/>
          <a:stretch/>
        </p:blipFill>
        <p:spPr>
          <a:xfrm>
            <a:off x="240555" y="3677187"/>
            <a:ext cx="3135702" cy="25929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pic>
        <p:nvPicPr>
          <p:cNvPr id="1163" name="Google Shape;1163;p73"/>
          <p:cNvPicPr preferRelativeResize="0"/>
          <p:nvPr/>
        </p:nvPicPr>
        <p:blipFill rotWithShape="1">
          <a:blip r:embed="rId3">
            <a:alphaModFix/>
          </a:blip>
          <a:srcRect b="0" l="0" r="0" t="0"/>
          <a:stretch/>
        </p:blipFill>
        <p:spPr>
          <a:xfrm>
            <a:off x="7638816" y="3836352"/>
            <a:ext cx="3990975" cy="1476375"/>
          </a:xfrm>
          <a:prstGeom prst="rect">
            <a:avLst/>
          </a:prstGeom>
          <a:noFill/>
          <a:ln>
            <a:noFill/>
          </a:ln>
        </p:spPr>
      </p:pic>
      <p:pic>
        <p:nvPicPr>
          <p:cNvPr id="1164" name="Google Shape;1164;p73"/>
          <p:cNvPicPr preferRelativeResize="0"/>
          <p:nvPr/>
        </p:nvPicPr>
        <p:blipFill rotWithShape="1">
          <a:blip r:embed="rId4">
            <a:alphaModFix/>
          </a:blip>
          <a:srcRect b="0" l="0" r="0" t="0"/>
          <a:stretch/>
        </p:blipFill>
        <p:spPr>
          <a:xfrm>
            <a:off x="3837186" y="3848691"/>
            <a:ext cx="3695700" cy="1466850"/>
          </a:xfrm>
          <a:prstGeom prst="rect">
            <a:avLst/>
          </a:prstGeom>
          <a:noFill/>
          <a:ln>
            <a:noFill/>
          </a:ln>
        </p:spPr>
      </p:pic>
      <p:pic>
        <p:nvPicPr>
          <p:cNvPr id="1165" name="Google Shape;1165;p73"/>
          <p:cNvPicPr preferRelativeResize="0"/>
          <p:nvPr/>
        </p:nvPicPr>
        <p:blipFill rotWithShape="1">
          <a:blip r:embed="rId5">
            <a:alphaModFix/>
          </a:blip>
          <a:srcRect b="0" l="0" r="0" t="0"/>
          <a:stretch/>
        </p:blipFill>
        <p:spPr>
          <a:xfrm>
            <a:off x="7284291" y="1130262"/>
            <a:ext cx="3800475" cy="1485900"/>
          </a:xfrm>
          <a:prstGeom prst="rect">
            <a:avLst/>
          </a:prstGeom>
          <a:noFill/>
          <a:ln>
            <a:noFill/>
          </a:ln>
        </p:spPr>
      </p:pic>
      <p:pic>
        <p:nvPicPr>
          <p:cNvPr id="1166" name="Google Shape;1166;p73"/>
          <p:cNvPicPr preferRelativeResize="0"/>
          <p:nvPr/>
        </p:nvPicPr>
        <p:blipFill rotWithShape="1">
          <a:blip r:embed="rId6">
            <a:alphaModFix/>
          </a:blip>
          <a:srcRect b="0" l="0" r="0" t="0"/>
          <a:stretch/>
        </p:blipFill>
        <p:spPr>
          <a:xfrm>
            <a:off x="3618008" y="1212446"/>
            <a:ext cx="3505200" cy="1543050"/>
          </a:xfrm>
          <a:prstGeom prst="rect">
            <a:avLst/>
          </a:prstGeom>
          <a:noFill/>
          <a:ln>
            <a:noFill/>
          </a:ln>
        </p:spPr>
      </p:pic>
      <p:sp>
        <p:nvSpPr>
          <p:cNvPr id="1167" name="Google Shape;1167;p73"/>
          <p:cNvSpPr txBox="1"/>
          <p:nvPr>
            <p:ph type="title"/>
          </p:nvPr>
        </p:nvSpPr>
        <p:spPr>
          <a:xfrm>
            <a:off x="929910" y="197184"/>
            <a:ext cx="10454173" cy="5399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3600"/>
              <a:buFont typeface="Calibri"/>
              <a:buNone/>
            </a:pPr>
            <a:r>
              <a:rPr b="1" lang="en-US" sz="3600">
                <a:solidFill>
                  <a:srgbClr val="0070C0"/>
                </a:solidFill>
              </a:rPr>
              <a:t>Design of sequence generator : Step 4 K Maps</a:t>
            </a:r>
            <a:endParaRPr/>
          </a:p>
        </p:txBody>
      </p:sp>
      <p:sp>
        <p:nvSpPr>
          <p:cNvPr id="1168" name="Google Shape;1168;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169" name="Google Shape;1169;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70" name="Google Shape;1170;p73"/>
          <p:cNvPicPr preferRelativeResize="0"/>
          <p:nvPr/>
        </p:nvPicPr>
        <p:blipFill rotWithShape="1">
          <a:blip r:embed="rId7">
            <a:alphaModFix/>
          </a:blip>
          <a:srcRect b="0" l="0" r="0" t="0"/>
          <a:stretch/>
        </p:blipFill>
        <p:spPr>
          <a:xfrm>
            <a:off x="95494" y="47533"/>
            <a:ext cx="810742" cy="839245"/>
          </a:xfrm>
          <a:prstGeom prst="rect">
            <a:avLst/>
          </a:prstGeom>
          <a:noFill/>
          <a:ln>
            <a:noFill/>
          </a:ln>
        </p:spPr>
      </p:pic>
      <p:sp>
        <p:nvSpPr>
          <p:cNvPr id="1171" name="Google Shape;1171;p73"/>
          <p:cNvSpPr/>
          <p:nvPr/>
        </p:nvSpPr>
        <p:spPr>
          <a:xfrm>
            <a:off x="9000468" y="5385756"/>
            <a:ext cx="857927" cy="369332"/>
          </a:xfrm>
          <a:prstGeom prst="rect">
            <a:avLst/>
          </a:prstGeom>
          <a:solidFill>
            <a:srgbClr val="E1EF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K2 = 1</a:t>
            </a:r>
            <a:endParaRPr/>
          </a:p>
        </p:txBody>
      </p:sp>
      <p:sp>
        <p:nvSpPr>
          <p:cNvPr id="1172" name="Google Shape;1172;p73"/>
          <p:cNvSpPr/>
          <p:nvPr/>
        </p:nvSpPr>
        <p:spPr>
          <a:xfrm>
            <a:off x="8702070" y="2657430"/>
            <a:ext cx="1375698" cy="461665"/>
          </a:xfrm>
          <a:prstGeom prst="rect">
            <a:avLst/>
          </a:prstGeom>
          <a:solidFill>
            <a:srgbClr val="E1EF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J2 = Q1Q0</a:t>
            </a: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1173" name="Google Shape;1173;p73"/>
          <p:cNvSpPr/>
          <p:nvPr/>
        </p:nvSpPr>
        <p:spPr>
          <a:xfrm>
            <a:off x="5119534" y="5389355"/>
            <a:ext cx="1106393" cy="461665"/>
          </a:xfrm>
          <a:prstGeom prst="rect">
            <a:avLst/>
          </a:prstGeom>
          <a:solidFill>
            <a:srgbClr val="FBE4D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K1 = Q0</a:t>
            </a: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1174" name="Google Shape;1174;p73"/>
          <p:cNvSpPr/>
          <p:nvPr/>
        </p:nvSpPr>
        <p:spPr>
          <a:xfrm>
            <a:off x="5097009" y="2748700"/>
            <a:ext cx="1067921" cy="461665"/>
          </a:xfrm>
          <a:prstGeom prst="rect">
            <a:avLst/>
          </a:prstGeom>
          <a:solidFill>
            <a:srgbClr val="FBE4D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J1 = Q2</a:t>
            </a: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1175" name="Google Shape;1175;p73"/>
          <p:cNvSpPr/>
          <p:nvPr/>
        </p:nvSpPr>
        <p:spPr>
          <a:xfrm>
            <a:off x="1562479" y="5468060"/>
            <a:ext cx="1106393" cy="461665"/>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K0 = Q2</a:t>
            </a:r>
            <a:r>
              <a:rPr lang="en-US" sz="24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176" name="Google Shape;1176;p73"/>
          <p:cNvSpPr/>
          <p:nvPr/>
        </p:nvSpPr>
        <p:spPr>
          <a:xfrm>
            <a:off x="1671484" y="2842096"/>
            <a:ext cx="819455" cy="369332"/>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J0 = 1</a:t>
            </a:r>
            <a:endParaRPr/>
          </a:p>
        </p:txBody>
      </p:sp>
      <p:sp>
        <p:nvSpPr>
          <p:cNvPr id="1177" name="Google Shape;1177;p73"/>
          <p:cNvSpPr/>
          <p:nvPr/>
        </p:nvSpPr>
        <p:spPr>
          <a:xfrm>
            <a:off x="4136988" y="1693506"/>
            <a:ext cx="2986220" cy="382555"/>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8" name="Google Shape;1178;p73"/>
          <p:cNvSpPr/>
          <p:nvPr/>
        </p:nvSpPr>
        <p:spPr>
          <a:xfrm>
            <a:off x="10179698" y="1614196"/>
            <a:ext cx="410547" cy="923731"/>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79" name="Google Shape;1179;p73"/>
          <p:cNvPicPr preferRelativeResize="0"/>
          <p:nvPr/>
        </p:nvPicPr>
        <p:blipFill rotWithShape="1">
          <a:blip r:embed="rId8">
            <a:alphaModFix/>
          </a:blip>
          <a:srcRect b="0" l="0" r="0" t="0"/>
          <a:stretch/>
        </p:blipFill>
        <p:spPr>
          <a:xfrm>
            <a:off x="14497" y="1255309"/>
            <a:ext cx="3571875" cy="1457325"/>
          </a:xfrm>
          <a:prstGeom prst="rect">
            <a:avLst/>
          </a:prstGeom>
          <a:noFill/>
          <a:ln>
            <a:noFill/>
          </a:ln>
        </p:spPr>
      </p:pic>
      <p:sp>
        <p:nvSpPr>
          <p:cNvPr id="1180" name="Google Shape;1180;p73"/>
          <p:cNvSpPr/>
          <p:nvPr/>
        </p:nvSpPr>
        <p:spPr>
          <a:xfrm>
            <a:off x="656885" y="1724589"/>
            <a:ext cx="2603734" cy="813338"/>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81" name="Google Shape;1181;p73"/>
          <p:cNvPicPr preferRelativeResize="0"/>
          <p:nvPr/>
        </p:nvPicPr>
        <p:blipFill rotWithShape="1">
          <a:blip r:embed="rId9">
            <a:alphaModFix/>
          </a:blip>
          <a:srcRect b="0" l="0" r="0" t="0"/>
          <a:stretch/>
        </p:blipFill>
        <p:spPr>
          <a:xfrm>
            <a:off x="68039" y="3839166"/>
            <a:ext cx="3781425" cy="1476375"/>
          </a:xfrm>
          <a:prstGeom prst="rect">
            <a:avLst/>
          </a:prstGeom>
          <a:noFill/>
          <a:ln>
            <a:noFill/>
          </a:ln>
        </p:spPr>
      </p:pic>
      <p:sp>
        <p:nvSpPr>
          <p:cNvPr id="1182" name="Google Shape;1182;p73"/>
          <p:cNvSpPr/>
          <p:nvPr/>
        </p:nvSpPr>
        <p:spPr>
          <a:xfrm>
            <a:off x="587829" y="4295099"/>
            <a:ext cx="2993571" cy="360878"/>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83" name="Google Shape;1183;p73"/>
          <p:cNvSpPr/>
          <p:nvPr/>
        </p:nvSpPr>
        <p:spPr>
          <a:xfrm>
            <a:off x="6736702" y="4295099"/>
            <a:ext cx="796184" cy="1020442"/>
          </a:xfrm>
          <a:prstGeom prst="leftBracket">
            <a:avLst>
              <a:gd fmla="val 8333" name="adj"/>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84" name="Google Shape;1184;p73"/>
          <p:cNvSpPr/>
          <p:nvPr/>
        </p:nvSpPr>
        <p:spPr>
          <a:xfrm rot="10800000">
            <a:off x="4260164" y="4262259"/>
            <a:ext cx="613845" cy="1020442"/>
          </a:xfrm>
          <a:prstGeom prst="leftBracket">
            <a:avLst>
              <a:gd fmla="val 8333" name="adj"/>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85" name="Google Shape;1185;p73"/>
          <p:cNvSpPr/>
          <p:nvPr/>
        </p:nvSpPr>
        <p:spPr>
          <a:xfrm>
            <a:off x="8220269" y="4295099"/>
            <a:ext cx="2985796" cy="818077"/>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86" name="Google Shape;1186;p73"/>
          <p:cNvSpPr txBox="1"/>
          <p:nvPr/>
        </p:nvSpPr>
        <p:spPr>
          <a:xfrm>
            <a:off x="656885" y="1483567"/>
            <a:ext cx="271146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00             01             11             10</a:t>
            </a:r>
            <a:endParaRPr sz="1200">
              <a:solidFill>
                <a:schemeClr val="dk1"/>
              </a:solidFill>
              <a:latin typeface="Arial"/>
              <a:ea typeface="Arial"/>
              <a:cs typeface="Arial"/>
              <a:sym typeface="Arial"/>
            </a:endParaRPr>
          </a:p>
        </p:txBody>
      </p:sp>
      <p:sp>
        <p:nvSpPr>
          <p:cNvPr id="1187" name="Google Shape;1187;p73"/>
          <p:cNvSpPr txBox="1"/>
          <p:nvPr/>
        </p:nvSpPr>
        <p:spPr>
          <a:xfrm>
            <a:off x="4228760" y="1446887"/>
            <a:ext cx="271146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00             01             11             10</a:t>
            </a:r>
            <a:endParaRPr sz="1200">
              <a:solidFill>
                <a:schemeClr val="dk1"/>
              </a:solidFill>
              <a:latin typeface="Arial"/>
              <a:ea typeface="Arial"/>
              <a:cs typeface="Arial"/>
              <a:sym typeface="Arial"/>
            </a:endParaRPr>
          </a:p>
        </p:txBody>
      </p:sp>
      <p:sp>
        <p:nvSpPr>
          <p:cNvPr id="1188" name="Google Shape;1188;p73"/>
          <p:cNvSpPr txBox="1"/>
          <p:nvPr/>
        </p:nvSpPr>
        <p:spPr>
          <a:xfrm>
            <a:off x="8034186" y="1338390"/>
            <a:ext cx="271146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00             01             11             10</a:t>
            </a:r>
            <a:endParaRPr sz="1200">
              <a:solidFill>
                <a:schemeClr val="dk1"/>
              </a:solidFill>
              <a:latin typeface="Arial"/>
              <a:ea typeface="Arial"/>
              <a:cs typeface="Arial"/>
              <a:sym typeface="Arial"/>
            </a:endParaRPr>
          </a:p>
        </p:txBody>
      </p:sp>
      <p:sp>
        <p:nvSpPr>
          <p:cNvPr id="1189" name="Google Shape;1189;p73"/>
          <p:cNvSpPr txBox="1"/>
          <p:nvPr/>
        </p:nvSpPr>
        <p:spPr>
          <a:xfrm>
            <a:off x="806412" y="3988816"/>
            <a:ext cx="271146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00             01               11               10</a:t>
            </a:r>
            <a:endParaRPr sz="1200">
              <a:solidFill>
                <a:schemeClr val="dk1"/>
              </a:solidFill>
              <a:latin typeface="Arial"/>
              <a:ea typeface="Arial"/>
              <a:cs typeface="Arial"/>
              <a:sym typeface="Arial"/>
            </a:endParaRPr>
          </a:p>
        </p:txBody>
      </p:sp>
      <p:sp>
        <p:nvSpPr>
          <p:cNvPr id="1190" name="Google Shape;1190;p73"/>
          <p:cNvSpPr txBox="1"/>
          <p:nvPr/>
        </p:nvSpPr>
        <p:spPr>
          <a:xfrm>
            <a:off x="4449623" y="4018100"/>
            <a:ext cx="271146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00             01               11               10</a:t>
            </a:r>
            <a:endParaRPr sz="1200">
              <a:solidFill>
                <a:schemeClr val="dk1"/>
              </a:solidFill>
              <a:latin typeface="Arial"/>
              <a:ea typeface="Arial"/>
              <a:cs typeface="Arial"/>
              <a:sym typeface="Arial"/>
            </a:endParaRPr>
          </a:p>
        </p:txBody>
      </p:sp>
      <p:sp>
        <p:nvSpPr>
          <p:cNvPr id="1191" name="Google Shape;1191;p73"/>
          <p:cNvSpPr txBox="1"/>
          <p:nvPr/>
        </p:nvSpPr>
        <p:spPr>
          <a:xfrm>
            <a:off x="8494599" y="4013246"/>
            <a:ext cx="271146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00             01               11               10</a:t>
            </a:r>
            <a:endParaRPr sz="1200">
              <a:solidFill>
                <a:schemeClr val="dk1"/>
              </a:solidFill>
              <a:latin typeface="Arial"/>
              <a:ea typeface="Arial"/>
              <a:cs typeface="Arial"/>
              <a:sym typeface="Arial"/>
            </a:endParaRPr>
          </a:p>
        </p:txBody>
      </p:sp>
      <p:sp>
        <p:nvSpPr>
          <p:cNvPr id="1192" name="Google Shape;1192;p73"/>
          <p:cNvSpPr txBox="1"/>
          <p:nvPr/>
        </p:nvSpPr>
        <p:spPr>
          <a:xfrm>
            <a:off x="379809" y="1870292"/>
            <a:ext cx="26125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0</a:t>
            </a:r>
            <a:endParaRPr sz="1200">
              <a:solidFill>
                <a:schemeClr val="dk1"/>
              </a:solidFill>
              <a:latin typeface="Arial"/>
              <a:ea typeface="Arial"/>
              <a:cs typeface="Arial"/>
              <a:sym typeface="Arial"/>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1</a:t>
            </a:r>
            <a:endParaRPr/>
          </a:p>
        </p:txBody>
      </p:sp>
      <p:sp>
        <p:nvSpPr>
          <p:cNvPr id="1193" name="Google Shape;1193;p73"/>
          <p:cNvSpPr txBox="1"/>
          <p:nvPr/>
        </p:nvSpPr>
        <p:spPr>
          <a:xfrm>
            <a:off x="3859912" y="1902450"/>
            <a:ext cx="26125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0</a:t>
            </a:r>
            <a:endParaRPr sz="1200">
              <a:solidFill>
                <a:schemeClr val="dk1"/>
              </a:solidFill>
              <a:latin typeface="Arial"/>
              <a:ea typeface="Arial"/>
              <a:cs typeface="Arial"/>
              <a:sym typeface="Arial"/>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1</a:t>
            </a:r>
            <a:endParaRPr/>
          </a:p>
        </p:txBody>
      </p:sp>
      <p:sp>
        <p:nvSpPr>
          <p:cNvPr id="1194" name="Google Shape;1194;p73"/>
          <p:cNvSpPr txBox="1"/>
          <p:nvPr/>
        </p:nvSpPr>
        <p:spPr>
          <a:xfrm>
            <a:off x="7550978" y="1660562"/>
            <a:ext cx="26125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0</a:t>
            </a:r>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1</a:t>
            </a:r>
            <a:endParaRPr/>
          </a:p>
        </p:txBody>
      </p:sp>
      <p:sp>
        <p:nvSpPr>
          <p:cNvPr id="1195" name="Google Shape;1195;p73"/>
          <p:cNvSpPr txBox="1"/>
          <p:nvPr/>
        </p:nvSpPr>
        <p:spPr>
          <a:xfrm>
            <a:off x="7943585" y="4402132"/>
            <a:ext cx="26125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0</a:t>
            </a:r>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1</a:t>
            </a:r>
            <a:endParaRPr/>
          </a:p>
        </p:txBody>
      </p:sp>
      <p:sp>
        <p:nvSpPr>
          <p:cNvPr id="1196" name="Google Shape;1196;p73"/>
          <p:cNvSpPr txBox="1"/>
          <p:nvPr/>
        </p:nvSpPr>
        <p:spPr>
          <a:xfrm>
            <a:off x="4098131" y="4389821"/>
            <a:ext cx="26125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0</a:t>
            </a:r>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1</a:t>
            </a:r>
            <a:endParaRPr/>
          </a:p>
        </p:txBody>
      </p:sp>
      <p:sp>
        <p:nvSpPr>
          <p:cNvPr id="1197" name="Google Shape;1197;p73"/>
          <p:cNvSpPr txBox="1"/>
          <p:nvPr/>
        </p:nvSpPr>
        <p:spPr>
          <a:xfrm>
            <a:off x="331300" y="4345384"/>
            <a:ext cx="26125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0</a:t>
            </a:r>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74"/>
          <p:cNvSpPr txBox="1"/>
          <p:nvPr>
            <p:ph type="title"/>
          </p:nvPr>
        </p:nvSpPr>
        <p:spPr>
          <a:xfrm>
            <a:off x="1062134" y="85208"/>
            <a:ext cx="10515600" cy="75454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3600"/>
              <a:buFont typeface="Calibri"/>
              <a:buNone/>
            </a:pPr>
            <a:r>
              <a:rPr b="1" lang="en-US" sz="3600">
                <a:solidFill>
                  <a:srgbClr val="0070C0"/>
                </a:solidFill>
              </a:rPr>
              <a:t>Design of sequence generator : Step 5 Circuit Diagram</a:t>
            </a:r>
            <a:endParaRPr/>
          </a:p>
        </p:txBody>
      </p:sp>
      <p:sp>
        <p:nvSpPr>
          <p:cNvPr id="1203" name="Google Shape;1203;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204" name="Google Shape;1204;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Science and Information Technology-I</a:t>
            </a:r>
            <a:endParaRPr/>
          </a:p>
        </p:txBody>
      </p:sp>
      <p:sp>
        <p:nvSpPr>
          <p:cNvPr id="1205" name="Google Shape;1205;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06" name="Google Shape;1206;p74"/>
          <p:cNvPicPr preferRelativeResize="0"/>
          <p:nvPr/>
        </p:nvPicPr>
        <p:blipFill rotWithShape="1">
          <a:blip r:embed="rId3">
            <a:alphaModFix/>
          </a:blip>
          <a:srcRect b="0" l="0" r="0" t="0"/>
          <a:stretch/>
        </p:blipFill>
        <p:spPr>
          <a:xfrm>
            <a:off x="95494" y="47533"/>
            <a:ext cx="810742" cy="839245"/>
          </a:xfrm>
          <a:prstGeom prst="rect">
            <a:avLst/>
          </a:prstGeom>
          <a:noFill/>
          <a:ln>
            <a:noFill/>
          </a:ln>
        </p:spPr>
      </p:pic>
      <p:pic>
        <p:nvPicPr>
          <p:cNvPr id="1207" name="Google Shape;1207;p74"/>
          <p:cNvPicPr preferRelativeResize="0"/>
          <p:nvPr/>
        </p:nvPicPr>
        <p:blipFill rotWithShape="1">
          <a:blip r:embed="rId4">
            <a:alphaModFix/>
          </a:blip>
          <a:srcRect b="0" l="0" r="0" t="0"/>
          <a:stretch/>
        </p:blipFill>
        <p:spPr>
          <a:xfrm>
            <a:off x="1357312" y="800100"/>
            <a:ext cx="9477375" cy="5257800"/>
          </a:xfrm>
          <a:prstGeom prst="rect">
            <a:avLst/>
          </a:prstGeom>
          <a:noFill/>
          <a:ln>
            <a:noFill/>
          </a:ln>
        </p:spPr>
      </p:pic>
      <p:sp>
        <p:nvSpPr>
          <p:cNvPr id="1208" name="Google Shape;1208;p74"/>
          <p:cNvSpPr txBox="1"/>
          <p:nvPr/>
        </p:nvSpPr>
        <p:spPr>
          <a:xfrm>
            <a:off x="803647" y="2649893"/>
            <a:ext cx="63448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CLK</a:t>
            </a:r>
            <a:endParaRPr sz="1600">
              <a:solidFill>
                <a:schemeClr val="dk1"/>
              </a:solidFill>
              <a:latin typeface="Arial"/>
              <a:ea typeface="Arial"/>
              <a:cs typeface="Arial"/>
              <a:sym typeface="Arial"/>
            </a:endParaRPr>
          </a:p>
        </p:txBody>
      </p:sp>
      <p:sp>
        <p:nvSpPr>
          <p:cNvPr id="1209" name="Google Shape;1209;p74"/>
          <p:cNvSpPr txBox="1"/>
          <p:nvPr/>
        </p:nvSpPr>
        <p:spPr>
          <a:xfrm>
            <a:off x="10758195" y="3676261"/>
            <a:ext cx="7184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VCC</a:t>
            </a:r>
            <a:endParaRPr b="1" sz="1400">
              <a:solidFill>
                <a:schemeClr val="dk1"/>
              </a:solidFill>
              <a:latin typeface="Arial"/>
              <a:ea typeface="Arial"/>
              <a:cs typeface="Arial"/>
              <a:sym typeface="Arial"/>
            </a:endParaRPr>
          </a:p>
        </p:txBody>
      </p:sp>
      <p:cxnSp>
        <p:nvCxnSpPr>
          <p:cNvPr id="1210" name="Google Shape;1210;p74"/>
          <p:cNvCxnSpPr/>
          <p:nvPr/>
        </p:nvCxnSpPr>
        <p:spPr>
          <a:xfrm rot="10800000">
            <a:off x="3181739" y="1912776"/>
            <a:ext cx="399661" cy="0"/>
          </a:xfrm>
          <a:prstGeom prst="straightConnector1">
            <a:avLst/>
          </a:prstGeom>
          <a:noFill/>
          <a:ln cap="flat" cmpd="sng" w="19050">
            <a:solidFill>
              <a:schemeClr val="dk1"/>
            </a:solidFill>
            <a:prstDash val="solid"/>
            <a:miter lim="800000"/>
            <a:headEnd len="sm" w="sm" type="none"/>
            <a:tailEnd len="sm" w="sm" type="non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pic>
        <p:nvPicPr>
          <p:cNvPr id="1215" name="Google Shape;1215;p75"/>
          <p:cNvPicPr preferRelativeResize="0"/>
          <p:nvPr/>
        </p:nvPicPr>
        <p:blipFill rotWithShape="1">
          <a:blip r:embed="rId3">
            <a:alphaModFix/>
          </a:blip>
          <a:srcRect b="3131" l="3294" r="3627" t="-1705"/>
          <a:stretch/>
        </p:blipFill>
        <p:spPr>
          <a:xfrm>
            <a:off x="8241798" y="3264156"/>
            <a:ext cx="3750906" cy="3524422"/>
          </a:xfrm>
          <a:prstGeom prst="rect">
            <a:avLst/>
          </a:prstGeom>
          <a:noFill/>
          <a:ln>
            <a:noFill/>
          </a:ln>
        </p:spPr>
      </p:pic>
      <p:sp>
        <p:nvSpPr>
          <p:cNvPr id="1216" name="Google Shape;1216;p75"/>
          <p:cNvSpPr txBox="1"/>
          <p:nvPr>
            <p:ph type="title"/>
          </p:nvPr>
        </p:nvSpPr>
        <p:spPr>
          <a:xfrm>
            <a:off x="1071733" y="0"/>
            <a:ext cx="10515600" cy="62551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3600"/>
              <a:buFont typeface="Calibri"/>
              <a:buNone/>
            </a:pPr>
            <a:r>
              <a:rPr b="1" lang="en-US" sz="3600">
                <a:solidFill>
                  <a:srgbClr val="0070C0"/>
                </a:solidFill>
              </a:rPr>
              <a:t>Design of sequence generator : With Bushing</a:t>
            </a:r>
            <a:endParaRPr/>
          </a:p>
        </p:txBody>
      </p:sp>
      <p:sp>
        <p:nvSpPr>
          <p:cNvPr id="1217" name="Google Shape;1217;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218" name="Google Shape;1218;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Science and Information Technology-I</a:t>
            </a:r>
            <a:endParaRPr/>
          </a:p>
        </p:txBody>
      </p:sp>
      <p:sp>
        <p:nvSpPr>
          <p:cNvPr id="1219" name="Google Shape;1219;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20" name="Google Shape;1220;p75"/>
          <p:cNvPicPr preferRelativeResize="0"/>
          <p:nvPr/>
        </p:nvPicPr>
        <p:blipFill rotWithShape="1">
          <a:blip r:embed="rId4">
            <a:alphaModFix/>
          </a:blip>
          <a:srcRect b="0" l="0" r="0" t="0"/>
          <a:stretch/>
        </p:blipFill>
        <p:spPr>
          <a:xfrm>
            <a:off x="29239" y="1"/>
            <a:ext cx="599959" cy="621052"/>
          </a:xfrm>
          <a:prstGeom prst="rect">
            <a:avLst/>
          </a:prstGeom>
          <a:noFill/>
          <a:ln>
            <a:noFill/>
          </a:ln>
        </p:spPr>
      </p:pic>
      <p:pic>
        <p:nvPicPr>
          <p:cNvPr id="1221" name="Google Shape;1221;p75"/>
          <p:cNvPicPr preferRelativeResize="0"/>
          <p:nvPr/>
        </p:nvPicPr>
        <p:blipFill rotWithShape="1">
          <a:blip r:embed="rId5">
            <a:alphaModFix/>
          </a:blip>
          <a:srcRect b="0" l="0" r="0" t="0"/>
          <a:stretch/>
        </p:blipFill>
        <p:spPr>
          <a:xfrm>
            <a:off x="1160875" y="4244673"/>
            <a:ext cx="2545151" cy="2217650"/>
          </a:xfrm>
          <a:prstGeom prst="rect">
            <a:avLst/>
          </a:prstGeom>
          <a:noFill/>
          <a:ln>
            <a:noFill/>
          </a:ln>
        </p:spPr>
      </p:pic>
      <p:sp>
        <p:nvSpPr>
          <p:cNvPr id="1222" name="Google Shape;1222;p75"/>
          <p:cNvSpPr txBox="1"/>
          <p:nvPr/>
        </p:nvSpPr>
        <p:spPr>
          <a:xfrm>
            <a:off x="940836" y="3528117"/>
            <a:ext cx="3097764" cy="707886"/>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00B050"/>
                </a:solidFill>
                <a:latin typeface="Calibri"/>
                <a:ea typeface="Calibri"/>
                <a:cs typeface="Calibri"/>
                <a:sym typeface="Calibri"/>
              </a:rPr>
              <a:t>State diagram </a:t>
            </a:r>
            <a:endParaRPr/>
          </a:p>
          <a:p>
            <a:pPr indent="0" lvl="0" marL="0" marR="0" rtl="0" algn="ctr">
              <a:spcBef>
                <a:spcPts val="0"/>
              </a:spcBef>
              <a:spcAft>
                <a:spcPts val="0"/>
              </a:spcAft>
              <a:buNone/>
            </a:pPr>
            <a:r>
              <a:rPr lang="en-US" sz="2000">
                <a:solidFill>
                  <a:srgbClr val="00B050"/>
                </a:solidFill>
                <a:latin typeface="Calibri"/>
                <a:ea typeface="Calibri"/>
                <a:cs typeface="Calibri"/>
                <a:sym typeface="Calibri"/>
              </a:rPr>
              <a:t>(Without Bushing)</a:t>
            </a:r>
            <a:endParaRPr sz="2000">
              <a:solidFill>
                <a:srgbClr val="00B050"/>
              </a:solidFill>
              <a:latin typeface="Calibri"/>
              <a:ea typeface="Calibri"/>
              <a:cs typeface="Calibri"/>
              <a:sym typeface="Calibri"/>
            </a:endParaRPr>
          </a:p>
        </p:txBody>
      </p:sp>
      <p:sp>
        <p:nvSpPr>
          <p:cNvPr id="1223" name="Google Shape;1223;p75"/>
          <p:cNvSpPr txBox="1"/>
          <p:nvPr/>
        </p:nvSpPr>
        <p:spPr>
          <a:xfrm>
            <a:off x="7595312" y="3363766"/>
            <a:ext cx="3097764" cy="707886"/>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210DB9"/>
                </a:solidFill>
                <a:latin typeface="Calibri"/>
                <a:ea typeface="Calibri"/>
                <a:cs typeface="Calibri"/>
                <a:sym typeface="Calibri"/>
              </a:rPr>
              <a:t>State diagram </a:t>
            </a:r>
            <a:endParaRPr/>
          </a:p>
          <a:p>
            <a:pPr indent="0" lvl="0" marL="0" marR="0" rtl="0" algn="ctr">
              <a:spcBef>
                <a:spcPts val="0"/>
              </a:spcBef>
              <a:spcAft>
                <a:spcPts val="0"/>
              </a:spcAft>
              <a:buNone/>
            </a:pPr>
            <a:r>
              <a:rPr lang="en-US" sz="2000">
                <a:solidFill>
                  <a:srgbClr val="210DB9"/>
                </a:solidFill>
                <a:latin typeface="Calibri"/>
                <a:ea typeface="Calibri"/>
                <a:cs typeface="Calibri"/>
                <a:sym typeface="Calibri"/>
              </a:rPr>
              <a:t>(With Bushing)</a:t>
            </a:r>
            <a:endParaRPr sz="2000">
              <a:solidFill>
                <a:srgbClr val="210DB9"/>
              </a:solidFill>
              <a:latin typeface="Calibri"/>
              <a:ea typeface="Calibri"/>
              <a:cs typeface="Calibri"/>
              <a:sym typeface="Calibri"/>
            </a:endParaRPr>
          </a:p>
        </p:txBody>
      </p:sp>
      <p:pic>
        <p:nvPicPr>
          <p:cNvPr id="1224" name="Google Shape;1224;p75"/>
          <p:cNvPicPr preferRelativeResize="0"/>
          <p:nvPr/>
        </p:nvPicPr>
        <p:blipFill rotWithShape="1">
          <a:blip r:embed="rId6">
            <a:alphaModFix/>
          </a:blip>
          <a:srcRect b="0" l="0" r="0" t="0"/>
          <a:stretch/>
        </p:blipFill>
        <p:spPr>
          <a:xfrm>
            <a:off x="4597149" y="4829623"/>
            <a:ext cx="2628900" cy="1047750"/>
          </a:xfrm>
          <a:prstGeom prst="rect">
            <a:avLst/>
          </a:prstGeom>
          <a:noFill/>
          <a:ln>
            <a:noFill/>
          </a:ln>
        </p:spPr>
      </p:pic>
      <p:sp>
        <p:nvSpPr>
          <p:cNvPr id="1225" name="Google Shape;1225;p75"/>
          <p:cNvSpPr txBox="1"/>
          <p:nvPr/>
        </p:nvSpPr>
        <p:spPr>
          <a:xfrm>
            <a:off x="4547117" y="4010314"/>
            <a:ext cx="2814989" cy="707886"/>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C55A11"/>
                </a:solidFill>
                <a:latin typeface="Calibri"/>
                <a:ea typeface="Calibri"/>
                <a:cs typeface="Calibri"/>
                <a:sym typeface="Calibri"/>
              </a:rPr>
              <a:t>State diagram </a:t>
            </a:r>
            <a:endParaRPr/>
          </a:p>
          <a:p>
            <a:pPr indent="0" lvl="0" marL="0" marR="0" rtl="0" algn="ctr">
              <a:spcBef>
                <a:spcPts val="0"/>
              </a:spcBef>
              <a:spcAft>
                <a:spcPts val="0"/>
              </a:spcAft>
              <a:buNone/>
            </a:pPr>
            <a:r>
              <a:rPr lang="en-US" sz="2000">
                <a:solidFill>
                  <a:srgbClr val="C55A11"/>
                </a:solidFill>
                <a:latin typeface="Calibri"/>
                <a:ea typeface="Calibri"/>
                <a:cs typeface="Calibri"/>
                <a:sym typeface="Calibri"/>
              </a:rPr>
              <a:t>(Lockout Condition)</a:t>
            </a:r>
            <a:endParaRPr sz="2000">
              <a:solidFill>
                <a:srgbClr val="C55A11"/>
              </a:solidFill>
              <a:latin typeface="Calibri"/>
              <a:ea typeface="Calibri"/>
              <a:cs typeface="Calibri"/>
              <a:sym typeface="Calibri"/>
            </a:endParaRPr>
          </a:p>
        </p:txBody>
      </p:sp>
      <p:sp>
        <p:nvSpPr>
          <p:cNvPr id="1226" name="Google Shape;1226;p75"/>
          <p:cNvSpPr txBox="1"/>
          <p:nvPr/>
        </p:nvSpPr>
        <p:spPr>
          <a:xfrm>
            <a:off x="899627" y="592343"/>
            <a:ext cx="10454173" cy="2646878"/>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rgbClr val="00B050"/>
                </a:solidFill>
                <a:latin typeface="Arial"/>
                <a:ea typeface="Arial"/>
                <a:cs typeface="Arial"/>
                <a:sym typeface="Arial"/>
              </a:rPr>
              <a:t>In the given example, (</a:t>
            </a:r>
            <a:r>
              <a:rPr lang="en-US" sz="2000">
                <a:solidFill>
                  <a:schemeClr val="dk1"/>
                </a:solidFill>
                <a:latin typeface="Arial"/>
                <a:ea typeface="Arial"/>
                <a:cs typeface="Arial"/>
                <a:sym typeface="Arial"/>
              </a:rPr>
              <a:t>sequence 10101 ) </a:t>
            </a:r>
            <a:r>
              <a:rPr lang="en-US" sz="2200">
                <a:solidFill>
                  <a:srgbClr val="00B050"/>
                </a:solidFill>
                <a:latin typeface="Arial"/>
                <a:ea typeface="Arial"/>
                <a:cs typeface="Arial"/>
                <a:sym typeface="Arial"/>
              </a:rPr>
              <a:t>as we have three flip flops, maximum 8 states can be generated. Out of eight, 5 states (1,0,3,2,5)  are wanted states where as remaining 3 states (4,6,7) are unwanted states. </a:t>
            </a:r>
            <a:endParaRPr/>
          </a:p>
          <a:p>
            <a:pPr indent="0" lvl="0" marL="0" marR="0" rtl="0" algn="l">
              <a:spcBef>
                <a:spcPts val="600"/>
              </a:spcBef>
              <a:spcAft>
                <a:spcPts val="0"/>
              </a:spcAft>
              <a:buNone/>
            </a:pPr>
            <a:r>
              <a:rPr lang="en-US" sz="2200">
                <a:solidFill>
                  <a:srgbClr val="C55A11"/>
                </a:solidFill>
                <a:latin typeface="Arial"/>
                <a:ea typeface="Arial"/>
                <a:cs typeface="Arial"/>
                <a:sym typeface="Arial"/>
              </a:rPr>
              <a:t>Lock out condition will occur if circuit enters in any unwanted state and keeps on moving in unwanted states.</a:t>
            </a:r>
            <a:endParaRPr/>
          </a:p>
          <a:p>
            <a:pPr indent="0" lvl="0" marL="0" marR="0" rtl="0" algn="l">
              <a:spcBef>
                <a:spcPts val="600"/>
              </a:spcBef>
              <a:spcAft>
                <a:spcPts val="0"/>
              </a:spcAft>
              <a:buNone/>
            </a:pPr>
            <a:r>
              <a:rPr lang="en-US" sz="2200">
                <a:solidFill>
                  <a:srgbClr val="210DB9"/>
                </a:solidFill>
                <a:latin typeface="Arial"/>
                <a:ea typeface="Arial"/>
                <a:cs typeface="Arial"/>
                <a:sym typeface="Arial"/>
              </a:rPr>
              <a:t>With bushing, design takes care of these unwanted or unassigned states by connecting them to one of the valid state to avoid </a:t>
            </a:r>
            <a:r>
              <a:rPr lang="en-US" sz="2200">
                <a:solidFill>
                  <a:srgbClr val="FF0000"/>
                </a:solidFill>
                <a:latin typeface="Arial"/>
                <a:ea typeface="Arial"/>
                <a:cs typeface="Arial"/>
                <a:sym typeface="Arial"/>
              </a:rPr>
              <a:t>lock out condition </a:t>
            </a:r>
            <a:endParaRPr sz="2200">
              <a:solidFill>
                <a:srgbClr val="FF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pic>
        <p:nvPicPr>
          <p:cNvPr id="1231" name="Google Shape;1231;p76"/>
          <p:cNvPicPr preferRelativeResize="0"/>
          <p:nvPr/>
        </p:nvPicPr>
        <p:blipFill rotWithShape="1">
          <a:blip r:embed="rId3">
            <a:alphaModFix/>
          </a:blip>
          <a:srcRect b="3131" l="3294" r="3627" t="-1705"/>
          <a:stretch/>
        </p:blipFill>
        <p:spPr>
          <a:xfrm>
            <a:off x="8106747" y="1024750"/>
            <a:ext cx="3750906" cy="3524422"/>
          </a:xfrm>
          <a:prstGeom prst="rect">
            <a:avLst/>
          </a:prstGeom>
          <a:noFill/>
          <a:ln>
            <a:noFill/>
          </a:ln>
        </p:spPr>
      </p:pic>
      <p:sp>
        <p:nvSpPr>
          <p:cNvPr id="1232" name="Google Shape;1232;p76"/>
          <p:cNvSpPr txBox="1"/>
          <p:nvPr>
            <p:ph type="title"/>
          </p:nvPr>
        </p:nvSpPr>
        <p:spPr>
          <a:xfrm>
            <a:off x="1071733" y="0"/>
            <a:ext cx="10515600" cy="62551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3600"/>
              <a:buFont typeface="Calibri"/>
              <a:buNone/>
            </a:pPr>
            <a:r>
              <a:rPr b="1" lang="en-US" sz="3600">
                <a:solidFill>
                  <a:srgbClr val="0070C0"/>
                </a:solidFill>
              </a:rPr>
              <a:t>Design of sequence generator : With Bushing</a:t>
            </a:r>
            <a:endParaRPr/>
          </a:p>
        </p:txBody>
      </p:sp>
      <p:sp>
        <p:nvSpPr>
          <p:cNvPr id="1233" name="Google Shape;1233;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234" name="Google Shape;1234;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Science and Information Technology-I</a:t>
            </a:r>
            <a:endParaRPr/>
          </a:p>
        </p:txBody>
      </p:sp>
      <p:sp>
        <p:nvSpPr>
          <p:cNvPr id="1235" name="Google Shape;1235;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36" name="Google Shape;1236;p76"/>
          <p:cNvPicPr preferRelativeResize="0"/>
          <p:nvPr/>
        </p:nvPicPr>
        <p:blipFill rotWithShape="1">
          <a:blip r:embed="rId4">
            <a:alphaModFix/>
          </a:blip>
          <a:srcRect b="0" l="0" r="0" t="0"/>
          <a:stretch/>
        </p:blipFill>
        <p:spPr>
          <a:xfrm>
            <a:off x="29239" y="1"/>
            <a:ext cx="599959" cy="621052"/>
          </a:xfrm>
          <a:prstGeom prst="rect">
            <a:avLst/>
          </a:prstGeom>
          <a:noFill/>
          <a:ln>
            <a:noFill/>
          </a:ln>
        </p:spPr>
      </p:pic>
      <p:graphicFrame>
        <p:nvGraphicFramePr>
          <p:cNvPr id="1237" name="Google Shape;1237;p76"/>
          <p:cNvGraphicFramePr/>
          <p:nvPr/>
        </p:nvGraphicFramePr>
        <p:xfrm>
          <a:off x="519934" y="1237558"/>
          <a:ext cx="3000000" cy="3000000"/>
        </p:xfrm>
        <a:graphic>
          <a:graphicData uri="http://schemas.openxmlformats.org/drawingml/2006/table">
            <a:tbl>
              <a:tblPr bandRow="1" firstRow="1">
                <a:noFill/>
                <a:tableStyleId>{31745F2F-B989-41C6-952C-ED52B88E52F6}</a:tableStyleId>
              </a:tblPr>
              <a:tblGrid>
                <a:gridCol w="682700"/>
                <a:gridCol w="634475"/>
                <a:gridCol w="559825"/>
                <a:gridCol w="1098225"/>
              </a:tblGrid>
              <a:tr h="640075">
                <a:tc>
                  <a:txBody>
                    <a:bodyPr/>
                    <a:lstStyle/>
                    <a:p>
                      <a:pPr indent="0" lvl="0" marL="0" marR="0" rtl="0" algn="l">
                        <a:spcBef>
                          <a:spcPts val="0"/>
                        </a:spcBef>
                        <a:spcAft>
                          <a:spcPts val="0"/>
                        </a:spcAft>
                        <a:buNone/>
                      </a:pPr>
                      <a:r>
                        <a:rPr lang="en-US" sz="1800"/>
                        <a:t>Q2</a:t>
                      </a:r>
                      <a:endParaRPr sz="1800"/>
                    </a:p>
                  </a:txBody>
                  <a:tcPr marT="45725" marB="45725" marR="91450" marL="91450"/>
                </a:tc>
                <a:tc>
                  <a:txBody>
                    <a:bodyPr/>
                    <a:lstStyle/>
                    <a:p>
                      <a:pPr indent="0" lvl="0" marL="0" marR="0" rtl="0" algn="l">
                        <a:spcBef>
                          <a:spcPts val="0"/>
                        </a:spcBef>
                        <a:spcAft>
                          <a:spcPts val="0"/>
                        </a:spcAft>
                        <a:buNone/>
                      </a:pPr>
                      <a:r>
                        <a:rPr lang="en-US" sz="1800"/>
                        <a:t>Q1</a:t>
                      </a:r>
                      <a:endParaRPr sz="1800"/>
                    </a:p>
                  </a:txBody>
                  <a:tcPr marT="45725" marB="45725" marR="91450" marL="91450"/>
                </a:tc>
                <a:tc>
                  <a:txBody>
                    <a:bodyPr/>
                    <a:lstStyle/>
                    <a:p>
                      <a:pPr indent="0" lvl="0" marL="0" marR="0" rtl="0" algn="l">
                        <a:spcBef>
                          <a:spcPts val="0"/>
                        </a:spcBef>
                        <a:spcAft>
                          <a:spcPts val="0"/>
                        </a:spcAft>
                        <a:buNone/>
                      </a:pPr>
                      <a:r>
                        <a:rPr lang="en-US" sz="1800"/>
                        <a:t>Q0</a:t>
                      </a:r>
                      <a:endParaRPr sz="1800"/>
                    </a:p>
                  </a:txBody>
                  <a:tcPr marT="45725" marB="45725" marR="91450" marL="91450"/>
                </a:tc>
                <a:tc>
                  <a:txBody>
                    <a:bodyPr/>
                    <a:lstStyle/>
                    <a:p>
                      <a:pPr indent="0" lvl="0" marL="0" marR="0" rtl="0" algn="l">
                        <a:spcBef>
                          <a:spcPts val="0"/>
                        </a:spcBef>
                        <a:spcAft>
                          <a:spcPts val="0"/>
                        </a:spcAft>
                        <a:buNone/>
                      </a:pPr>
                      <a:r>
                        <a:rPr lang="en-US" sz="1800"/>
                        <a:t>State Assigned</a:t>
                      </a:r>
                      <a:endParaRPr sz="1800"/>
                    </a:p>
                  </a:txBody>
                  <a:tcPr marT="45725" marB="45725" marR="91450" marL="91450"/>
                </a:tc>
              </a:tr>
              <a:tr h="274325">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r>
              <a:tr h="274325">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r>
              <a:tr h="274325">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3</a:t>
                      </a:r>
                      <a:endParaRPr sz="1800"/>
                    </a:p>
                  </a:txBody>
                  <a:tcPr marT="45725" marB="45725" marR="91450" marL="91450"/>
                </a:tc>
              </a:tr>
              <a:tr h="274325">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2</a:t>
                      </a:r>
                      <a:endParaRPr sz="1800"/>
                    </a:p>
                  </a:txBody>
                  <a:tcPr marT="45725" marB="45725" marR="91450" marL="91450"/>
                </a:tc>
              </a:tr>
              <a:tr h="274325">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5</a:t>
                      </a:r>
                      <a:endParaRPr sz="1800"/>
                    </a:p>
                  </a:txBody>
                  <a:tcPr marT="45725" marB="45725" marR="91450" marL="91450"/>
                </a:tc>
              </a:tr>
            </a:tbl>
          </a:graphicData>
        </a:graphic>
      </p:graphicFrame>
      <p:pic>
        <p:nvPicPr>
          <p:cNvPr id="1238" name="Google Shape;1238;p76"/>
          <p:cNvPicPr preferRelativeResize="0"/>
          <p:nvPr/>
        </p:nvPicPr>
        <p:blipFill rotWithShape="1">
          <a:blip r:embed="rId5">
            <a:alphaModFix/>
          </a:blip>
          <a:srcRect b="0" l="0" r="0" t="0"/>
          <a:stretch/>
        </p:blipFill>
        <p:spPr>
          <a:xfrm>
            <a:off x="3921436" y="2152261"/>
            <a:ext cx="2545151" cy="2217650"/>
          </a:xfrm>
          <a:prstGeom prst="rect">
            <a:avLst/>
          </a:prstGeom>
          <a:noFill/>
          <a:ln>
            <a:noFill/>
          </a:ln>
        </p:spPr>
      </p:pic>
      <p:sp>
        <p:nvSpPr>
          <p:cNvPr id="1239" name="Google Shape;1239;p76"/>
          <p:cNvSpPr txBox="1"/>
          <p:nvPr/>
        </p:nvSpPr>
        <p:spPr>
          <a:xfrm>
            <a:off x="3762293" y="1219265"/>
            <a:ext cx="3097764" cy="707886"/>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State diagram </a:t>
            </a:r>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(Without Bushing)</a:t>
            </a:r>
            <a:endParaRPr sz="2000">
              <a:solidFill>
                <a:schemeClr val="dk1"/>
              </a:solidFill>
              <a:latin typeface="Calibri"/>
              <a:ea typeface="Calibri"/>
              <a:cs typeface="Calibri"/>
              <a:sym typeface="Calibri"/>
            </a:endParaRPr>
          </a:p>
        </p:txBody>
      </p:sp>
      <p:sp>
        <p:nvSpPr>
          <p:cNvPr id="1240" name="Google Shape;1240;p76"/>
          <p:cNvSpPr txBox="1"/>
          <p:nvPr/>
        </p:nvSpPr>
        <p:spPr>
          <a:xfrm>
            <a:off x="7278071" y="1219265"/>
            <a:ext cx="3097764" cy="707886"/>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State diagram </a:t>
            </a:r>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(With Bushing)</a:t>
            </a:r>
            <a:endParaRPr sz="2000">
              <a:solidFill>
                <a:schemeClr val="dk1"/>
              </a:solidFill>
              <a:latin typeface="Calibri"/>
              <a:ea typeface="Calibri"/>
              <a:cs typeface="Calibri"/>
              <a:sym typeface="Calibri"/>
            </a:endParaRPr>
          </a:p>
        </p:txBody>
      </p:sp>
      <p:sp>
        <p:nvSpPr>
          <p:cNvPr id="1241" name="Google Shape;1241;p76"/>
          <p:cNvSpPr txBox="1"/>
          <p:nvPr/>
        </p:nvSpPr>
        <p:spPr>
          <a:xfrm>
            <a:off x="301147" y="4635090"/>
            <a:ext cx="11589705" cy="1677382"/>
          </a:xfrm>
          <a:prstGeom prst="rect">
            <a:avLst/>
          </a:prstGeom>
          <a:solidFill>
            <a:srgbClr val="E1EFD8"/>
          </a:solid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The unwanted states can be connected to any wanted state. </a:t>
            </a:r>
            <a:endParaRPr/>
          </a:p>
          <a:p>
            <a:pPr indent="-342900" lvl="0" marL="342900" marR="0" rtl="0" algn="l">
              <a:spcBef>
                <a:spcPts val="600"/>
              </a:spcBef>
              <a:spcAft>
                <a:spcPts val="0"/>
              </a:spcAft>
              <a:buClr>
                <a:schemeClr val="dk1"/>
              </a:buClr>
              <a:buSzPts val="2200"/>
              <a:buFont typeface="Arial"/>
              <a:buChar char="•"/>
            </a:pPr>
            <a:r>
              <a:rPr lang="en-US" sz="2200">
                <a:solidFill>
                  <a:schemeClr val="dk1"/>
                </a:solidFill>
                <a:latin typeface="Arial"/>
                <a:ea typeface="Arial"/>
                <a:cs typeface="Arial"/>
                <a:sym typeface="Arial"/>
              </a:rPr>
              <a:t>Unwanted states are shown connected to state 0 as an example. </a:t>
            </a:r>
            <a:endParaRPr/>
          </a:p>
          <a:p>
            <a:pPr indent="-342900" lvl="0" marL="342900" marR="0" rtl="0" algn="l">
              <a:spcBef>
                <a:spcPts val="600"/>
              </a:spcBef>
              <a:spcAft>
                <a:spcPts val="0"/>
              </a:spcAft>
              <a:buClr>
                <a:schemeClr val="dk1"/>
              </a:buClr>
              <a:buSzPts val="2200"/>
              <a:buFont typeface="Arial"/>
              <a:buChar char="•"/>
            </a:pPr>
            <a:r>
              <a:rPr lang="en-US" sz="2200">
                <a:solidFill>
                  <a:schemeClr val="dk1"/>
                </a:solidFill>
                <a:latin typeface="Arial"/>
                <a:ea typeface="Arial"/>
                <a:cs typeface="Arial"/>
                <a:sym typeface="Arial"/>
              </a:rPr>
              <a:t>The three unwanted states can be connected to three different wanted states. </a:t>
            </a:r>
            <a:endParaRPr/>
          </a:p>
          <a:p>
            <a:pPr indent="-342900" lvl="0" marL="342900" marR="0" rtl="0" algn="l">
              <a:spcBef>
                <a:spcPts val="600"/>
              </a:spcBef>
              <a:spcAft>
                <a:spcPts val="0"/>
              </a:spcAft>
              <a:buClr>
                <a:schemeClr val="dk1"/>
              </a:buClr>
              <a:buSzPts val="2200"/>
              <a:buFont typeface="Arial"/>
              <a:buChar char="•"/>
            </a:pPr>
            <a:r>
              <a:rPr lang="en-US" sz="2200">
                <a:solidFill>
                  <a:schemeClr val="dk1"/>
                </a:solidFill>
                <a:latin typeface="Arial"/>
                <a:ea typeface="Arial"/>
                <a:cs typeface="Arial"/>
                <a:sym typeface="Arial"/>
              </a:rPr>
              <a:t>Remaining steps are same as that followed in sequence generator without bushing.</a:t>
            </a:r>
            <a:endParaRPr sz="22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77"/>
          <p:cNvSpPr txBox="1"/>
          <p:nvPr>
            <p:ph type="title"/>
          </p:nvPr>
        </p:nvSpPr>
        <p:spPr>
          <a:xfrm>
            <a:off x="1108788" y="113310"/>
            <a:ext cx="10515600" cy="67240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3600"/>
              <a:buFont typeface="Calibri"/>
              <a:buNone/>
            </a:pPr>
            <a:r>
              <a:rPr b="1" lang="en-US" sz="3600">
                <a:solidFill>
                  <a:srgbClr val="0070C0"/>
                </a:solidFill>
              </a:rPr>
              <a:t>Design of sequence generator : Step 3</a:t>
            </a:r>
            <a:endParaRPr/>
          </a:p>
        </p:txBody>
      </p:sp>
      <p:sp>
        <p:nvSpPr>
          <p:cNvPr id="1247" name="Google Shape;1247;p77"/>
          <p:cNvSpPr txBox="1"/>
          <p:nvPr>
            <p:ph idx="1" type="body"/>
          </p:nvPr>
        </p:nvSpPr>
        <p:spPr>
          <a:xfrm>
            <a:off x="838200" y="1147665"/>
            <a:ext cx="10515600" cy="50292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Prepare a state table using Excitation table of flip flop</a:t>
            </a:r>
            <a:endParaRPr/>
          </a:p>
        </p:txBody>
      </p:sp>
      <p:sp>
        <p:nvSpPr>
          <p:cNvPr id="1248" name="Google Shape;1248;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249" name="Google Shape;1249;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Science and Information Technology-I</a:t>
            </a:r>
            <a:endParaRPr/>
          </a:p>
        </p:txBody>
      </p:sp>
      <p:sp>
        <p:nvSpPr>
          <p:cNvPr id="1250" name="Google Shape;1250;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51" name="Google Shape;1251;p77"/>
          <p:cNvPicPr preferRelativeResize="0"/>
          <p:nvPr/>
        </p:nvPicPr>
        <p:blipFill rotWithShape="1">
          <a:blip r:embed="rId3">
            <a:alphaModFix/>
          </a:blip>
          <a:srcRect b="0" l="0" r="0" t="0"/>
          <a:stretch/>
        </p:blipFill>
        <p:spPr>
          <a:xfrm>
            <a:off x="27458" y="46636"/>
            <a:ext cx="810742" cy="839245"/>
          </a:xfrm>
          <a:prstGeom prst="rect">
            <a:avLst/>
          </a:prstGeom>
          <a:noFill/>
          <a:ln>
            <a:noFill/>
          </a:ln>
        </p:spPr>
      </p:pic>
      <p:pic>
        <p:nvPicPr>
          <p:cNvPr id="1252" name="Google Shape;1252;p77"/>
          <p:cNvPicPr preferRelativeResize="0"/>
          <p:nvPr/>
        </p:nvPicPr>
        <p:blipFill rotWithShape="1">
          <a:blip r:embed="rId4">
            <a:alphaModFix/>
          </a:blip>
          <a:srcRect b="0" l="0" r="0" t="0"/>
          <a:stretch/>
        </p:blipFill>
        <p:spPr>
          <a:xfrm>
            <a:off x="2909596" y="1666560"/>
            <a:ext cx="6913984" cy="4772187"/>
          </a:xfrm>
          <a:prstGeom prst="rect">
            <a:avLst/>
          </a:prstGeom>
          <a:noFill/>
          <a:ln>
            <a:noFill/>
          </a:ln>
        </p:spPr>
      </p:pic>
      <p:cxnSp>
        <p:nvCxnSpPr>
          <p:cNvPr id="1253" name="Google Shape;1253;p77"/>
          <p:cNvCxnSpPr/>
          <p:nvPr/>
        </p:nvCxnSpPr>
        <p:spPr>
          <a:xfrm>
            <a:off x="2547257" y="4786604"/>
            <a:ext cx="438538" cy="0"/>
          </a:xfrm>
          <a:prstGeom prst="straightConnector1">
            <a:avLst/>
          </a:prstGeom>
          <a:noFill/>
          <a:ln cap="flat" cmpd="sng" w="28575">
            <a:solidFill>
              <a:srgbClr val="FF0000"/>
            </a:solidFill>
            <a:prstDash val="solid"/>
            <a:miter lim="800000"/>
            <a:headEnd len="sm" w="sm" type="none"/>
            <a:tailEnd len="med" w="med" type="triangle"/>
          </a:ln>
        </p:spPr>
      </p:cxnSp>
      <p:cxnSp>
        <p:nvCxnSpPr>
          <p:cNvPr id="1254" name="Google Shape;1254;p77"/>
          <p:cNvCxnSpPr/>
          <p:nvPr/>
        </p:nvCxnSpPr>
        <p:spPr>
          <a:xfrm flipH="1" rot="10800000">
            <a:off x="2565142" y="5695140"/>
            <a:ext cx="438536" cy="9330"/>
          </a:xfrm>
          <a:prstGeom prst="straightConnector1">
            <a:avLst/>
          </a:prstGeom>
          <a:noFill/>
          <a:ln cap="flat" cmpd="sng" w="28575">
            <a:solidFill>
              <a:srgbClr val="FF0000"/>
            </a:solidFill>
            <a:prstDash val="solid"/>
            <a:miter lim="800000"/>
            <a:headEnd len="sm" w="sm" type="none"/>
            <a:tailEnd len="med" w="med" type="triangle"/>
          </a:ln>
        </p:spPr>
      </p:cxnSp>
      <p:cxnSp>
        <p:nvCxnSpPr>
          <p:cNvPr id="1255" name="Google Shape;1255;p77"/>
          <p:cNvCxnSpPr/>
          <p:nvPr/>
        </p:nvCxnSpPr>
        <p:spPr>
          <a:xfrm>
            <a:off x="2551922" y="6095040"/>
            <a:ext cx="438537" cy="3725"/>
          </a:xfrm>
          <a:prstGeom prst="straightConnector1">
            <a:avLst/>
          </a:prstGeom>
          <a:noFill/>
          <a:ln cap="flat" cmpd="sng" w="28575">
            <a:solidFill>
              <a:srgbClr val="FF0000"/>
            </a:solidFill>
            <a:prstDash val="solid"/>
            <a:miter lim="800000"/>
            <a:headEnd len="sm" w="sm" type="none"/>
            <a:tailEnd len="med" w="med" type="triangle"/>
          </a:ln>
        </p:spPr>
      </p:cxnSp>
      <p:sp>
        <p:nvSpPr>
          <p:cNvPr id="1256" name="Google Shape;1256;p77"/>
          <p:cNvSpPr/>
          <p:nvPr/>
        </p:nvSpPr>
        <p:spPr>
          <a:xfrm>
            <a:off x="2209800" y="4607864"/>
            <a:ext cx="449423" cy="1735592"/>
          </a:xfrm>
          <a:prstGeom prst="leftBrace">
            <a:avLst>
              <a:gd fmla="val 8333" name="adj1"/>
              <a:gd fmla="val 50000" name="adj2"/>
            </a:avLst>
          </a:prstGeom>
          <a:no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57" name="Google Shape;1257;p77"/>
          <p:cNvSpPr txBox="1"/>
          <p:nvPr/>
        </p:nvSpPr>
        <p:spPr>
          <a:xfrm>
            <a:off x="643035" y="5152494"/>
            <a:ext cx="1427583" cy="646331"/>
          </a:xfrm>
          <a:prstGeom prst="rect">
            <a:avLst/>
          </a:prstGeom>
          <a:solidFill>
            <a:srgbClr val="E1EF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Unwanted states 4,6,7</a:t>
            </a:r>
            <a:endParaRPr sz="1800">
              <a:solidFill>
                <a:schemeClr val="dk1"/>
              </a:solidFill>
              <a:latin typeface="Arial"/>
              <a:ea typeface="Arial"/>
              <a:cs typeface="Arial"/>
              <a:sym typeface="Arial"/>
            </a:endParaRPr>
          </a:p>
        </p:txBody>
      </p:sp>
      <p:sp>
        <p:nvSpPr>
          <p:cNvPr id="1258" name="Google Shape;1258;p77"/>
          <p:cNvSpPr/>
          <p:nvPr/>
        </p:nvSpPr>
        <p:spPr>
          <a:xfrm>
            <a:off x="4768718" y="4516017"/>
            <a:ext cx="1635969" cy="335901"/>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9" name="Google Shape;1259;p77"/>
          <p:cNvSpPr/>
          <p:nvPr/>
        </p:nvSpPr>
        <p:spPr>
          <a:xfrm>
            <a:off x="4777659" y="5455938"/>
            <a:ext cx="1635969" cy="335901"/>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60" name="Google Shape;1260;p77"/>
          <p:cNvSpPr/>
          <p:nvPr/>
        </p:nvSpPr>
        <p:spPr>
          <a:xfrm>
            <a:off x="4768718" y="5922731"/>
            <a:ext cx="1635969" cy="335901"/>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78"/>
          <p:cNvSpPr txBox="1"/>
          <p:nvPr>
            <p:ph type="title"/>
          </p:nvPr>
        </p:nvSpPr>
        <p:spPr>
          <a:xfrm>
            <a:off x="929910" y="197184"/>
            <a:ext cx="10454173" cy="5399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3600"/>
              <a:buFont typeface="Calibri"/>
              <a:buNone/>
            </a:pPr>
            <a:r>
              <a:rPr b="1" lang="en-US" sz="3600">
                <a:solidFill>
                  <a:srgbClr val="0070C0"/>
                </a:solidFill>
              </a:rPr>
              <a:t>Design of sequence generator : Step 4 K Maps</a:t>
            </a:r>
            <a:endParaRPr/>
          </a:p>
        </p:txBody>
      </p:sp>
      <p:sp>
        <p:nvSpPr>
          <p:cNvPr id="1266" name="Google Shape;1266;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267" name="Google Shape;1267;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68" name="Google Shape;1268;p78"/>
          <p:cNvPicPr preferRelativeResize="0"/>
          <p:nvPr/>
        </p:nvPicPr>
        <p:blipFill rotWithShape="1">
          <a:blip r:embed="rId3">
            <a:alphaModFix/>
          </a:blip>
          <a:srcRect b="0" l="0" r="0" t="0"/>
          <a:stretch/>
        </p:blipFill>
        <p:spPr>
          <a:xfrm>
            <a:off x="95494" y="47533"/>
            <a:ext cx="810742" cy="839245"/>
          </a:xfrm>
          <a:prstGeom prst="rect">
            <a:avLst/>
          </a:prstGeom>
          <a:noFill/>
          <a:ln>
            <a:noFill/>
          </a:ln>
        </p:spPr>
      </p:pic>
      <p:pic>
        <p:nvPicPr>
          <p:cNvPr id="1269" name="Google Shape;1269;p78"/>
          <p:cNvPicPr preferRelativeResize="0"/>
          <p:nvPr/>
        </p:nvPicPr>
        <p:blipFill rotWithShape="1">
          <a:blip r:embed="rId4">
            <a:alphaModFix/>
          </a:blip>
          <a:srcRect b="0" l="0" r="0" t="0"/>
          <a:stretch/>
        </p:blipFill>
        <p:spPr>
          <a:xfrm>
            <a:off x="193095" y="1012320"/>
            <a:ext cx="3755237" cy="1394822"/>
          </a:xfrm>
          <a:prstGeom prst="rect">
            <a:avLst/>
          </a:prstGeom>
          <a:noFill/>
          <a:ln>
            <a:noFill/>
          </a:ln>
        </p:spPr>
      </p:pic>
      <p:sp>
        <p:nvSpPr>
          <p:cNvPr id="1270" name="Google Shape;1270;p78"/>
          <p:cNvSpPr/>
          <p:nvPr/>
        </p:nvSpPr>
        <p:spPr>
          <a:xfrm>
            <a:off x="1621201" y="2339327"/>
            <a:ext cx="1083951" cy="461665"/>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J0 = Q2</a:t>
            </a:r>
            <a:r>
              <a:rPr b="1" lang="en-US" sz="2400">
                <a:solidFill>
                  <a:schemeClr val="dk1"/>
                </a:solidFill>
                <a:latin typeface="Arial"/>
                <a:ea typeface="Arial"/>
                <a:cs typeface="Arial"/>
                <a:sym typeface="Arial"/>
              </a:rPr>
              <a:t>’</a:t>
            </a:r>
            <a:endParaRPr b="1" sz="1800">
              <a:solidFill>
                <a:schemeClr val="dk1"/>
              </a:solidFill>
              <a:latin typeface="Arial"/>
              <a:ea typeface="Arial"/>
              <a:cs typeface="Arial"/>
              <a:sym typeface="Arial"/>
            </a:endParaRPr>
          </a:p>
        </p:txBody>
      </p:sp>
      <p:pic>
        <p:nvPicPr>
          <p:cNvPr id="1271" name="Google Shape;1271;p78"/>
          <p:cNvPicPr preferRelativeResize="0"/>
          <p:nvPr/>
        </p:nvPicPr>
        <p:blipFill rotWithShape="1">
          <a:blip r:embed="rId5">
            <a:alphaModFix/>
          </a:blip>
          <a:srcRect b="0" l="0" r="0" t="0"/>
          <a:stretch/>
        </p:blipFill>
        <p:spPr>
          <a:xfrm>
            <a:off x="243080" y="3489950"/>
            <a:ext cx="3638456" cy="1304925"/>
          </a:xfrm>
          <a:prstGeom prst="rect">
            <a:avLst/>
          </a:prstGeom>
          <a:noFill/>
          <a:ln>
            <a:noFill/>
          </a:ln>
        </p:spPr>
      </p:pic>
      <p:sp>
        <p:nvSpPr>
          <p:cNvPr id="1272" name="Google Shape;1272;p78"/>
          <p:cNvSpPr/>
          <p:nvPr/>
        </p:nvSpPr>
        <p:spPr>
          <a:xfrm>
            <a:off x="1258241" y="4811877"/>
            <a:ext cx="1677062" cy="461665"/>
          </a:xfrm>
          <a:prstGeom prst="rect">
            <a:avLst/>
          </a:prstGeom>
          <a:solidFill>
            <a:srgbClr val="9CC2E5"/>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K0 = Q2</a:t>
            </a:r>
            <a:r>
              <a:rPr b="1" lang="en-US" sz="2400">
                <a:solidFill>
                  <a:schemeClr val="dk1"/>
                </a:solidFill>
                <a:latin typeface="Arial"/>
                <a:ea typeface="Arial"/>
                <a:cs typeface="Arial"/>
                <a:sym typeface="Arial"/>
              </a:rPr>
              <a:t>’</a:t>
            </a:r>
            <a:r>
              <a:rPr lang="en-US" sz="1800">
                <a:solidFill>
                  <a:schemeClr val="dk1"/>
                </a:solidFill>
                <a:latin typeface="Arial"/>
                <a:ea typeface="Arial"/>
                <a:cs typeface="Arial"/>
                <a:sym typeface="Arial"/>
              </a:rPr>
              <a:t> + Q1</a:t>
            </a:r>
            <a:endParaRPr/>
          </a:p>
        </p:txBody>
      </p:sp>
      <p:pic>
        <p:nvPicPr>
          <p:cNvPr id="1273" name="Google Shape;1273;p78"/>
          <p:cNvPicPr preferRelativeResize="0"/>
          <p:nvPr/>
        </p:nvPicPr>
        <p:blipFill rotWithShape="1">
          <a:blip r:embed="rId6">
            <a:alphaModFix/>
          </a:blip>
          <a:srcRect b="0" l="0" r="0" t="0"/>
          <a:stretch/>
        </p:blipFill>
        <p:spPr>
          <a:xfrm>
            <a:off x="4398509" y="1035698"/>
            <a:ext cx="3364560" cy="1323975"/>
          </a:xfrm>
          <a:prstGeom prst="rect">
            <a:avLst/>
          </a:prstGeom>
          <a:noFill/>
          <a:ln>
            <a:noFill/>
          </a:ln>
        </p:spPr>
      </p:pic>
      <p:sp>
        <p:nvSpPr>
          <p:cNvPr id="1274" name="Google Shape;1274;p78"/>
          <p:cNvSpPr/>
          <p:nvPr/>
        </p:nvSpPr>
        <p:spPr>
          <a:xfrm>
            <a:off x="5376440" y="2345385"/>
            <a:ext cx="1476686" cy="461665"/>
          </a:xfrm>
          <a:prstGeom prst="rect">
            <a:avLst/>
          </a:prstGeom>
          <a:solidFill>
            <a:srgbClr val="F7CAA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J1 = Q2</a:t>
            </a:r>
            <a:r>
              <a:rPr b="1" lang="en-US" sz="2400">
                <a:solidFill>
                  <a:schemeClr val="dk1"/>
                </a:solidFill>
                <a:latin typeface="Arial"/>
                <a:ea typeface="Arial"/>
                <a:cs typeface="Arial"/>
                <a:sym typeface="Arial"/>
              </a:rPr>
              <a:t>’</a:t>
            </a:r>
            <a:r>
              <a:rPr lang="en-US" sz="1800">
                <a:solidFill>
                  <a:schemeClr val="dk1"/>
                </a:solidFill>
                <a:latin typeface="Arial"/>
                <a:ea typeface="Arial"/>
                <a:cs typeface="Arial"/>
                <a:sym typeface="Arial"/>
              </a:rPr>
              <a:t>Q0</a:t>
            </a:r>
            <a:r>
              <a:rPr b="1" lang="en-US" sz="2400">
                <a:solidFill>
                  <a:schemeClr val="dk1"/>
                </a:solidFill>
                <a:latin typeface="Arial"/>
                <a:ea typeface="Arial"/>
                <a:cs typeface="Arial"/>
                <a:sym typeface="Arial"/>
              </a:rPr>
              <a:t>’</a:t>
            </a:r>
            <a:endParaRPr b="1" sz="2400">
              <a:solidFill>
                <a:schemeClr val="dk1"/>
              </a:solidFill>
              <a:latin typeface="Arial"/>
              <a:ea typeface="Arial"/>
              <a:cs typeface="Arial"/>
              <a:sym typeface="Arial"/>
            </a:endParaRPr>
          </a:p>
        </p:txBody>
      </p:sp>
      <p:pic>
        <p:nvPicPr>
          <p:cNvPr id="1275" name="Google Shape;1275;p78"/>
          <p:cNvPicPr preferRelativeResize="0"/>
          <p:nvPr/>
        </p:nvPicPr>
        <p:blipFill rotWithShape="1">
          <a:blip r:embed="rId7">
            <a:alphaModFix/>
          </a:blip>
          <a:srcRect b="0" l="0" r="0" t="0"/>
          <a:stretch/>
        </p:blipFill>
        <p:spPr>
          <a:xfrm>
            <a:off x="3998316" y="3489951"/>
            <a:ext cx="3764753" cy="1304925"/>
          </a:xfrm>
          <a:prstGeom prst="rect">
            <a:avLst/>
          </a:prstGeom>
          <a:noFill/>
          <a:ln>
            <a:noFill/>
          </a:ln>
        </p:spPr>
      </p:pic>
      <p:sp>
        <p:nvSpPr>
          <p:cNvPr id="1276" name="Google Shape;1276;p78"/>
          <p:cNvSpPr/>
          <p:nvPr/>
        </p:nvSpPr>
        <p:spPr>
          <a:xfrm>
            <a:off x="5225757" y="4794876"/>
            <a:ext cx="1677062" cy="461665"/>
          </a:xfrm>
          <a:prstGeom prst="rect">
            <a:avLst/>
          </a:prstGeom>
          <a:solidFill>
            <a:srgbClr val="F7CAA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K1 = Q2 + Q0</a:t>
            </a:r>
            <a:r>
              <a:rPr b="1" lang="en-US" sz="2400">
                <a:solidFill>
                  <a:schemeClr val="dk1"/>
                </a:solidFill>
                <a:latin typeface="Arial"/>
                <a:ea typeface="Arial"/>
                <a:cs typeface="Arial"/>
                <a:sym typeface="Arial"/>
              </a:rPr>
              <a:t>’</a:t>
            </a:r>
            <a:endParaRPr b="1" sz="2400">
              <a:solidFill>
                <a:schemeClr val="dk1"/>
              </a:solidFill>
              <a:latin typeface="Arial"/>
              <a:ea typeface="Arial"/>
              <a:cs typeface="Arial"/>
              <a:sym typeface="Arial"/>
            </a:endParaRPr>
          </a:p>
        </p:txBody>
      </p:sp>
      <p:pic>
        <p:nvPicPr>
          <p:cNvPr id="1277" name="Google Shape;1277;p78"/>
          <p:cNvPicPr preferRelativeResize="0"/>
          <p:nvPr/>
        </p:nvPicPr>
        <p:blipFill rotWithShape="1">
          <a:blip r:embed="rId8">
            <a:alphaModFix/>
          </a:blip>
          <a:srcRect b="0" l="0" r="0" t="0"/>
          <a:stretch/>
        </p:blipFill>
        <p:spPr>
          <a:xfrm>
            <a:off x="7975688" y="1106455"/>
            <a:ext cx="3408395" cy="1295400"/>
          </a:xfrm>
          <a:prstGeom prst="rect">
            <a:avLst/>
          </a:prstGeom>
          <a:noFill/>
          <a:ln>
            <a:noFill/>
          </a:ln>
        </p:spPr>
      </p:pic>
      <p:sp>
        <p:nvSpPr>
          <p:cNvPr id="1278" name="Google Shape;1278;p78"/>
          <p:cNvSpPr/>
          <p:nvPr/>
        </p:nvSpPr>
        <p:spPr>
          <a:xfrm>
            <a:off x="9180921" y="2323116"/>
            <a:ext cx="1391728" cy="461665"/>
          </a:xfrm>
          <a:prstGeom prst="rect">
            <a:avLst/>
          </a:prstGeom>
          <a:solidFill>
            <a:srgbClr val="C4E0B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J2 = Q1Q0</a:t>
            </a:r>
            <a:r>
              <a:rPr b="1" lang="en-US" sz="2400">
                <a:solidFill>
                  <a:schemeClr val="dk1"/>
                </a:solidFill>
                <a:latin typeface="Arial"/>
                <a:ea typeface="Arial"/>
                <a:cs typeface="Arial"/>
                <a:sym typeface="Arial"/>
              </a:rPr>
              <a:t>’</a:t>
            </a:r>
            <a:endParaRPr b="1" sz="1800">
              <a:solidFill>
                <a:schemeClr val="dk1"/>
              </a:solidFill>
              <a:latin typeface="Arial"/>
              <a:ea typeface="Arial"/>
              <a:cs typeface="Arial"/>
              <a:sym typeface="Arial"/>
            </a:endParaRPr>
          </a:p>
        </p:txBody>
      </p:sp>
      <p:pic>
        <p:nvPicPr>
          <p:cNvPr id="1279" name="Google Shape;1279;p78"/>
          <p:cNvPicPr preferRelativeResize="0"/>
          <p:nvPr/>
        </p:nvPicPr>
        <p:blipFill rotWithShape="1">
          <a:blip r:embed="rId9">
            <a:alphaModFix/>
          </a:blip>
          <a:srcRect b="0" l="0" r="0" t="0"/>
          <a:stretch/>
        </p:blipFill>
        <p:spPr>
          <a:xfrm>
            <a:off x="7879849" y="3470901"/>
            <a:ext cx="3578143" cy="1323975"/>
          </a:xfrm>
          <a:prstGeom prst="rect">
            <a:avLst/>
          </a:prstGeom>
          <a:noFill/>
          <a:ln>
            <a:noFill/>
          </a:ln>
        </p:spPr>
      </p:pic>
      <p:sp>
        <p:nvSpPr>
          <p:cNvPr id="1280" name="Google Shape;1280;p78"/>
          <p:cNvSpPr/>
          <p:nvPr/>
        </p:nvSpPr>
        <p:spPr>
          <a:xfrm>
            <a:off x="9373282" y="4794876"/>
            <a:ext cx="922047" cy="369332"/>
          </a:xfrm>
          <a:prstGeom prst="rect">
            <a:avLst/>
          </a:prstGeom>
          <a:solidFill>
            <a:srgbClr val="C4E0B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K2 = 1 </a:t>
            </a:r>
            <a:endParaRPr/>
          </a:p>
        </p:txBody>
      </p:sp>
      <p:sp>
        <p:nvSpPr>
          <p:cNvPr id="1281" name="Google Shape;1281;p78"/>
          <p:cNvSpPr/>
          <p:nvPr/>
        </p:nvSpPr>
        <p:spPr>
          <a:xfrm>
            <a:off x="435551" y="1527556"/>
            <a:ext cx="3231380" cy="29238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82" name="Google Shape;1282;p78"/>
          <p:cNvSpPr/>
          <p:nvPr/>
        </p:nvSpPr>
        <p:spPr>
          <a:xfrm>
            <a:off x="4478694" y="1455576"/>
            <a:ext cx="391886" cy="298579"/>
          </a:xfrm>
          <a:prstGeom prst="rightBracket">
            <a:avLst>
              <a:gd fmla="val 8333"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3" name="Google Shape;1283;p78"/>
          <p:cNvSpPr/>
          <p:nvPr/>
        </p:nvSpPr>
        <p:spPr>
          <a:xfrm rot="10800000">
            <a:off x="6902818" y="1455574"/>
            <a:ext cx="505687" cy="364361"/>
          </a:xfrm>
          <a:prstGeom prst="rightBracket">
            <a:avLst>
              <a:gd fmla="val 8333"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4" name="Google Shape;1284;p78"/>
          <p:cNvSpPr/>
          <p:nvPr/>
        </p:nvSpPr>
        <p:spPr>
          <a:xfrm>
            <a:off x="10581819" y="1517306"/>
            <a:ext cx="334997" cy="781295"/>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85" name="Google Shape;1285;p78"/>
          <p:cNvSpPr/>
          <p:nvPr/>
        </p:nvSpPr>
        <p:spPr>
          <a:xfrm>
            <a:off x="383469" y="3883799"/>
            <a:ext cx="3283461" cy="370959"/>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86" name="Google Shape;1286;p78"/>
          <p:cNvSpPr/>
          <p:nvPr/>
        </p:nvSpPr>
        <p:spPr>
          <a:xfrm>
            <a:off x="2115513" y="3920789"/>
            <a:ext cx="1551417" cy="727817"/>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87" name="Google Shape;1287;p78"/>
          <p:cNvSpPr/>
          <p:nvPr/>
        </p:nvSpPr>
        <p:spPr>
          <a:xfrm>
            <a:off x="4125044" y="4323151"/>
            <a:ext cx="3283461" cy="370959"/>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88" name="Google Shape;1288;p78"/>
          <p:cNvSpPr/>
          <p:nvPr/>
        </p:nvSpPr>
        <p:spPr>
          <a:xfrm rot="10800000">
            <a:off x="6853124" y="3908405"/>
            <a:ext cx="672160" cy="664351"/>
          </a:xfrm>
          <a:prstGeom prst="rightBracket">
            <a:avLst>
              <a:gd fmla="val 8333"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9" name="Google Shape;1289;p78"/>
          <p:cNvSpPr/>
          <p:nvPr/>
        </p:nvSpPr>
        <p:spPr>
          <a:xfrm>
            <a:off x="4125411" y="3908405"/>
            <a:ext cx="493241" cy="740201"/>
          </a:xfrm>
          <a:prstGeom prst="rightBracket">
            <a:avLst>
              <a:gd fmla="val 8333"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90" name="Google Shape;1290;p78"/>
          <p:cNvSpPr/>
          <p:nvPr/>
        </p:nvSpPr>
        <p:spPr>
          <a:xfrm>
            <a:off x="7975688" y="3920788"/>
            <a:ext cx="3231380" cy="727817"/>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79"/>
          <p:cNvSpPr txBox="1"/>
          <p:nvPr>
            <p:ph type="title"/>
          </p:nvPr>
        </p:nvSpPr>
        <p:spPr>
          <a:xfrm>
            <a:off x="1062134" y="85208"/>
            <a:ext cx="10515600" cy="75454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3600"/>
              <a:buFont typeface="Calibri"/>
              <a:buNone/>
            </a:pPr>
            <a:r>
              <a:rPr b="1" lang="en-US" sz="3600">
                <a:solidFill>
                  <a:srgbClr val="0070C0"/>
                </a:solidFill>
              </a:rPr>
              <a:t>Design of sequence generator : Step 5 Circuit Diagram</a:t>
            </a:r>
            <a:endParaRPr/>
          </a:p>
        </p:txBody>
      </p:sp>
      <p:sp>
        <p:nvSpPr>
          <p:cNvPr id="1296" name="Google Shape;1296;p79"/>
          <p:cNvSpPr txBox="1"/>
          <p:nvPr>
            <p:ph idx="10" type="dt"/>
          </p:nvPr>
        </p:nvSpPr>
        <p:spPr>
          <a:xfrm>
            <a:off x="838200" y="6365681"/>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297" name="Google Shape;1297;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Science and Information Technology-I</a:t>
            </a:r>
            <a:endParaRPr/>
          </a:p>
        </p:txBody>
      </p:sp>
      <p:sp>
        <p:nvSpPr>
          <p:cNvPr id="1298" name="Google Shape;1298;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99" name="Google Shape;1299;p79"/>
          <p:cNvPicPr preferRelativeResize="0"/>
          <p:nvPr/>
        </p:nvPicPr>
        <p:blipFill rotWithShape="1">
          <a:blip r:embed="rId3">
            <a:alphaModFix/>
          </a:blip>
          <a:srcRect b="0" l="0" r="0" t="0"/>
          <a:stretch/>
        </p:blipFill>
        <p:spPr>
          <a:xfrm>
            <a:off x="95494" y="47533"/>
            <a:ext cx="810742" cy="839245"/>
          </a:xfrm>
          <a:prstGeom prst="rect">
            <a:avLst/>
          </a:prstGeom>
          <a:noFill/>
          <a:ln>
            <a:noFill/>
          </a:ln>
        </p:spPr>
      </p:pic>
      <p:pic>
        <p:nvPicPr>
          <p:cNvPr id="1300" name="Google Shape;1300;p79"/>
          <p:cNvPicPr preferRelativeResize="0"/>
          <p:nvPr/>
        </p:nvPicPr>
        <p:blipFill rotWithShape="1">
          <a:blip r:embed="rId4">
            <a:alphaModFix/>
          </a:blip>
          <a:srcRect b="0" l="0" r="0" t="0"/>
          <a:stretch/>
        </p:blipFill>
        <p:spPr>
          <a:xfrm>
            <a:off x="419878" y="947737"/>
            <a:ext cx="11402007" cy="536159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8"/>
          <p:cNvSpPr txBox="1"/>
          <p:nvPr>
            <p:ph type="title"/>
          </p:nvPr>
        </p:nvSpPr>
        <p:spPr>
          <a:xfrm>
            <a:off x="1468168" y="135490"/>
            <a:ext cx="9497704" cy="8263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JK(Jack Kilby)  Flip Flop</a:t>
            </a:r>
            <a:endParaRPr sz="3200">
              <a:latin typeface="Times New Roman"/>
              <a:ea typeface="Times New Roman"/>
              <a:cs typeface="Times New Roman"/>
              <a:sym typeface="Times New Roman"/>
            </a:endParaRPr>
          </a:p>
        </p:txBody>
      </p:sp>
      <p:sp>
        <p:nvSpPr>
          <p:cNvPr id="166" name="Google Shape;166;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b="1" lang="en-US">
                <a:solidFill>
                  <a:schemeClr val="dk1"/>
                </a:solidFill>
              </a:rPr>
              <a:t>11/3/2022</a:t>
            </a:r>
            <a:endParaRPr b="1">
              <a:solidFill>
                <a:schemeClr val="dk1"/>
              </a:solidFill>
            </a:endParaRPr>
          </a:p>
        </p:txBody>
      </p:sp>
      <p:sp>
        <p:nvSpPr>
          <p:cNvPr id="167" name="Google Shape;16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200"/>
              <a:buFont typeface="Arial"/>
              <a:buNone/>
            </a:pPr>
            <a:fld id="{00000000-1234-1234-1234-123412341234}" type="slidenum">
              <a:rPr lang="en-US"/>
              <a:t>‹#›</a:t>
            </a:fld>
            <a:endParaRPr/>
          </a:p>
        </p:txBody>
      </p:sp>
      <p:pic>
        <p:nvPicPr>
          <p:cNvPr descr="Image result for jk flip flop using sr latch DIAGRAM USING NAND GATE" id="168" name="Google Shape;168;p8"/>
          <p:cNvPicPr preferRelativeResize="0"/>
          <p:nvPr>
            <p:ph idx="1" type="body"/>
          </p:nvPr>
        </p:nvPicPr>
        <p:blipFill rotWithShape="1">
          <a:blip r:embed="rId3">
            <a:alphaModFix/>
          </a:blip>
          <a:srcRect b="0" l="0" r="0" t="0"/>
          <a:stretch/>
        </p:blipFill>
        <p:spPr>
          <a:xfrm>
            <a:off x="385387" y="1396025"/>
            <a:ext cx="5754715" cy="4189864"/>
          </a:xfrm>
          <a:prstGeom prst="rect">
            <a:avLst/>
          </a:prstGeom>
          <a:noFill/>
          <a:ln>
            <a:noFill/>
          </a:ln>
        </p:spPr>
      </p:pic>
      <p:pic>
        <p:nvPicPr>
          <p:cNvPr id="169" name="Google Shape;169;p8"/>
          <p:cNvPicPr preferRelativeResize="0"/>
          <p:nvPr/>
        </p:nvPicPr>
        <p:blipFill rotWithShape="1">
          <a:blip r:embed="rId4">
            <a:alphaModFix/>
          </a:blip>
          <a:srcRect b="0" l="0" r="0" t="0"/>
          <a:stretch/>
        </p:blipFill>
        <p:spPr>
          <a:xfrm>
            <a:off x="253095" y="96228"/>
            <a:ext cx="772141" cy="803940"/>
          </a:xfrm>
          <a:prstGeom prst="rect">
            <a:avLst/>
          </a:prstGeom>
          <a:noFill/>
          <a:ln>
            <a:noFill/>
          </a:ln>
        </p:spPr>
      </p:pic>
      <p:pic>
        <p:nvPicPr>
          <p:cNvPr descr="race around condition in jk flip flop à¦à¦° à¦à¦¬à¦¿à¦° à¦«à¦²à¦¾à¦«à¦²" id="170" name="Google Shape;170;p8"/>
          <p:cNvPicPr preferRelativeResize="0"/>
          <p:nvPr/>
        </p:nvPicPr>
        <p:blipFill rotWithShape="1">
          <a:blip r:embed="rId5">
            <a:alphaModFix/>
          </a:blip>
          <a:srcRect b="0" l="0" r="0" t="0"/>
          <a:stretch/>
        </p:blipFill>
        <p:spPr>
          <a:xfrm>
            <a:off x="6040582" y="1396026"/>
            <a:ext cx="5985163" cy="451986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80"/>
          <p:cNvSpPr txBox="1"/>
          <p:nvPr>
            <p:ph type="title"/>
          </p:nvPr>
        </p:nvSpPr>
        <p:spPr>
          <a:xfrm>
            <a:off x="1299379" y="210575"/>
            <a:ext cx="7881300" cy="55142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Trebuchet MS"/>
              <a:buNone/>
            </a:pPr>
            <a:r>
              <a:rPr b="0" i="0" lang="en-US" sz="3200" u="none" cap="none" strike="noStrike">
                <a:latin typeface="Times New Roman"/>
                <a:ea typeface="Times New Roman"/>
                <a:cs typeface="Times New Roman"/>
                <a:sym typeface="Times New Roman"/>
              </a:rPr>
              <a:t>Registers</a:t>
            </a:r>
            <a:endParaRPr b="0" i="0" sz="3200" u="none" cap="none" strike="noStrike">
              <a:latin typeface="Times New Roman"/>
              <a:ea typeface="Times New Roman"/>
              <a:cs typeface="Times New Roman"/>
              <a:sym typeface="Times New Roman"/>
            </a:endParaRPr>
          </a:p>
        </p:txBody>
      </p:sp>
      <p:sp>
        <p:nvSpPr>
          <p:cNvPr id="1306" name="Google Shape;1306;p80"/>
          <p:cNvSpPr txBox="1"/>
          <p:nvPr>
            <p:ph idx="1" type="body"/>
          </p:nvPr>
        </p:nvSpPr>
        <p:spPr>
          <a:xfrm>
            <a:off x="727364" y="1102589"/>
            <a:ext cx="10515600" cy="4581653"/>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chemeClr val="accent1"/>
              </a:buClr>
              <a:buSzPts val="1920"/>
              <a:buFont typeface="Noto Sans Symbols"/>
              <a:buChar char="▶"/>
            </a:pPr>
            <a:r>
              <a:rPr b="0" i="0" lang="en-US" sz="2600" u="none" cap="none" strike="noStrike">
                <a:solidFill>
                  <a:srgbClr val="3F3F3F"/>
                </a:solidFill>
                <a:latin typeface="Times New Roman"/>
                <a:ea typeface="Times New Roman"/>
                <a:cs typeface="Times New Roman"/>
                <a:sym typeface="Times New Roman"/>
              </a:rPr>
              <a:t>A register is a collection of flip-flops that act as an extension of a flip-flop which can store multiple bits</a:t>
            </a:r>
            <a:endParaRPr sz="2600">
              <a:latin typeface="Times New Roman"/>
              <a:ea typeface="Times New Roman"/>
              <a:cs typeface="Times New Roman"/>
              <a:sym typeface="Times New Roman"/>
            </a:endParaRPr>
          </a:p>
          <a:p>
            <a:pPr indent="-342900" lvl="0" marL="342900" marR="0" rtl="0" algn="just">
              <a:lnSpc>
                <a:spcPct val="150000"/>
              </a:lnSpc>
              <a:spcBef>
                <a:spcPts val="1000"/>
              </a:spcBef>
              <a:spcAft>
                <a:spcPts val="0"/>
              </a:spcAft>
              <a:buClr>
                <a:schemeClr val="accent1"/>
              </a:buClr>
              <a:buSzPts val="1920"/>
              <a:buFont typeface="Noto Sans Symbols"/>
              <a:buChar char="▶"/>
            </a:pPr>
            <a:r>
              <a:rPr b="0" i="0" lang="en-US" sz="2600" u="none" cap="none" strike="noStrike">
                <a:solidFill>
                  <a:srgbClr val="3F3F3F"/>
                </a:solidFill>
                <a:latin typeface="Times New Roman"/>
                <a:ea typeface="Times New Roman"/>
                <a:cs typeface="Times New Roman"/>
                <a:sym typeface="Times New Roman"/>
              </a:rPr>
              <a:t>It has two basic functions: </a:t>
            </a:r>
            <a:r>
              <a:rPr b="0" i="0" lang="en-US" sz="2600" u="none" cap="none" strike="noStrike">
                <a:solidFill>
                  <a:schemeClr val="hlink"/>
                </a:solidFill>
                <a:latin typeface="Times New Roman"/>
                <a:ea typeface="Times New Roman"/>
                <a:cs typeface="Times New Roman"/>
                <a:sym typeface="Times New Roman"/>
              </a:rPr>
              <a:t>Data Storage</a:t>
            </a:r>
            <a:r>
              <a:rPr b="0" i="0" lang="en-US" sz="2600" u="none" cap="none" strike="noStrike">
                <a:solidFill>
                  <a:srgbClr val="3F3F3F"/>
                </a:solidFill>
                <a:latin typeface="Times New Roman"/>
                <a:ea typeface="Times New Roman"/>
                <a:cs typeface="Times New Roman"/>
                <a:sym typeface="Times New Roman"/>
              </a:rPr>
              <a:t> and </a:t>
            </a:r>
            <a:r>
              <a:rPr b="0" i="0" lang="en-US" sz="2600" u="none" cap="none" strike="noStrike">
                <a:solidFill>
                  <a:schemeClr val="hlink"/>
                </a:solidFill>
                <a:latin typeface="Times New Roman"/>
                <a:ea typeface="Times New Roman"/>
                <a:cs typeface="Times New Roman"/>
                <a:sym typeface="Times New Roman"/>
              </a:rPr>
              <a:t>Data Movement</a:t>
            </a:r>
            <a:endParaRPr sz="2600">
              <a:latin typeface="Times New Roman"/>
              <a:ea typeface="Times New Roman"/>
              <a:cs typeface="Times New Roman"/>
              <a:sym typeface="Times New Roman"/>
            </a:endParaRPr>
          </a:p>
          <a:p>
            <a:pPr indent="-342900" lvl="0" marL="342900" marR="0" rtl="0" algn="just">
              <a:lnSpc>
                <a:spcPct val="150000"/>
              </a:lnSpc>
              <a:spcBef>
                <a:spcPts val="1000"/>
              </a:spcBef>
              <a:spcAft>
                <a:spcPts val="0"/>
              </a:spcAft>
              <a:buClr>
                <a:schemeClr val="accent1"/>
              </a:buClr>
              <a:buSzPts val="1920"/>
              <a:buFont typeface="Noto Sans Symbols"/>
              <a:buChar char="▶"/>
            </a:pPr>
            <a:r>
              <a:rPr b="0" i="0" lang="en-US" sz="2600" u="none" cap="none" strike="noStrike">
                <a:solidFill>
                  <a:srgbClr val="3F3F3F"/>
                </a:solidFill>
                <a:latin typeface="Times New Roman"/>
                <a:ea typeface="Times New Roman"/>
                <a:cs typeface="Times New Roman"/>
                <a:sym typeface="Times New Roman"/>
              </a:rPr>
              <a:t>A shift register provides the data movement function where it is capable of shifting their binary contents in one or both directions (shifting data to the left or right)</a:t>
            </a:r>
            <a:endParaRPr/>
          </a:p>
          <a:p>
            <a:pPr indent="-228600" lvl="0" marL="342900" rtl="0" algn="just">
              <a:lnSpc>
                <a:spcPct val="150000"/>
              </a:lnSpc>
              <a:spcBef>
                <a:spcPts val="1000"/>
              </a:spcBef>
              <a:spcAft>
                <a:spcPts val="0"/>
              </a:spcAft>
              <a:buClr>
                <a:schemeClr val="accent1"/>
              </a:buClr>
              <a:buSzPts val="1920"/>
              <a:buFont typeface="Noto Sans Symbols"/>
              <a:buChar char="▶"/>
            </a:pPr>
            <a:r>
              <a:rPr lang="en-US" sz="2600">
                <a:solidFill>
                  <a:srgbClr val="3F3F3F"/>
                </a:solidFill>
                <a:latin typeface="Times New Roman"/>
                <a:ea typeface="Times New Roman"/>
                <a:cs typeface="Times New Roman"/>
                <a:sym typeface="Times New Roman"/>
              </a:rPr>
              <a:t>It “shifts” its output once every clock cycle </a:t>
            </a:r>
            <a:endParaRPr sz="2600">
              <a:latin typeface="Times New Roman"/>
              <a:ea typeface="Times New Roman"/>
              <a:cs typeface="Times New Roman"/>
              <a:sym typeface="Times New Roman"/>
            </a:endParaRPr>
          </a:p>
          <a:p>
            <a:pPr indent="-220980" lvl="0" marL="342900" marR="0" rtl="0" algn="just">
              <a:lnSpc>
                <a:spcPct val="90000"/>
              </a:lnSpc>
              <a:spcBef>
                <a:spcPts val="1000"/>
              </a:spcBef>
              <a:spcAft>
                <a:spcPts val="0"/>
              </a:spcAft>
              <a:buClr>
                <a:schemeClr val="accent1"/>
              </a:buClr>
              <a:buSzPts val="1920"/>
              <a:buFont typeface="Noto Sans Symbols"/>
              <a:buNone/>
            </a:pPr>
            <a:r>
              <a:t/>
            </a:r>
            <a:endParaRPr sz="2400">
              <a:latin typeface="Times New Roman"/>
              <a:ea typeface="Times New Roman"/>
              <a:cs typeface="Times New Roman"/>
              <a:sym typeface="Times New Roman"/>
            </a:endParaRPr>
          </a:p>
          <a:p>
            <a:pPr indent="-251459" lvl="0" marL="342900" marR="0" rtl="0" algn="just">
              <a:lnSpc>
                <a:spcPct val="9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Trebuchet MS"/>
              <a:ea typeface="Trebuchet MS"/>
              <a:cs typeface="Trebuchet MS"/>
              <a:sym typeface="Trebuchet MS"/>
            </a:endParaRPr>
          </a:p>
        </p:txBody>
      </p:sp>
      <p:sp>
        <p:nvSpPr>
          <p:cNvPr id="1307" name="Google Shape;1307;p80"/>
          <p:cNvSpPr txBox="1"/>
          <p:nvPr>
            <p:ph idx="10" type="dt"/>
          </p:nvPr>
        </p:nvSpPr>
        <p:spPr>
          <a:xfrm>
            <a:off x="838199" y="6356350"/>
            <a:ext cx="922361"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a:solidFill>
                  <a:schemeClr val="dk1"/>
                </a:solidFill>
                <a:latin typeface="Arial"/>
                <a:ea typeface="Arial"/>
                <a:cs typeface="Arial"/>
                <a:sym typeface="Arial"/>
              </a:rPr>
              <a:t>11/3/2022</a:t>
            </a:r>
            <a:endParaRPr b="1">
              <a:solidFill>
                <a:schemeClr val="dk1"/>
              </a:solidFill>
              <a:latin typeface="Arial"/>
              <a:ea typeface="Arial"/>
              <a:cs typeface="Arial"/>
              <a:sym typeface="Arial"/>
            </a:endParaRPr>
          </a:p>
        </p:txBody>
      </p:sp>
      <p:sp>
        <p:nvSpPr>
          <p:cNvPr id="1308" name="Google Shape;1308;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1309" name="Google Shape;1309;p80"/>
          <p:cNvPicPr preferRelativeResize="0"/>
          <p:nvPr/>
        </p:nvPicPr>
        <p:blipFill rotWithShape="1">
          <a:blip r:embed="rId3">
            <a:alphaModFix/>
          </a:blip>
          <a:srcRect b="0" l="0" r="0" t="0"/>
          <a:stretch/>
        </p:blipFill>
        <p:spPr>
          <a:xfrm>
            <a:off x="116654" y="53440"/>
            <a:ext cx="721545" cy="70856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81"/>
          <p:cNvSpPr txBox="1"/>
          <p:nvPr>
            <p:ph type="title"/>
          </p:nvPr>
        </p:nvSpPr>
        <p:spPr>
          <a:xfrm>
            <a:off x="1631851" y="173503"/>
            <a:ext cx="8876925" cy="63440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600"/>
              <a:buFont typeface="Trebuchet MS"/>
              <a:buNone/>
            </a:pPr>
            <a:r>
              <a:rPr b="0" i="0" lang="en-US" sz="3600" u="none" cap="none" strike="noStrike">
                <a:latin typeface="Times New Roman"/>
                <a:ea typeface="Times New Roman"/>
                <a:cs typeface="Times New Roman"/>
                <a:sym typeface="Times New Roman"/>
              </a:rPr>
              <a:t>Buffer Register</a:t>
            </a:r>
            <a:endParaRPr b="0" i="0" sz="3600" u="none" cap="none" strike="noStrike">
              <a:latin typeface="Times New Roman"/>
              <a:ea typeface="Times New Roman"/>
              <a:cs typeface="Times New Roman"/>
              <a:sym typeface="Times New Roman"/>
            </a:endParaRPr>
          </a:p>
        </p:txBody>
      </p:sp>
      <p:sp>
        <p:nvSpPr>
          <p:cNvPr id="1315" name="Google Shape;1315;p81"/>
          <p:cNvSpPr txBox="1"/>
          <p:nvPr>
            <p:ph idx="1" type="body"/>
          </p:nvPr>
        </p:nvSpPr>
        <p:spPr>
          <a:xfrm>
            <a:off x="677334" y="970671"/>
            <a:ext cx="10063454" cy="4461138"/>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1200"/>
              </a:spcBef>
              <a:spcAft>
                <a:spcPts val="0"/>
              </a:spcAft>
              <a:buClr>
                <a:schemeClr val="accent1"/>
              </a:buClr>
              <a:buSzPts val="1920"/>
              <a:buFont typeface="Noto Sans Symbols"/>
              <a:buChar char="▶"/>
            </a:pPr>
            <a:r>
              <a:rPr b="1" i="0" lang="en-US" sz="2400" u="none" cap="none" strike="noStrike">
                <a:solidFill>
                  <a:srgbClr val="3F3F3F"/>
                </a:solidFill>
                <a:latin typeface="Times New Roman"/>
                <a:ea typeface="Times New Roman"/>
                <a:cs typeface="Times New Roman"/>
                <a:sym typeface="Times New Roman"/>
              </a:rPr>
              <a:t>Buffer registers</a:t>
            </a:r>
            <a:r>
              <a:rPr b="0" i="0" lang="en-US" sz="2400" u="none" cap="none" strike="noStrike">
                <a:solidFill>
                  <a:srgbClr val="3F3F3F"/>
                </a:solidFill>
                <a:latin typeface="Times New Roman"/>
                <a:ea typeface="Times New Roman"/>
                <a:cs typeface="Times New Roman"/>
                <a:sym typeface="Times New Roman"/>
              </a:rPr>
              <a:t> are a type of registers used to store a binary word. </a:t>
            </a:r>
            <a:endParaRPr b="0" i="0" sz="2400" u="none" cap="none" strike="noStrike">
              <a:solidFill>
                <a:srgbClr val="3F3F3F"/>
              </a:solidFill>
              <a:latin typeface="Times New Roman"/>
              <a:ea typeface="Times New Roman"/>
              <a:cs typeface="Times New Roman"/>
              <a:sym typeface="Times New Roman"/>
            </a:endParaRPr>
          </a:p>
          <a:p>
            <a:pPr indent="-342900" lvl="0" marL="342900" marR="0" rtl="0" algn="just">
              <a:lnSpc>
                <a:spcPct val="90000"/>
              </a:lnSpc>
              <a:spcBef>
                <a:spcPts val="1800"/>
              </a:spcBef>
              <a:spcAft>
                <a:spcPts val="0"/>
              </a:spcAft>
              <a:buClr>
                <a:schemeClr val="accent1"/>
              </a:buClr>
              <a:buSzPts val="1920"/>
              <a:buFont typeface="Noto Sans Symbols"/>
              <a:buChar char="▶"/>
            </a:pPr>
            <a:r>
              <a:rPr b="0" i="0" lang="en-US" sz="2400" u="none" cap="none" strike="noStrike">
                <a:solidFill>
                  <a:srgbClr val="3F3F3F"/>
                </a:solidFill>
                <a:latin typeface="Times New Roman"/>
                <a:ea typeface="Times New Roman"/>
                <a:cs typeface="Times New Roman"/>
                <a:sym typeface="Times New Roman"/>
              </a:rPr>
              <a:t>These can be constructed using a series of </a:t>
            </a:r>
            <a:r>
              <a:rPr b="0" i="0" lang="en-US" sz="2400" u="sng" cap="none" strike="noStrike">
                <a:solidFill>
                  <a:schemeClr val="hlink"/>
                </a:solidFill>
                <a:latin typeface="Times New Roman"/>
                <a:ea typeface="Times New Roman"/>
                <a:cs typeface="Times New Roman"/>
                <a:sym typeface="Times New Roman"/>
                <a:hlinkClick r:id="rId3"/>
              </a:rPr>
              <a:t>flip-flops</a:t>
            </a:r>
            <a:r>
              <a:rPr b="0" i="0" lang="en-US" sz="2400" u="none" cap="none" strike="noStrike">
                <a:solidFill>
                  <a:srgbClr val="3F3F3F"/>
                </a:solidFill>
                <a:latin typeface="Times New Roman"/>
                <a:ea typeface="Times New Roman"/>
                <a:cs typeface="Times New Roman"/>
                <a:sym typeface="Times New Roman"/>
              </a:rPr>
              <a:t> as each flip-flop can store a single bit. </a:t>
            </a:r>
            <a:endParaRPr b="0" i="0" sz="2400" u="none" cap="none" strike="noStrike">
              <a:solidFill>
                <a:srgbClr val="3F3F3F"/>
              </a:solidFill>
              <a:latin typeface="Times New Roman"/>
              <a:ea typeface="Times New Roman"/>
              <a:cs typeface="Times New Roman"/>
              <a:sym typeface="Times New Roman"/>
            </a:endParaRPr>
          </a:p>
          <a:p>
            <a:pPr indent="-342900" lvl="0" marL="342900" marR="0" rtl="0" algn="just">
              <a:lnSpc>
                <a:spcPct val="90000"/>
              </a:lnSpc>
              <a:spcBef>
                <a:spcPts val="1800"/>
              </a:spcBef>
              <a:spcAft>
                <a:spcPts val="0"/>
              </a:spcAft>
              <a:buClr>
                <a:schemeClr val="accent1"/>
              </a:buClr>
              <a:buSzPts val="1920"/>
              <a:buFont typeface="Noto Sans Symbols"/>
              <a:buChar char="▶"/>
            </a:pPr>
            <a:r>
              <a:rPr b="0" i="0" lang="en-US" sz="2400" u="none" cap="none" strike="noStrike">
                <a:solidFill>
                  <a:srgbClr val="3F3F3F"/>
                </a:solidFill>
                <a:latin typeface="Times New Roman"/>
                <a:ea typeface="Times New Roman"/>
                <a:cs typeface="Times New Roman"/>
                <a:sym typeface="Times New Roman"/>
              </a:rPr>
              <a:t>This means that in order to store an n-bit binary word one should design an array of n flip-flops. Figure 1 shows a 4 bit synchronous buffer register formed by cascading four positive edge triggered </a:t>
            </a:r>
            <a:r>
              <a:rPr b="0" i="0" lang="en-US" sz="2400" u="sng" cap="none" strike="noStrike">
                <a:solidFill>
                  <a:schemeClr val="hlink"/>
                </a:solidFill>
                <a:latin typeface="Times New Roman"/>
                <a:ea typeface="Times New Roman"/>
                <a:cs typeface="Times New Roman"/>
                <a:sym typeface="Times New Roman"/>
                <a:hlinkClick r:id="rId4"/>
              </a:rPr>
              <a:t>D flip-flops</a:t>
            </a:r>
            <a:r>
              <a:rPr b="0" i="0" lang="en-US" sz="2400" u="none" cap="none" strike="noStrike">
                <a:solidFill>
                  <a:srgbClr val="3F3F3F"/>
                </a:solidFill>
                <a:latin typeface="Times New Roman"/>
                <a:ea typeface="Times New Roman"/>
                <a:cs typeface="Times New Roman"/>
                <a:sym typeface="Times New Roman"/>
              </a:rPr>
              <a:t>. </a:t>
            </a:r>
            <a:endParaRPr b="0" i="0" sz="2400" u="none" cap="none" strike="noStrike">
              <a:solidFill>
                <a:srgbClr val="3F3F3F"/>
              </a:solidFill>
              <a:latin typeface="Times New Roman"/>
              <a:ea typeface="Times New Roman"/>
              <a:cs typeface="Times New Roman"/>
              <a:sym typeface="Times New Roman"/>
            </a:endParaRPr>
          </a:p>
          <a:p>
            <a:pPr indent="-342900" lvl="0" marL="342900" marR="0" rtl="0" algn="just">
              <a:lnSpc>
                <a:spcPct val="90000"/>
              </a:lnSpc>
              <a:spcBef>
                <a:spcPts val="1800"/>
              </a:spcBef>
              <a:spcAft>
                <a:spcPts val="0"/>
              </a:spcAft>
              <a:buClr>
                <a:schemeClr val="accent1"/>
              </a:buClr>
              <a:buSzPts val="1920"/>
              <a:buFont typeface="Noto Sans Symbols"/>
              <a:buChar char="▶"/>
            </a:pPr>
            <a:r>
              <a:rPr b="0" i="0" lang="en-US" sz="2400" u="none" cap="none" strike="noStrike">
                <a:solidFill>
                  <a:srgbClr val="3F3F3F"/>
                </a:solidFill>
                <a:latin typeface="Times New Roman"/>
                <a:ea typeface="Times New Roman"/>
                <a:cs typeface="Times New Roman"/>
                <a:sym typeface="Times New Roman"/>
              </a:rPr>
              <a:t>Here the entire input data word B</a:t>
            </a:r>
            <a:r>
              <a:rPr b="0" baseline="-25000" i="0" lang="en-US" sz="2400" u="none" cap="none" strike="noStrike">
                <a:solidFill>
                  <a:srgbClr val="3F3F3F"/>
                </a:solidFill>
                <a:latin typeface="Times New Roman"/>
                <a:ea typeface="Times New Roman"/>
                <a:cs typeface="Times New Roman"/>
                <a:sym typeface="Times New Roman"/>
              </a:rPr>
              <a:t>1</a:t>
            </a:r>
            <a:r>
              <a:rPr b="0" i="0" lang="en-US" sz="2400" u="none" cap="none" strike="noStrike">
                <a:solidFill>
                  <a:srgbClr val="3F3F3F"/>
                </a:solidFill>
                <a:latin typeface="Times New Roman"/>
                <a:ea typeface="Times New Roman"/>
                <a:cs typeface="Times New Roman"/>
                <a:sym typeface="Times New Roman"/>
              </a:rPr>
              <a:t>B</a:t>
            </a:r>
            <a:r>
              <a:rPr b="0" baseline="-25000" i="0" lang="en-US" sz="2400" u="none" cap="none" strike="noStrike">
                <a:solidFill>
                  <a:srgbClr val="3F3F3F"/>
                </a:solidFill>
                <a:latin typeface="Times New Roman"/>
                <a:ea typeface="Times New Roman"/>
                <a:cs typeface="Times New Roman"/>
                <a:sym typeface="Times New Roman"/>
              </a:rPr>
              <a:t>2</a:t>
            </a:r>
            <a:r>
              <a:rPr b="0" i="0" lang="en-US" sz="2400" u="none" cap="none" strike="noStrike">
                <a:solidFill>
                  <a:srgbClr val="3F3F3F"/>
                </a:solidFill>
                <a:latin typeface="Times New Roman"/>
                <a:ea typeface="Times New Roman"/>
                <a:cs typeface="Times New Roman"/>
                <a:sym typeface="Times New Roman"/>
              </a:rPr>
              <a:t>B</a:t>
            </a:r>
            <a:r>
              <a:rPr b="0" baseline="-25000" i="0" lang="en-US" sz="2400" u="none" cap="none" strike="noStrike">
                <a:solidFill>
                  <a:srgbClr val="3F3F3F"/>
                </a:solidFill>
                <a:latin typeface="Times New Roman"/>
                <a:ea typeface="Times New Roman"/>
                <a:cs typeface="Times New Roman"/>
                <a:sym typeface="Times New Roman"/>
              </a:rPr>
              <a:t>3</a:t>
            </a:r>
            <a:r>
              <a:rPr b="0" i="0" lang="en-US" sz="2400" u="none" cap="none" strike="noStrike">
                <a:solidFill>
                  <a:srgbClr val="3F3F3F"/>
                </a:solidFill>
                <a:latin typeface="Times New Roman"/>
                <a:ea typeface="Times New Roman"/>
                <a:cs typeface="Times New Roman"/>
                <a:sym typeface="Times New Roman"/>
              </a:rPr>
              <a:t>B</a:t>
            </a:r>
            <a:r>
              <a:rPr b="0" baseline="-25000" i="0" lang="en-US" sz="2400" u="none" cap="none" strike="noStrike">
                <a:solidFill>
                  <a:srgbClr val="3F3F3F"/>
                </a:solidFill>
                <a:latin typeface="Times New Roman"/>
                <a:ea typeface="Times New Roman"/>
                <a:cs typeface="Times New Roman"/>
                <a:sym typeface="Times New Roman"/>
              </a:rPr>
              <a:t>4</a:t>
            </a:r>
            <a:r>
              <a:rPr b="0" i="0" lang="en-US" sz="2400" u="none" cap="none" strike="noStrike">
                <a:solidFill>
                  <a:srgbClr val="3F3F3F"/>
                </a:solidFill>
                <a:latin typeface="Times New Roman"/>
                <a:ea typeface="Times New Roman"/>
                <a:cs typeface="Times New Roman"/>
                <a:sym typeface="Times New Roman"/>
              </a:rPr>
              <a:t> is loaded onto the register at a single clock tick. This means that at every leading edge of the clock the values of flip-flop outputs follow their input bits i.e. Q</a:t>
            </a:r>
            <a:r>
              <a:rPr b="0" baseline="-25000" i="0" lang="en-US" sz="2400" u="none" cap="none" strike="noStrike">
                <a:solidFill>
                  <a:srgbClr val="3F3F3F"/>
                </a:solidFill>
                <a:latin typeface="Times New Roman"/>
                <a:ea typeface="Times New Roman"/>
                <a:cs typeface="Times New Roman"/>
                <a:sym typeface="Times New Roman"/>
              </a:rPr>
              <a:t>1</a:t>
            </a:r>
            <a:r>
              <a:rPr b="0" i="0" lang="en-US" sz="2400" u="none" cap="none" strike="noStrike">
                <a:solidFill>
                  <a:srgbClr val="3F3F3F"/>
                </a:solidFill>
                <a:latin typeface="Times New Roman"/>
                <a:ea typeface="Times New Roman"/>
                <a:cs typeface="Times New Roman"/>
                <a:sym typeface="Times New Roman"/>
              </a:rPr>
              <a:t> = B</a:t>
            </a:r>
            <a:r>
              <a:rPr b="0" baseline="-25000" i="0" lang="en-US" sz="2400" u="none" cap="none" strike="noStrike">
                <a:solidFill>
                  <a:srgbClr val="3F3F3F"/>
                </a:solidFill>
                <a:latin typeface="Times New Roman"/>
                <a:ea typeface="Times New Roman"/>
                <a:cs typeface="Times New Roman"/>
                <a:sym typeface="Times New Roman"/>
              </a:rPr>
              <a:t>1</a:t>
            </a:r>
            <a:r>
              <a:rPr b="0" i="0" lang="en-US" sz="2400" u="none" cap="none" strike="noStrike">
                <a:solidFill>
                  <a:srgbClr val="3F3F3F"/>
                </a:solidFill>
                <a:latin typeface="Times New Roman"/>
                <a:ea typeface="Times New Roman"/>
                <a:cs typeface="Times New Roman"/>
                <a:sym typeface="Times New Roman"/>
              </a:rPr>
              <a:t>, Q</a:t>
            </a:r>
            <a:r>
              <a:rPr b="0" baseline="-25000" i="0" lang="en-US" sz="2400" u="none" cap="none" strike="noStrike">
                <a:solidFill>
                  <a:srgbClr val="3F3F3F"/>
                </a:solidFill>
                <a:latin typeface="Times New Roman"/>
                <a:ea typeface="Times New Roman"/>
                <a:cs typeface="Times New Roman"/>
                <a:sym typeface="Times New Roman"/>
              </a:rPr>
              <a:t>2</a:t>
            </a:r>
            <a:r>
              <a:rPr b="0" i="0" lang="en-US" sz="2400" u="none" cap="none" strike="noStrike">
                <a:solidFill>
                  <a:srgbClr val="3F3F3F"/>
                </a:solidFill>
                <a:latin typeface="Times New Roman"/>
                <a:ea typeface="Times New Roman"/>
                <a:cs typeface="Times New Roman"/>
                <a:sym typeface="Times New Roman"/>
              </a:rPr>
              <a:t> = B</a:t>
            </a:r>
            <a:r>
              <a:rPr b="0" baseline="-25000" i="0" lang="en-US" sz="2400" u="none" cap="none" strike="noStrike">
                <a:solidFill>
                  <a:srgbClr val="3F3F3F"/>
                </a:solidFill>
                <a:latin typeface="Times New Roman"/>
                <a:ea typeface="Times New Roman"/>
                <a:cs typeface="Times New Roman"/>
                <a:sym typeface="Times New Roman"/>
              </a:rPr>
              <a:t>2</a:t>
            </a:r>
            <a:r>
              <a:rPr b="0" i="0" lang="en-US" sz="2400" u="none" cap="none" strike="noStrike">
                <a:solidFill>
                  <a:srgbClr val="3F3F3F"/>
                </a:solidFill>
                <a:latin typeface="Times New Roman"/>
                <a:ea typeface="Times New Roman"/>
                <a:cs typeface="Times New Roman"/>
                <a:sym typeface="Times New Roman"/>
              </a:rPr>
              <a:t>, Q</a:t>
            </a:r>
            <a:r>
              <a:rPr b="0" baseline="-25000" i="0" lang="en-US" sz="2400" u="none" cap="none" strike="noStrike">
                <a:solidFill>
                  <a:srgbClr val="3F3F3F"/>
                </a:solidFill>
                <a:latin typeface="Times New Roman"/>
                <a:ea typeface="Times New Roman"/>
                <a:cs typeface="Times New Roman"/>
                <a:sym typeface="Times New Roman"/>
              </a:rPr>
              <a:t>3</a:t>
            </a:r>
            <a:r>
              <a:rPr b="0" i="0" lang="en-US" sz="2400" u="none" cap="none" strike="noStrike">
                <a:solidFill>
                  <a:srgbClr val="3F3F3F"/>
                </a:solidFill>
                <a:latin typeface="Times New Roman"/>
                <a:ea typeface="Times New Roman"/>
                <a:cs typeface="Times New Roman"/>
                <a:sym typeface="Times New Roman"/>
              </a:rPr>
              <a:t> = B</a:t>
            </a:r>
            <a:r>
              <a:rPr b="0" baseline="-25000" i="0" lang="en-US" sz="2400" u="none" cap="none" strike="noStrike">
                <a:solidFill>
                  <a:srgbClr val="3F3F3F"/>
                </a:solidFill>
                <a:latin typeface="Times New Roman"/>
                <a:ea typeface="Times New Roman"/>
                <a:cs typeface="Times New Roman"/>
                <a:sym typeface="Times New Roman"/>
              </a:rPr>
              <a:t>3</a:t>
            </a:r>
            <a:r>
              <a:rPr b="0" i="0" lang="en-US" sz="2400" u="none" cap="none" strike="noStrike">
                <a:solidFill>
                  <a:srgbClr val="3F3F3F"/>
                </a:solidFill>
                <a:latin typeface="Times New Roman"/>
                <a:ea typeface="Times New Roman"/>
                <a:cs typeface="Times New Roman"/>
                <a:sym typeface="Times New Roman"/>
              </a:rPr>
              <a:t> and Q</a:t>
            </a:r>
            <a:r>
              <a:rPr b="0" baseline="-25000" i="0" lang="en-US" sz="2400" u="none" cap="none" strike="noStrike">
                <a:solidFill>
                  <a:srgbClr val="3F3F3F"/>
                </a:solidFill>
                <a:latin typeface="Times New Roman"/>
                <a:ea typeface="Times New Roman"/>
                <a:cs typeface="Times New Roman"/>
                <a:sym typeface="Times New Roman"/>
              </a:rPr>
              <a:t>4</a:t>
            </a:r>
            <a:r>
              <a:rPr b="0" i="0" lang="en-US" sz="2400" u="none" cap="none" strike="noStrike">
                <a:solidFill>
                  <a:srgbClr val="3F3F3F"/>
                </a:solidFill>
                <a:latin typeface="Times New Roman"/>
                <a:ea typeface="Times New Roman"/>
                <a:cs typeface="Times New Roman"/>
                <a:sym typeface="Times New Roman"/>
              </a:rPr>
              <a:t> = B</a:t>
            </a:r>
            <a:r>
              <a:rPr b="0" baseline="-25000" i="0" lang="en-US" sz="2400" u="none" cap="none" strike="noStrike">
                <a:solidFill>
                  <a:srgbClr val="3F3F3F"/>
                </a:solidFill>
                <a:latin typeface="Times New Roman"/>
                <a:ea typeface="Times New Roman"/>
                <a:cs typeface="Times New Roman"/>
                <a:sym typeface="Times New Roman"/>
              </a:rPr>
              <a:t>4</a:t>
            </a:r>
            <a:r>
              <a:rPr b="0" i="0" lang="en-US" sz="2400" u="none" cap="none" strike="noStrike">
                <a:solidFill>
                  <a:srgbClr val="3F3F3F"/>
                </a:solidFill>
                <a:latin typeface="Times New Roman"/>
                <a:ea typeface="Times New Roman"/>
                <a:cs typeface="Times New Roman"/>
                <a:sym typeface="Times New Roman"/>
              </a:rPr>
              <a:t> as shown by Figure 2.</a:t>
            </a:r>
            <a:endParaRPr>
              <a:latin typeface="Times New Roman"/>
              <a:ea typeface="Times New Roman"/>
              <a:cs typeface="Times New Roman"/>
              <a:sym typeface="Times New Roman"/>
            </a:endParaRPr>
          </a:p>
          <a:p>
            <a:pPr indent="-220980" lvl="0" marL="342900" marR="0" rtl="0" algn="just">
              <a:lnSpc>
                <a:spcPct val="90000"/>
              </a:lnSpc>
              <a:spcBef>
                <a:spcPts val="1600"/>
              </a:spcBef>
              <a:spcAft>
                <a:spcPts val="0"/>
              </a:spcAft>
              <a:buClr>
                <a:schemeClr val="accent1"/>
              </a:buClr>
              <a:buSzPts val="1920"/>
              <a:buFont typeface="Noto Sans Symbols"/>
              <a:buNone/>
            </a:pPr>
            <a:r>
              <a:t/>
            </a:r>
            <a:endParaRPr b="0" i="0" sz="2400" u="none" cap="none" strike="noStrike">
              <a:solidFill>
                <a:srgbClr val="3F3F3F"/>
              </a:solidFill>
              <a:latin typeface="Trebuchet MS"/>
              <a:ea typeface="Trebuchet MS"/>
              <a:cs typeface="Trebuchet MS"/>
              <a:sym typeface="Trebuchet MS"/>
            </a:endParaRPr>
          </a:p>
        </p:txBody>
      </p:sp>
      <p:sp>
        <p:nvSpPr>
          <p:cNvPr id="1316" name="Google Shape;1316;p81"/>
          <p:cNvSpPr txBox="1"/>
          <p:nvPr>
            <p:ph idx="10" type="dt"/>
          </p:nvPr>
        </p:nvSpPr>
        <p:spPr>
          <a:xfrm>
            <a:off x="838200" y="6356350"/>
            <a:ext cx="793651"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a:solidFill>
                  <a:schemeClr val="dk1"/>
                </a:solidFill>
                <a:latin typeface="Arial"/>
                <a:ea typeface="Arial"/>
                <a:cs typeface="Arial"/>
                <a:sym typeface="Arial"/>
              </a:rPr>
              <a:t>11/3/2022</a:t>
            </a:r>
            <a:endParaRPr b="1">
              <a:solidFill>
                <a:schemeClr val="dk1"/>
              </a:solidFill>
              <a:latin typeface="Arial"/>
              <a:ea typeface="Arial"/>
              <a:cs typeface="Arial"/>
              <a:sym typeface="Arial"/>
            </a:endParaRPr>
          </a:p>
        </p:txBody>
      </p:sp>
      <p:sp>
        <p:nvSpPr>
          <p:cNvPr id="1317" name="Google Shape;1317;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1318" name="Google Shape;1318;p81"/>
          <p:cNvPicPr preferRelativeResize="0"/>
          <p:nvPr/>
        </p:nvPicPr>
        <p:blipFill rotWithShape="1">
          <a:blip r:embed="rId5">
            <a:alphaModFix/>
          </a:blip>
          <a:srcRect b="0" l="0" r="0" t="0"/>
          <a:stretch/>
        </p:blipFill>
        <p:spPr>
          <a:xfrm>
            <a:off x="34203" y="46130"/>
            <a:ext cx="643131" cy="65116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82"/>
          <p:cNvSpPr txBox="1"/>
          <p:nvPr>
            <p:ph type="title"/>
          </p:nvPr>
        </p:nvSpPr>
        <p:spPr>
          <a:xfrm>
            <a:off x="1477108" y="173502"/>
            <a:ext cx="7529607" cy="6920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600"/>
              <a:buFont typeface="Trebuchet MS"/>
              <a:buNone/>
            </a:pPr>
            <a:r>
              <a:rPr b="0" i="0" lang="en-US" sz="3200" u="none" cap="none" strike="noStrike">
                <a:latin typeface="Times New Roman"/>
                <a:ea typeface="Times New Roman"/>
                <a:cs typeface="Times New Roman"/>
                <a:sym typeface="Times New Roman"/>
              </a:rPr>
              <a:t>Buffer Register</a:t>
            </a:r>
            <a:endParaRPr b="0" i="0" sz="3200" u="none" cap="none" strike="noStrike">
              <a:latin typeface="Times New Roman"/>
              <a:ea typeface="Times New Roman"/>
              <a:cs typeface="Times New Roman"/>
              <a:sym typeface="Times New Roman"/>
            </a:endParaRPr>
          </a:p>
        </p:txBody>
      </p:sp>
      <p:pic>
        <p:nvPicPr>
          <p:cNvPr descr="G:\MITWPU DELD\buffer reg.PNG" id="1324" name="Google Shape;1324;p82"/>
          <p:cNvPicPr preferRelativeResize="0"/>
          <p:nvPr>
            <p:ph idx="1" type="body"/>
          </p:nvPr>
        </p:nvPicPr>
        <p:blipFill rotWithShape="1">
          <a:blip r:embed="rId3">
            <a:alphaModFix/>
          </a:blip>
          <a:srcRect b="0" l="0" r="0" t="0"/>
          <a:stretch/>
        </p:blipFill>
        <p:spPr>
          <a:xfrm>
            <a:off x="1094509" y="950976"/>
            <a:ext cx="8424395" cy="1911095"/>
          </a:xfrm>
          <a:prstGeom prst="rect">
            <a:avLst/>
          </a:prstGeom>
          <a:noFill/>
          <a:ln>
            <a:noFill/>
          </a:ln>
        </p:spPr>
      </p:pic>
      <p:sp>
        <p:nvSpPr>
          <p:cNvPr id="1325" name="Google Shape;1325;p82"/>
          <p:cNvSpPr txBox="1"/>
          <p:nvPr>
            <p:ph idx="10" type="dt"/>
          </p:nvPr>
        </p:nvSpPr>
        <p:spPr>
          <a:xfrm>
            <a:off x="838200" y="6356350"/>
            <a:ext cx="1086134"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a:solidFill>
                  <a:schemeClr val="dk1"/>
                </a:solidFill>
                <a:latin typeface="Arial"/>
                <a:ea typeface="Arial"/>
                <a:cs typeface="Arial"/>
                <a:sym typeface="Arial"/>
              </a:rPr>
              <a:t>11/3/2022</a:t>
            </a:r>
            <a:endParaRPr b="1">
              <a:solidFill>
                <a:schemeClr val="dk1"/>
              </a:solidFill>
              <a:latin typeface="Arial"/>
              <a:ea typeface="Arial"/>
              <a:cs typeface="Arial"/>
              <a:sym typeface="Arial"/>
            </a:endParaRPr>
          </a:p>
        </p:txBody>
      </p:sp>
      <p:sp>
        <p:nvSpPr>
          <p:cNvPr id="1326" name="Google Shape;1326;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descr="G:\MITWPU DELD\buffer1.PNG" id="1327" name="Google Shape;1327;p82"/>
          <p:cNvPicPr preferRelativeResize="0"/>
          <p:nvPr/>
        </p:nvPicPr>
        <p:blipFill rotWithShape="1">
          <a:blip r:embed="rId4">
            <a:alphaModFix/>
          </a:blip>
          <a:srcRect b="0" l="0" r="0" t="0"/>
          <a:stretch/>
        </p:blipFill>
        <p:spPr>
          <a:xfrm>
            <a:off x="1237958" y="2943332"/>
            <a:ext cx="7768758" cy="3256356"/>
          </a:xfrm>
          <a:prstGeom prst="rect">
            <a:avLst/>
          </a:prstGeom>
          <a:noFill/>
          <a:ln>
            <a:noFill/>
          </a:ln>
        </p:spPr>
      </p:pic>
      <p:pic>
        <p:nvPicPr>
          <p:cNvPr id="1328" name="Google Shape;1328;p82"/>
          <p:cNvPicPr preferRelativeResize="0"/>
          <p:nvPr/>
        </p:nvPicPr>
        <p:blipFill rotWithShape="1">
          <a:blip r:embed="rId5">
            <a:alphaModFix/>
          </a:blip>
          <a:srcRect b="0" l="0" r="0" t="0"/>
          <a:stretch/>
        </p:blipFill>
        <p:spPr>
          <a:xfrm>
            <a:off x="195070" y="206963"/>
            <a:ext cx="899439" cy="80790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83"/>
          <p:cNvSpPr txBox="1"/>
          <p:nvPr>
            <p:ph type="title"/>
          </p:nvPr>
        </p:nvSpPr>
        <p:spPr>
          <a:xfrm>
            <a:off x="1288473" y="156502"/>
            <a:ext cx="8606835" cy="53405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600"/>
              <a:buFont typeface="Trebuchet MS"/>
              <a:buNone/>
            </a:pPr>
            <a:r>
              <a:rPr b="0" i="0" lang="en-US" sz="3200" u="none" cap="none" strike="noStrike">
                <a:latin typeface="Times New Roman"/>
                <a:ea typeface="Times New Roman"/>
                <a:cs typeface="Times New Roman"/>
                <a:sym typeface="Times New Roman"/>
              </a:rPr>
              <a:t>Shift Registers</a:t>
            </a:r>
            <a:endParaRPr b="0" i="0" sz="3200" u="none" cap="none" strike="noStrike">
              <a:latin typeface="Times New Roman"/>
              <a:ea typeface="Times New Roman"/>
              <a:cs typeface="Times New Roman"/>
              <a:sym typeface="Times New Roman"/>
            </a:endParaRPr>
          </a:p>
        </p:txBody>
      </p:sp>
      <p:sp>
        <p:nvSpPr>
          <p:cNvPr id="1334" name="Google Shape;1334;p83"/>
          <p:cNvSpPr txBox="1"/>
          <p:nvPr>
            <p:ph idx="1" type="body"/>
          </p:nvPr>
        </p:nvSpPr>
        <p:spPr>
          <a:xfrm>
            <a:off x="677334" y="1392703"/>
            <a:ext cx="8596668" cy="464866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1"/>
              </a:buClr>
              <a:buSzPts val="1920"/>
              <a:buFont typeface="Noto Sans Symbols"/>
              <a:buChar char="▶"/>
            </a:pPr>
            <a:r>
              <a:rPr b="0" i="0" lang="en-US" sz="2400" u="none" cap="none" strike="noStrike">
                <a:solidFill>
                  <a:srgbClr val="3F3F3F"/>
                </a:solidFill>
                <a:latin typeface="Trebuchet MS"/>
                <a:ea typeface="Trebuchet MS"/>
                <a:cs typeface="Trebuchet MS"/>
                <a:sym typeface="Trebuchet MS"/>
              </a:rPr>
              <a:t>A </a:t>
            </a:r>
            <a:r>
              <a:rPr b="0" i="0" lang="en-US" sz="2400" u="none" cap="none" strike="noStrike">
                <a:solidFill>
                  <a:srgbClr val="FF0033"/>
                </a:solidFill>
                <a:latin typeface="Trebuchet MS"/>
                <a:ea typeface="Trebuchet MS"/>
                <a:cs typeface="Trebuchet MS"/>
                <a:sym typeface="Trebuchet MS"/>
              </a:rPr>
              <a:t>shift register</a:t>
            </a:r>
            <a:r>
              <a:rPr b="0" i="0" lang="en-US" sz="2400" u="none" cap="none" strike="noStrike">
                <a:solidFill>
                  <a:srgbClr val="3F3F3F"/>
                </a:solidFill>
                <a:latin typeface="Trebuchet MS"/>
                <a:ea typeface="Trebuchet MS"/>
                <a:cs typeface="Trebuchet MS"/>
                <a:sym typeface="Trebuchet MS"/>
              </a:rPr>
              <a:t> "shifts" its output once every clock cycle</a:t>
            </a:r>
            <a:endParaRPr b="0" i="0" sz="2400" u="none" cap="none" strike="noStrike">
              <a:solidFill>
                <a:srgbClr val="3F3F3F"/>
              </a:solidFill>
              <a:latin typeface="Trebuchet MS"/>
              <a:ea typeface="Trebuchet MS"/>
              <a:cs typeface="Trebuchet MS"/>
              <a:sym typeface="Trebuchet MS"/>
            </a:endParaRPr>
          </a:p>
          <a:p>
            <a:pPr indent="-220980" lvl="0" marL="342900" marR="0" rtl="0" algn="l">
              <a:lnSpc>
                <a:spcPct val="90000"/>
              </a:lnSpc>
              <a:spcBef>
                <a:spcPts val="1000"/>
              </a:spcBef>
              <a:spcAft>
                <a:spcPts val="0"/>
              </a:spcAft>
              <a:buClr>
                <a:schemeClr val="accent1"/>
              </a:buClr>
              <a:buSzPts val="1920"/>
              <a:buFont typeface="Noto Sans Symbols"/>
              <a:buNone/>
            </a:pPr>
            <a:r>
              <a:t/>
            </a:r>
            <a:endParaRPr b="0" i="0" sz="2400" u="none" cap="none" strike="noStrike">
              <a:solidFill>
                <a:srgbClr val="3F3F3F"/>
              </a:solidFill>
              <a:latin typeface="Trebuchet MS"/>
              <a:ea typeface="Trebuchet MS"/>
              <a:cs typeface="Trebuchet MS"/>
              <a:sym typeface="Trebuchet MS"/>
            </a:endParaRPr>
          </a:p>
        </p:txBody>
      </p:sp>
      <p:sp>
        <p:nvSpPr>
          <p:cNvPr id="1335" name="Google Shape;1335;p83"/>
          <p:cNvSpPr txBox="1"/>
          <p:nvPr>
            <p:ph idx="10" type="dt"/>
          </p:nvPr>
        </p:nvSpPr>
        <p:spPr>
          <a:xfrm>
            <a:off x="838200" y="6356350"/>
            <a:ext cx="111343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a:solidFill>
                  <a:schemeClr val="dk1"/>
                </a:solidFill>
                <a:latin typeface="Arial"/>
                <a:ea typeface="Arial"/>
                <a:cs typeface="Arial"/>
                <a:sym typeface="Arial"/>
              </a:rPr>
              <a:t>11/3/2022</a:t>
            </a:r>
            <a:endParaRPr b="1">
              <a:solidFill>
                <a:schemeClr val="dk1"/>
              </a:solidFill>
              <a:latin typeface="Arial"/>
              <a:ea typeface="Arial"/>
              <a:cs typeface="Arial"/>
              <a:sym typeface="Arial"/>
            </a:endParaRPr>
          </a:p>
        </p:txBody>
      </p:sp>
      <p:sp>
        <p:nvSpPr>
          <p:cNvPr id="1336" name="Google Shape;1336;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grpSp>
        <p:nvGrpSpPr>
          <p:cNvPr id="1337" name="Google Shape;1337;p83"/>
          <p:cNvGrpSpPr/>
          <p:nvPr/>
        </p:nvGrpSpPr>
        <p:grpSpPr>
          <a:xfrm>
            <a:off x="992230" y="1973958"/>
            <a:ext cx="6648157" cy="1743075"/>
            <a:chOff x="1152" y="864"/>
            <a:chExt cx="3456" cy="1098"/>
          </a:xfrm>
        </p:grpSpPr>
        <p:pic>
          <p:nvPicPr>
            <p:cNvPr id="1338" name="Google Shape;1338;p83"/>
            <p:cNvPicPr preferRelativeResize="0"/>
            <p:nvPr/>
          </p:nvPicPr>
          <p:blipFill rotWithShape="1">
            <a:blip r:embed="rId3">
              <a:alphaModFix/>
            </a:blip>
            <a:srcRect b="0" l="0" r="0" t="0"/>
            <a:stretch/>
          </p:blipFill>
          <p:spPr>
            <a:xfrm>
              <a:off x="1152" y="864"/>
              <a:ext cx="3391" cy="1098"/>
            </a:xfrm>
            <a:prstGeom prst="rect">
              <a:avLst/>
            </a:prstGeom>
            <a:noFill/>
            <a:ln>
              <a:noFill/>
            </a:ln>
          </p:spPr>
        </p:pic>
        <p:sp>
          <p:nvSpPr>
            <p:cNvPr id="1339" name="Google Shape;1339;p83"/>
            <p:cNvSpPr/>
            <p:nvPr/>
          </p:nvSpPr>
          <p:spPr>
            <a:xfrm>
              <a:off x="1584" y="864"/>
              <a:ext cx="3024" cy="768"/>
            </a:xfrm>
            <a:prstGeom prst="rect">
              <a:avLst/>
            </a:prstGeom>
            <a:noFill/>
            <a:ln cap="flat" cmpd="sng" w="25400">
              <a:solidFill>
                <a:srgbClr val="3333F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Noto Sans Symbols"/>
                <a:buNone/>
              </a:pPr>
              <a:r>
                <a:t/>
              </a:r>
              <a:endParaRPr sz="2400">
                <a:solidFill>
                  <a:schemeClr val="dk1"/>
                </a:solidFill>
                <a:latin typeface="Tahoma"/>
                <a:ea typeface="Tahoma"/>
                <a:cs typeface="Tahoma"/>
                <a:sym typeface="Tahoma"/>
              </a:endParaRPr>
            </a:p>
          </p:txBody>
        </p:sp>
      </p:grpSp>
      <p:sp>
        <p:nvSpPr>
          <p:cNvPr id="1340" name="Google Shape;1340;p83"/>
          <p:cNvSpPr txBox="1"/>
          <p:nvPr/>
        </p:nvSpPr>
        <p:spPr>
          <a:xfrm>
            <a:off x="7955281" y="2033392"/>
            <a:ext cx="3664499" cy="1089025"/>
          </a:xfrm>
          <a:prstGeom prst="rect">
            <a:avLst/>
          </a:prstGeom>
          <a:noFill/>
          <a:ln cap="flat" cmpd="sng" w="1905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600"/>
              <a:buFont typeface="Noto Sans Symbols"/>
              <a:buNone/>
            </a:pPr>
            <a:r>
              <a:rPr lang="en-US" sz="1600">
                <a:solidFill>
                  <a:schemeClr val="dk1"/>
                </a:solidFill>
                <a:latin typeface="Comic Sans MS"/>
                <a:ea typeface="Comic Sans MS"/>
                <a:cs typeface="Comic Sans MS"/>
                <a:sym typeface="Comic Sans MS"/>
              </a:rPr>
              <a:t>Q</a:t>
            </a:r>
            <a:r>
              <a:rPr baseline="-25000" lang="en-US" sz="1600">
                <a:solidFill>
                  <a:schemeClr val="dk1"/>
                </a:solidFill>
                <a:latin typeface="Comic Sans MS"/>
                <a:ea typeface="Comic Sans MS"/>
                <a:cs typeface="Comic Sans MS"/>
                <a:sym typeface="Comic Sans MS"/>
              </a:rPr>
              <a:t>0</a:t>
            </a:r>
            <a:r>
              <a:rPr lang="en-US" sz="1600">
                <a:solidFill>
                  <a:schemeClr val="dk1"/>
                </a:solidFill>
                <a:latin typeface="Comic Sans MS"/>
                <a:ea typeface="Comic Sans MS"/>
                <a:cs typeface="Comic Sans MS"/>
                <a:sym typeface="Comic Sans MS"/>
              </a:rPr>
              <a:t>(t+1)	= SI</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600"/>
              <a:buFont typeface="Noto Sans Symbols"/>
              <a:buNone/>
            </a:pPr>
            <a:r>
              <a:rPr lang="en-US" sz="1600">
                <a:solidFill>
                  <a:schemeClr val="dk1"/>
                </a:solidFill>
                <a:latin typeface="Comic Sans MS"/>
                <a:ea typeface="Comic Sans MS"/>
                <a:cs typeface="Comic Sans MS"/>
                <a:sym typeface="Comic Sans MS"/>
              </a:rPr>
              <a:t>Q</a:t>
            </a:r>
            <a:r>
              <a:rPr baseline="-25000" lang="en-US" sz="1600">
                <a:solidFill>
                  <a:schemeClr val="dk1"/>
                </a:solidFill>
                <a:latin typeface="Comic Sans MS"/>
                <a:ea typeface="Comic Sans MS"/>
                <a:cs typeface="Comic Sans MS"/>
                <a:sym typeface="Comic Sans MS"/>
              </a:rPr>
              <a:t>1</a:t>
            </a:r>
            <a:r>
              <a:rPr lang="en-US" sz="1600">
                <a:solidFill>
                  <a:schemeClr val="dk1"/>
                </a:solidFill>
                <a:latin typeface="Comic Sans MS"/>
                <a:ea typeface="Comic Sans MS"/>
                <a:cs typeface="Comic Sans MS"/>
                <a:sym typeface="Comic Sans MS"/>
              </a:rPr>
              <a:t>(t+1)	= Q</a:t>
            </a:r>
            <a:r>
              <a:rPr baseline="-25000" lang="en-US" sz="1600">
                <a:solidFill>
                  <a:schemeClr val="dk1"/>
                </a:solidFill>
                <a:latin typeface="Comic Sans MS"/>
                <a:ea typeface="Comic Sans MS"/>
                <a:cs typeface="Comic Sans MS"/>
                <a:sym typeface="Comic Sans MS"/>
              </a:rPr>
              <a:t>0</a:t>
            </a:r>
            <a:r>
              <a:rPr lang="en-US" sz="1600">
                <a:solidFill>
                  <a:schemeClr val="dk1"/>
                </a:solidFill>
                <a:latin typeface="Comic Sans MS"/>
                <a:ea typeface="Comic Sans MS"/>
                <a:cs typeface="Comic Sans MS"/>
                <a:sym typeface="Comic Sans MS"/>
              </a:rPr>
              <a:t>(t)</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600"/>
              <a:buFont typeface="Noto Sans Symbols"/>
              <a:buNone/>
            </a:pPr>
            <a:r>
              <a:rPr lang="en-US" sz="1600">
                <a:solidFill>
                  <a:schemeClr val="dk1"/>
                </a:solidFill>
                <a:latin typeface="Comic Sans MS"/>
                <a:ea typeface="Comic Sans MS"/>
                <a:cs typeface="Comic Sans MS"/>
                <a:sym typeface="Comic Sans MS"/>
              </a:rPr>
              <a:t>Q</a:t>
            </a:r>
            <a:r>
              <a:rPr baseline="-25000" lang="en-US" sz="1600">
                <a:solidFill>
                  <a:schemeClr val="dk1"/>
                </a:solidFill>
                <a:latin typeface="Comic Sans MS"/>
                <a:ea typeface="Comic Sans MS"/>
                <a:cs typeface="Comic Sans MS"/>
                <a:sym typeface="Comic Sans MS"/>
              </a:rPr>
              <a:t>2</a:t>
            </a:r>
            <a:r>
              <a:rPr lang="en-US" sz="1600">
                <a:solidFill>
                  <a:schemeClr val="dk1"/>
                </a:solidFill>
                <a:latin typeface="Comic Sans MS"/>
                <a:ea typeface="Comic Sans MS"/>
                <a:cs typeface="Comic Sans MS"/>
                <a:sym typeface="Comic Sans MS"/>
              </a:rPr>
              <a:t>(t+1)	= Q</a:t>
            </a:r>
            <a:r>
              <a:rPr baseline="-25000" lang="en-US" sz="1600">
                <a:solidFill>
                  <a:schemeClr val="dk1"/>
                </a:solidFill>
                <a:latin typeface="Comic Sans MS"/>
                <a:ea typeface="Comic Sans MS"/>
                <a:cs typeface="Comic Sans MS"/>
                <a:sym typeface="Comic Sans MS"/>
              </a:rPr>
              <a:t>1</a:t>
            </a:r>
            <a:r>
              <a:rPr lang="en-US" sz="1600">
                <a:solidFill>
                  <a:schemeClr val="dk1"/>
                </a:solidFill>
                <a:latin typeface="Comic Sans MS"/>
                <a:ea typeface="Comic Sans MS"/>
                <a:cs typeface="Comic Sans MS"/>
                <a:sym typeface="Comic Sans MS"/>
              </a:rPr>
              <a:t>(t)</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600"/>
              <a:buFont typeface="Noto Sans Symbols"/>
              <a:buNone/>
            </a:pPr>
            <a:r>
              <a:rPr lang="en-US" sz="1600">
                <a:solidFill>
                  <a:schemeClr val="dk1"/>
                </a:solidFill>
                <a:latin typeface="Comic Sans MS"/>
                <a:ea typeface="Comic Sans MS"/>
                <a:cs typeface="Comic Sans MS"/>
                <a:sym typeface="Comic Sans MS"/>
              </a:rPr>
              <a:t>Q</a:t>
            </a:r>
            <a:r>
              <a:rPr baseline="-25000" lang="en-US" sz="1600">
                <a:solidFill>
                  <a:schemeClr val="dk1"/>
                </a:solidFill>
                <a:latin typeface="Comic Sans MS"/>
                <a:ea typeface="Comic Sans MS"/>
                <a:cs typeface="Comic Sans MS"/>
                <a:sym typeface="Comic Sans MS"/>
              </a:rPr>
              <a:t>3</a:t>
            </a:r>
            <a:r>
              <a:rPr lang="en-US" sz="1600">
                <a:solidFill>
                  <a:schemeClr val="dk1"/>
                </a:solidFill>
                <a:latin typeface="Comic Sans MS"/>
                <a:ea typeface="Comic Sans MS"/>
                <a:cs typeface="Comic Sans MS"/>
                <a:sym typeface="Comic Sans MS"/>
              </a:rPr>
              <a:t>(t+1)	= Q</a:t>
            </a:r>
            <a:r>
              <a:rPr baseline="-25000" lang="en-US" sz="1600">
                <a:solidFill>
                  <a:schemeClr val="dk1"/>
                </a:solidFill>
                <a:latin typeface="Comic Sans MS"/>
                <a:ea typeface="Comic Sans MS"/>
                <a:cs typeface="Comic Sans MS"/>
                <a:sym typeface="Comic Sans MS"/>
              </a:rPr>
              <a:t>2</a:t>
            </a:r>
            <a:r>
              <a:rPr lang="en-US" sz="1600">
                <a:solidFill>
                  <a:schemeClr val="dk1"/>
                </a:solidFill>
                <a:latin typeface="Comic Sans MS"/>
                <a:ea typeface="Comic Sans MS"/>
                <a:cs typeface="Comic Sans MS"/>
                <a:sym typeface="Comic Sans MS"/>
              </a:rPr>
              <a:t>(t)</a:t>
            </a:r>
            <a:endParaRPr sz="1800">
              <a:solidFill>
                <a:schemeClr val="dk1"/>
              </a:solidFill>
              <a:latin typeface="Calibri"/>
              <a:ea typeface="Calibri"/>
              <a:cs typeface="Calibri"/>
              <a:sym typeface="Calibri"/>
            </a:endParaRPr>
          </a:p>
        </p:txBody>
      </p:sp>
      <p:sp>
        <p:nvSpPr>
          <p:cNvPr id="1341" name="Google Shape;1341;p83"/>
          <p:cNvSpPr/>
          <p:nvPr/>
        </p:nvSpPr>
        <p:spPr>
          <a:xfrm>
            <a:off x="829994" y="3720905"/>
            <a:ext cx="10333875" cy="25863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rgbClr val="3333FF"/>
              </a:buClr>
              <a:buSzPts val="2400"/>
              <a:buFont typeface="Times New Roman"/>
              <a:buNone/>
            </a:pPr>
            <a:r>
              <a:rPr lang="en-US" sz="2400">
                <a:solidFill>
                  <a:srgbClr val="3333FF"/>
                </a:solidFill>
                <a:latin typeface="Times New Roman"/>
                <a:ea typeface="Times New Roman"/>
                <a:cs typeface="Times New Roman"/>
                <a:sym typeface="Times New Roman"/>
              </a:rPr>
              <a:t>SI</a:t>
            </a:r>
            <a:r>
              <a:rPr lang="en-US" sz="2400">
                <a:solidFill>
                  <a:schemeClr val="dk1"/>
                </a:solidFill>
                <a:latin typeface="Times New Roman"/>
                <a:ea typeface="Times New Roman"/>
                <a:cs typeface="Times New Roman"/>
                <a:sym typeface="Times New Roman"/>
              </a:rPr>
              <a:t> is an input that supplies a new bit to shift "into"</a:t>
            </a:r>
            <a:r>
              <a:rPr i="1"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the register</a:t>
            </a:r>
            <a:endParaRPr sz="1800">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For example, if on some positive clock edge we have:</a:t>
            </a:r>
            <a:endParaRPr sz="1800">
              <a:solidFill>
                <a:schemeClr val="dk1"/>
              </a:solidFill>
              <a:latin typeface="Calibri"/>
              <a:ea typeface="Calibri"/>
              <a:cs typeface="Calibri"/>
              <a:sym typeface="Calibri"/>
            </a:endParaRPr>
          </a:p>
          <a:p>
            <a:pPr indent="0" lvl="0" marL="0" marR="0" rtl="0" algn="l">
              <a:lnSpc>
                <a:spcPct val="80000"/>
              </a:lnSpc>
              <a:spcBef>
                <a:spcPts val="1680"/>
              </a:spcBef>
              <a:spcAft>
                <a:spcPts val="0"/>
              </a:spcAft>
              <a:buClr>
                <a:schemeClr val="dk1"/>
              </a:buClr>
              <a:buSzPts val="2400"/>
              <a:buFont typeface="Noto Sans Symbols"/>
              <a:buNone/>
            </a:pPr>
            <a:r>
              <a:rPr lang="en-US" sz="2400">
                <a:solidFill>
                  <a:schemeClr val="dk1"/>
                </a:solidFill>
                <a:latin typeface="Times New Roman"/>
                <a:ea typeface="Times New Roman"/>
                <a:cs typeface="Times New Roman"/>
                <a:sym typeface="Times New Roman"/>
              </a:rPr>
              <a:t>		SI = </a:t>
            </a:r>
            <a:r>
              <a:rPr lang="en-US" sz="2400">
                <a:solidFill>
                  <a:srgbClr val="FF33CC"/>
                </a:solidFill>
                <a:latin typeface="Times New Roman"/>
                <a:ea typeface="Times New Roman"/>
                <a:cs typeface="Times New Roman"/>
                <a:sym typeface="Times New Roman"/>
              </a:rPr>
              <a:t>1</a:t>
            </a:r>
            <a:endParaRPr sz="2400">
              <a:solidFill>
                <a:schemeClr val="dk1"/>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		Q</a:t>
            </a:r>
            <a:r>
              <a:rPr baseline="-25000" lang="en-US" sz="2400">
                <a:solidFill>
                  <a:schemeClr val="dk1"/>
                </a:solidFill>
                <a:latin typeface="Times New Roman"/>
                <a:ea typeface="Times New Roman"/>
                <a:cs typeface="Times New Roman"/>
                <a:sym typeface="Times New Roman"/>
              </a:rPr>
              <a:t>0</a:t>
            </a:r>
            <a:r>
              <a:rPr lang="en-US" sz="2400">
                <a:solidFill>
                  <a:schemeClr val="dk1"/>
                </a:solidFill>
                <a:latin typeface="Times New Roman"/>
                <a:ea typeface="Times New Roman"/>
                <a:cs typeface="Times New Roman"/>
                <a:sym typeface="Times New Roman"/>
              </a:rPr>
              <a:t>-Q</a:t>
            </a:r>
            <a:r>
              <a:rPr baseline="-25000" lang="en-US" sz="2400">
                <a:solidFill>
                  <a:schemeClr val="dk1"/>
                </a:solidFill>
                <a:latin typeface="Times New Roman"/>
                <a:ea typeface="Times New Roman"/>
                <a:cs typeface="Times New Roman"/>
                <a:sym typeface="Times New Roman"/>
              </a:rPr>
              <a:t>3</a:t>
            </a:r>
            <a:r>
              <a:rPr lang="en-US" sz="2400">
                <a:solidFill>
                  <a:schemeClr val="dk1"/>
                </a:solidFill>
                <a:latin typeface="Times New Roman"/>
                <a:ea typeface="Times New Roman"/>
                <a:cs typeface="Times New Roman"/>
                <a:sym typeface="Times New Roman"/>
              </a:rPr>
              <a:t> = </a:t>
            </a:r>
            <a:r>
              <a:rPr lang="en-US" sz="2400">
                <a:solidFill>
                  <a:srgbClr val="3333FF"/>
                </a:solidFill>
                <a:latin typeface="Times New Roman"/>
                <a:ea typeface="Times New Roman"/>
                <a:cs typeface="Times New Roman"/>
                <a:sym typeface="Times New Roman"/>
              </a:rPr>
              <a:t>011</a:t>
            </a:r>
            <a:r>
              <a:rPr lang="en-US" sz="2400">
                <a:solidFill>
                  <a:srgbClr val="FF0033"/>
                </a:solidFill>
                <a:latin typeface="Times New Roman"/>
                <a:ea typeface="Times New Roman"/>
                <a:cs typeface="Times New Roman"/>
                <a:sym typeface="Times New Roman"/>
              </a:rPr>
              <a:t>0  </a:t>
            </a:r>
            <a:r>
              <a:rPr lang="en-US" sz="2400">
                <a:solidFill>
                  <a:schemeClr val="dk1"/>
                </a:solidFill>
                <a:latin typeface="Times New Roman"/>
                <a:ea typeface="Times New Roman"/>
                <a:cs typeface="Times New Roman"/>
                <a:sym typeface="Times New Roman"/>
              </a:rPr>
              <a:t>then the next state will be:</a:t>
            </a:r>
            <a:endParaRPr sz="1800">
              <a:solidFill>
                <a:schemeClr val="dk1"/>
              </a:solidFill>
              <a:latin typeface="Calibri"/>
              <a:ea typeface="Calibri"/>
              <a:cs typeface="Calibri"/>
              <a:sym typeface="Calibri"/>
            </a:endParaRPr>
          </a:p>
          <a:p>
            <a:pPr indent="0" lvl="0" marL="0" marR="0" rtl="0" algn="l">
              <a:lnSpc>
                <a:spcPct val="80000"/>
              </a:lnSpc>
              <a:spcBef>
                <a:spcPts val="2880"/>
              </a:spcBef>
              <a:spcAft>
                <a:spcPts val="0"/>
              </a:spcAft>
              <a:buClr>
                <a:schemeClr val="dk1"/>
              </a:buClr>
              <a:buSzPts val="2400"/>
              <a:buFont typeface="Noto Sans Symbols"/>
              <a:buNone/>
            </a:pPr>
            <a:r>
              <a:rPr lang="en-US" sz="2400">
                <a:solidFill>
                  <a:schemeClr val="dk1"/>
                </a:solidFill>
                <a:latin typeface="Times New Roman"/>
                <a:ea typeface="Times New Roman"/>
                <a:cs typeface="Times New Roman"/>
                <a:sym typeface="Times New Roman"/>
              </a:rPr>
              <a:t>		Q</a:t>
            </a:r>
            <a:r>
              <a:rPr baseline="-25000" lang="en-US" sz="2400">
                <a:solidFill>
                  <a:schemeClr val="dk1"/>
                </a:solidFill>
                <a:latin typeface="Times New Roman"/>
                <a:ea typeface="Times New Roman"/>
                <a:cs typeface="Times New Roman"/>
                <a:sym typeface="Times New Roman"/>
              </a:rPr>
              <a:t>0</a:t>
            </a:r>
            <a:r>
              <a:rPr lang="en-US" sz="2400">
                <a:solidFill>
                  <a:schemeClr val="dk1"/>
                </a:solidFill>
                <a:latin typeface="Times New Roman"/>
                <a:ea typeface="Times New Roman"/>
                <a:cs typeface="Times New Roman"/>
                <a:sym typeface="Times New Roman"/>
              </a:rPr>
              <a:t>-Q</a:t>
            </a:r>
            <a:r>
              <a:rPr baseline="-25000" lang="en-US" sz="2400">
                <a:solidFill>
                  <a:schemeClr val="dk1"/>
                </a:solidFill>
                <a:latin typeface="Times New Roman"/>
                <a:ea typeface="Times New Roman"/>
                <a:cs typeface="Times New Roman"/>
                <a:sym typeface="Times New Roman"/>
              </a:rPr>
              <a:t>3</a:t>
            </a:r>
            <a:r>
              <a:rPr lang="en-US" sz="2400">
                <a:solidFill>
                  <a:schemeClr val="dk1"/>
                </a:solidFill>
                <a:latin typeface="Times New Roman"/>
                <a:ea typeface="Times New Roman"/>
                <a:cs typeface="Times New Roman"/>
                <a:sym typeface="Times New Roman"/>
              </a:rPr>
              <a:t> = </a:t>
            </a:r>
            <a:r>
              <a:rPr lang="en-US" sz="2400">
                <a:solidFill>
                  <a:srgbClr val="FF33CC"/>
                </a:solidFill>
                <a:latin typeface="Times New Roman"/>
                <a:ea typeface="Times New Roman"/>
                <a:cs typeface="Times New Roman"/>
                <a:sym typeface="Times New Roman"/>
              </a:rPr>
              <a:t>1</a:t>
            </a:r>
            <a:r>
              <a:rPr lang="en-US" sz="2400">
                <a:solidFill>
                  <a:srgbClr val="3333FF"/>
                </a:solidFill>
                <a:latin typeface="Times New Roman"/>
                <a:ea typeface="Times New Roman"/>
                <a:cs typeface="Times New Roman"/>
                <a:sym typeface="Times New Roman"/>
              </a:rPr>
              <a:t>011</a:t>
            </a:r>
            <a:endParaRPr sz="2400">
              <a:solidFill>
                <a:schemeClr val="accent2"/>
              </a:solidFill>
              <a:latin typeface="Times New Roman"/>
              <a:ea typeface="Times New Roman"/>
              <a:cs typeface="Times New Roman"/>
              <a:sym typeface="Times New Roman"/>
            </a:endParaRPr>
          </a:p>
          <a:p>
            <a:pPr indent="0" lvl="0" marL="0" marR="0" rtl="0" algn="l">
              <a:lnSpc>
                <a:spcPct val="80000"/>
              </a:lnSpc>
              <a:spcBef>
                <a:spcPts val="120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The current Q</a:t>
            </a:r>
            <a:r>
              <a:rPr baseline="-25000" lang="en-US" sz="2400">
                <a:solidFill>
                  <a:schemeClr val="dk1"/>
                </a:solidFill>
                <a:latin typeface="Times New Roman"/>
                <a:ea typeface="Times New Roman"/>
                <a:cs typeface="Times New Roman"/>
                <a:sym typeface="Times New Roman"/>
              </a:rPr>
              <a:t>3</a:t>
            </a:r>
            <a:r>
              <a:rPr lang="en-US" sz="2400">
                <a:solidFill>
                  <a:schemeClr val="dk1"/>
                </a:solidFill>
                <a:latin typeface="Times New Roman"/>
                <a:ea typeface="Times New Roman"/>
                <a:cs typeface="Times New Roman"/>
                <a:sym typeface="Times New Roman"/>
              </a:rPr>
              <a:t> (</a:t>
            </a:r>
            <a:r>
              <a:rPr lang="en-US" sz="2400">
                <a:solidFill>
                  <a:srgbClr val="FF0033"/>
                </a:solidFill>
                <a:latin typeface="Times New Roman"/>
                <a:ea typeface="Times New Roman"/>
                <a:cs typeface="Times New Roman"/>
                <a:sym typeface="Times New Roman"/>
              </a:rPr>
              <a:t>0</a:t>
            </a:r>
            <a:r>
              <a:rPr lang="en-US" sz="2400">
                <a:solidFill>
                  <a:schemeClr val="dk1"/>
                </a:solidFill>
                <a:latin typeface="Times New Roman"/>
                <a:ea typeface="Times New Roman"/>
                <a:cs typeface="Times New Roman"/>
                <a:sym typeface="Times New Roman"/>
              </a:rPr>
              <a:t> in this example) will be lost on the next cycle</a:t>
            </a:r>
            <a:endParaRPr sz="1800">
              <a:solidFill>
                <a:schemeClr val="dk1"/>
              </a:solidFill>
              <a:latin typeface="Calibri"/>
              <a:ea typeface="Calibri"/>
              <a:cs typeface="Calibri"/>
              <a:sym typeface="Calibri"/>
            </a:endParaRPr>
          </a:p>
        </p:txBody>
      </p:sp>
      <p:pic>
        <p:nvPicPr>
          <p:cNvPr id="1342" name="Google Shape;1342;p83"/>
          <p:cNvPicPr preferRelativeResize="0"/>
          <p:nvPr/>
        </p:nvPicPr>
        <p:blipFill rotWithShape="1">
          <a:blip r:embed="rId4">
            <a:alphaModFix/>
          </a:blip>
          <a:srcRect b="0" l="0" r="0" t="0"/>
          <a:stretch/>
        </p:blipFill>
        <p:spPr>
          <a:xfrm>
            <a:off x="66748" y="99883"/>
            <a:ext cx="610586" cy="64729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84"/>
          <p:cNvSpPr txBox="1"/>
          <p:nvPr>
            <p:ph type="title"/>
          </p:nvPr>
        </p:nvSpPr>
        <p:spPr>
          <a:xfrm>
            <a:off x="1241928" y="83189"/>
            <a:ext cx="8179493" cy="79537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600"/>
              <a:buFont typeface="Trebuchet MS"/>
              <a:buNone/>
            </a:pPr>
            <a:r>
              <a:rPr b="0" i="0" lang="en-US" sz="3200" u="none" cap="none" strike="noStrike">
                <a:latin typeface="Times New Roman"/>
                <a:ea typeface="Times New Roman"/>
                <a:cs typeface="Times New Roman"/>
                <a:sym typeface="Times New Roman"/>
              </a:rPr>
              <a:t>Basic Shift Register Operation</a:t>
            </a:r>
            <a:endParaRPr b="0" i="0" sz="3200" u="none" cap="none" strike="noStrike">
              <a:latin typeface="Times New Roman"/>
              <a:ea typeface="Times New Roman"/>
              <a:cs typeface="Times New Roman"/>
              <a:sym typeface="Times New Roman"/>
            </a:endParaRPr>
          </a:p>
        </p:txBody>
      </p:sp>
      <p:sp>
        <p:nvSpPr>
          <p:cNvPr id="1348" name="Google Shape;1348;p84"/>
          <p:cNvSpPr txBox="1"/>
          <p:nvPr>
            <p:ph idx="1" type="body"/>
          </p:nvPr>
        </p:nvSpPr>
        <p:spPr>
          <a:xfrm>
            <a:off x="855986" y="1094510"/>
            <a:ext cx="10212348" cy="4796954"/>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1"/>
              </a:buClr>
              <a:buSzPts val="1440"/>
              <a:buFont typeface="Noto Sans Symbols"/>
              <a:buChar char="▶"/>
            </a:pPr>
            <a:r>
              <a:rPr b="0" i="0" lang="en-US" sz="2000" u="none" cap="none" strike="noStrike">
                <a:solidFill>
                  <a:srgbClr val="3F3F3F"/>
                </a:solidFill>
                <a:latin typeface="Times New Roman"/>
                <a:ea typeface="Times New Roman"/>
                <a:cs typeface="Times New Roman"/>
                <a:sym typeface="Times New Roman"/>
              </a:rPr>
              <a:t>Some basic data movements are illustrated here:</a:t>
            </a:r>
            <a:endParaRPr sz="2000">
              <a:latin typeface="Times New Roman"/>
              <a:ea typeface="Times New Roman"/>
              <a:cs typeface="Times New Roman"/>
              <a:sym typeface="Times New Roman"/>
            </a:endParaRPr>
          </a:p>
        </p:txBody>
      </p:sp>
      <p:sp>
        <p:nvSpPr>
          <p:cNvPr id="1349" name="Google Shape;1349;p84"/>
          <p:cNvSpPr txBox="1"/>
          <p:nvPr>
            <p:ph idx="10" type="dt"/>
          </p:nvPr>
        </p:nvSpPr>
        <p:spPr>
          <a:xfrm>
            <a:off x="838200" y="6356350"/>
            <a:ext cx="821827"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Times New Roman"/>
              <a:buNone/>
            </a:pPr>
            <a:r>
              <a:rPr b="1" lang="en-US">
                <a:solidFill>
                  <a:schemeClr val="dk1"/>
                </a:solidFill>
                <a:latin typeface="Times New Roman"/>
                <a:ea typeface="Times New Roman"/>
                <a:cs typeface="Times New Roman"/>
                <a:sym typeface="Times New Roman"/>
              </a:rPr>
              <a:t>11/3/2022</a:t>
            </a:r>
            <a:endParaRPr b="1">
              <a:solidFill>
                <a:schemeClr val="dk1"/>
              </a:solidFill>
              <a:latin typeface="Times New Roman"/>
              <a:ea typeface="Times New Roman"/>
              <a:cs typeface="Times New Roman"/>
              <a:sym typeface="Times New Roman"/>
            </a:endParaRPr>
          </a:p>
        </p:txBody>
      </p:sp>
      <p:sp>
        <p:nvSpPr>
          <p:cNvPr id="1350" name="Google Shape;1350;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grpSp>
        <p:nvGrpSpPr>
          <p:cNvPr id="1351" name="Google Shape;1351;p84"/>
          <p:cNvGrpSpPr/>
          <p:nvPr/>
        </p:nvGrpSpPr>
        <p:grpSpPr>
          <a:xfrm>
            <a:off x="1066799" y="1094510"/>
            <a:ext cx="10001535" cy="5176893"/>
            <a:chOff x="528" y="1809"/>
            <a:chExt cx="4458" cy="2004"/>
          </a:xfrm>
        </p:grpSpPr>
        <p:pic>
          <p:nvPicPr>
            <p:cNvPr id="1352" name="Google Shape;1352;p84"/>
            <p:cNvPicPr preferRelativeResize="0"/>
            <p:nvPr/>
          </p:nvPicPr>
          <p:blipFill rotWithShape="1">
            <a:blip r:embed="rId3">
              <a:alphaModFix/>
            </a:blip>
            <a:srcRect b="0" l="0" r="0" t="0"/>
            <a:stretch/>
          </p:blipFill>
          <p:spPr>
            <a:xfrm>
              <a:off x="912" y="1968"/>
              <a:ext cx="4074" cy="1598"/>
            </a:xfrm>
            <a:prstGeom prst="rect">
              <a:avLst/>
            </a:prstGeom>
            <a:noFill/>
            <a:ln>
              <a:noFill/>
            </a:ln>
          </p:spPr>
        </p:pic>
        <p:sp>
          <p:nvSpPr>
            <p:cNvPr id="1353" name="Google Shape;1353;p84"/>
            <p:cNvSpPr txBox="1"/>
            <p:nvPr/>
          </p:nvSpPr>
          <p:spPr>
            <a:xfrm>
              <a:off x="528" y="2208"/>
              <a:ext cx="720" cy="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200"/>
                <a:buFont typeface="Noto Sans Symbols"/>
                <a:buNone/>
              </a:pPr>
              <a:r>
                <a:rPr lang="en-US" sz="1200">
                  <a:solidFill>
                    <a:srgbClr val="FF0000"/>
                  </a:solidFill>
                  <a:latin typeface="Times New Roman"/>
                  <a:ea typeface="Times New Roman"/>
                  <a:cs typeface="Times New Roman"/>
                  <a:sym typeface="Times New Roman"/>
                </a:rPr>
                <a:t>Data in</a:t>
              </a:r>
              <a:endParaRPr sz="1800">
                <a:solidFill>
                  <a:schemeClr val="dk1"/>
                </a:solidFill>
                <a:latin typeface="Calibri"/>
                <a:ea typeface="Calibri"/>
                <a:cs typeface="Calibri"/>
                <a:sym typeface="Calibri"/>
              </a:endParaRPr>
            </a:p>
          </p:txBody>
        </p:sp>
        <p:sp>
          <p:nvSpPr>
            <p:cNvPr id="1354" name="Google Shape;1354;p84"/>
            <p:cNvSpPr txBox="1"/>
            <p:nvPr/>
          </p:nvSpPr>
          <p:spPr>
            <a:xfrm>
              <a:off x="3456" y="2208"/>
              <a:ext cx="720" cy="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200"/>
                <a:buFont typeface="Noto Sans Symbols"/>
                <a:buNone/>
              </a:pPr>
              <a:r>
                <a:rPr lang="en-US" sz="1200">
                  <a:solidFill>
                    <a:srgbClr val="FF0000"/>
                  </a:solidFill>
                  <a:latin typeface="Times New Roman"/>
                  <a:ea typeface="Times New Roman"/>
                  <a:cs typeface="Times New Roman"/>
                  <a:sym typeface="Times New Roman"/>
                </a:rPr>
                <a:t>Data in</a:t>
              </a:r>
              <a:endParaRPr sz="1800">
                <a:solidFill>
                  <a:schemeClr val="dk1"/>
                </a:solidFill>
                <a:latin typeface="Calibri"/>
                <a:ea typeface="Calibri"/>
                <a:cs typeface="Calibri"/>
                <a:sym typeface="Calibri"/>
              </a:endParaRPr>
            </a:p>
          </p:txBody>
        </p:sp>
        <p:sp>
          <p:nvSpPr>
            <p:cNvPr id="1355" name="Google Shape;1355;p84"/>
            <p:cNvSpPr txBox="1"/>
            <p:nvPr/>
          </p:nvSpPr>
          <p:spPr>
            <a:xfrm>
              <a:off x="4032" y="1809"/>
              <a:ext cx="720" cy="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200"/>
                <a:buFont typeface="Noto Sans Symbols"/>
                <a:buNone/>
              </a:pPr>
              <a:r>
                <a:rPr lang="en-US" sz="1200">
                  <a:solidFill>
                    <a:srgbClr val="FF0000"/>
                  </a:solidFill>
                  <a:latin typeface="Times New Roman"/>
                  <a:ea typeface="Times New Roman"/>
                  <a:cs typeface="Times New Roman"/>
                  <a:sym typeface="Times New Roman"/>
                </a:rPr>
                <a:t>Data in</a:t>
              </a:r>
              <a:endParaRPr sz="1800">
                <a:solidFill>
                  <a:schemeClr val="dk1"/>
                </a:solidFill>
                <a:latin typeface="Calibri"/>
                <a:ea typeface="Calibri"/>
                <a:cs typeface="Calibri"/>
                <a:sym typeface="Calibri"/>
              </a:endParaRPr>
            </a:p>
          </p:txBody>
        </p:sp>
        <p:sp>
          <p:nvSpPr>
            <p:cNvPr id="1356" name="Google Shape;1356;p84"/>
            <p:cNvSpPr txBox="1"/>
            <p:nvPr/>
          </p:nvSpPr>
          <p:spPr>
            <a:xfrm>
              <a:off x="2064" y="2721"/>
              <a:ext cx="720" cy="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200"/>
                <a:buFont typeface="Noto Sans Symbols"/>
                <a:buNone/>
              </a:pPr>
              <a:r>
                <a:rPr lang="en-US" sz="1200">
                  <a:solidFill>
                    <a:srgbClr val="FF0000"/>
                  </a:solidFill>
                  <a:latin typeface="Times New Roman"/>
                  <a:ea typeface="Times New Roman"/>
                  <a:cs typeface="Times New Roman"/>
                  <a:sym typeface="Times New Roman"/>
                </a:rPr>
                <a:t>Data in</a:t>
              </a:r>
              <a:endParaRPr sz="1800">
                <a:solidFill>
                  <a:schemeClr val="dk1"/>
                </a:solidFill>
                <a:latin typeface="Calibri"/>
                <a:ea typeface="Calibri"/>
                <a:cs typeface="Calibri"/>
                <a:sym typeface="Calibri"/>
              </a:endParaRPr>
            </a:p>
          </p:txBody>
        </p:sp>
        <p:sp>
          <p:nvSpPr>
            <p:cNvPr id="1357" name="Google Shape;1357;p84"/>
            <p:cNvSpPr txBox="1"/>
            <p:nvPr/>
          </p:nvSpPr>
          <p:spPr>
            <a:xfrm>
              <a:off x="528" y="3120"/>
              <a:ext cx="720" cy="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200"/>
                <a:buFont typeface="Noto Sans Symbols"/>
                <a:buNone/>
              </a:pPr>
              <a:r>
                <a:rPr lang="en-US" sz="1200">
                  <a:solidFill>
                    <a:srgbClr val="FF0000"/>
                  </a:solidFill>
                  <a:latin typeface="Times New Roman"/>
                  <a:ea typeface="Times New Roman"/>
                  <a:cs typeface="Times New Roman"/>
                  <a:sym typeface="Times New Roman"/>
                </a:rPr>
                <a:t>Data in</a:t>
              </a:r>
              <a:endParaRPr sz="1800">
                <a:solidFill>
                  <a:schemeClr val="dk1"/>
                </a:solidFill>
                <a:latin typeface="Calibri"/>
                <a:ea typeface="Calibri"/>
                <a:cs typeface="Calibri"/>
                <a:sym typeface="Calibri"/>
              </a:endParaRPr>
            </a:p>
          </p:txBody>
        </p:sp>
        <p:sp>
          <p:nvSpPr>
            <p:cNvPr id="1358" name="Google Shape;1358;p84"/>
            <p:cNvSpPr txBox="1"/>
            <p:nvPr/>
          </p:nvSpPr>
          <p:spPr>
            <a:xfrm>
              <a:off x="1755" y="2208"/>
              <a:ext cx="720" cy="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200"/>
                <a:buFont typeface="Noto Sans Symbols"/>
                <a:buNone/>
              </a:pPr>
              <a:r>
                <a:rPr lang="en-US" sz="1200">
                  <a:solidFill>
                    <a:srgbClr val="FF0000"/>
                  </a:solidFill>
                  <a:latin typeface="Times New Roman"/>
                  <a:ea typeface="Times New Roman"/>
                  <a:cs typeface="Times New Roman"/>
                  <a:sym typeface="Times New Roman"/>
                </a:rPr>
                <a:t>Data out</a:t>
              </a:r>
              <a:endParaRPr sz="1800">
                <a:solidFill>
                  <a:schemeClr val="dk1"/>
                </a:solidFill>
                <a:latin typeface="Calibri"/>
                <a:ea typeface="Calibri"/>
                <a:cs typeface="Calibri"/>
                <a:sym typeface="Calibri"/>
              </a:endParaRPr>
            </a:p>
          </p:txBody>
        </p:sp>
        <p:sp>
          <p:nvSpPr>
            <p:cNvPr id="1359" name="Google Shape;1359;p84"/>
            <p:cNvSpPr txBox="1"/>
            <p:nvPr/>
          </p:nvSpPr>
          <p:spPr>
            <a:xfrm>
              <a:off x="2208" y="2208"/>
              <a:ext cx="720" cy="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200"/>
                <a:buFont typeface="Noto Sans Symbols"/>
                <a:buNone/>
              </a:pPr>
              <a:r>
                <a:rPr lang="en-US" sz="1200">
                  <a:solidFill>
                    <a:srgbClr val="FF0000"/>
                  </a:solidFill>
                  <a:latin typeface="Times New Roman"/>
                  <a:ea typeface="Times New Roman"/>
                  <a:cs typeface="Times New Roman"/>
                  <a:sym typeface="Times New Roman"/>
                </a:rPr>
                <a:t>Data out</a:t>
              </a:r>
              <a:endParaRPr sz="1800">
                <a:solidFill>
                  <a:schemeClr val="dk1"/>
                </a:solidFill>
                <a:latin typeface="Calibri"/>
                <a:ea typeface="Calibri"/>
                <a:cs typeface="Calibri"/>
                <a:sym typeface="Calibri"/>
              </a:endParaRPr>
            </a:p>
          </p:txBody>
        </p:sp>
        <p:sp>
          <p:nvSpPr>
            <p:cNvPr id="1360" name="Google Shape;1360;p84"/>
            <p:cNvSpPr txBox="1"/>
            <p:nvPr/>
          </p:nvSpPr>
          <p:spPr>
            <a:xfrm>
              <a:off x="1138" y="3525"/>
              <a:ext cx="720" cy="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200"/>
                <a:buFont typeface="Noto Sans Symbols"/>
                <a:buNone/>
              </a:pPr>
              <a:r>
                <a:rPr lang="en-US" sz="1200">
                  <a:solidFill>
                    <a:srgbClr val="FF0000"/>
                  </a:solidFill>
                  <a:latin typeface="Times New Roman"/>
                  <a:ea typeface="Times New Roman"/>
                  <a:cs typeface="Times New Roman"/>
                  <a:sym typeface="Times New Roman"/>
                </a:rPr>
                <a:t>Data out</a:t>
              </a:r>
              <a:endParaRPr sz="1800">
                <a:solidFill>
                  <a:schemeClr val="dk1"/>
                </a:solidFill>
                <a:latin typeface="Calibri"/>
                <a:ea typeface="Calibri"/>
                <a:cs typeface="Calibri"/>
                <a:sym typeface="Calibri"/>
              </a:endParaRPr>
            </a:p>
          </p:txBody>
        </p:sp>
        <p:sp>
          <p:nvSpPr>
            <p:cNvPr id="1361" name="Google Shape;1361;p84"/>
            <p:cNvSpPr txBox="1"/>
            <p:nvPr/>
          </p:nvSpPr>
          <p:spPr>
            <a:xfrm>
              <a:off x="2064" y="3523"/>
              <a:ext cx="720" cy="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200"/>
                <a:buFont typeface="Noto Sans Symbols"/>
                <a:buNone/>
              </a:pPr>
              <a:r>
                <a:rPr lang="en-US" sz="1200">
                  <a:solidFill>
                    <a:srgbClr val="FF0000"/>
                  </a:solidFill>
                  <a:latin typeface="Times New Roman"/>
                  <a:ea typeface="Times New Roman"/>
                  <a:cs typeface="Times New Roman"/>
                  <a:sym typeface="Times New Roman"/>
                </a:rPr>
                <a:t>Data out</a:t>
              </a:r>
              <a:endParaRPr sz="1800">
                <a:solidFill>
                  <a:schemeClr val="dk1"/>
                </a:solidFill>
                <a:latin typeface="Calibri"/>
                <a:ea typeface="Calibri"/>
                <a:cs typeface="Calibri"/>
                <a:sym typeface="Calibri"/>
              </a:endParaRPr>
            </a:p>
          </p:txBody>
        </p:sp>
        <p:sp>
          <p:nvSpPr>
            <p:cNvPr id="1362" name="Google Shape;1362;p84"/>
            <p:cNvSpPr txBox="1"/>
            <p:nvPr/>
          </p:nvSpPr>
          <p:spPr>
            <a:xfrm>
              <a:off x="816" y="2448"/>
              <a:ext cx="1248" cy="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Noto Sans Symbols"/>
                <a:buNone/>
              </a:pPr>
              <a:r>
                <a:rPr lang="en-US" sz="1200">
                  <a:solidFill>
                    <a:schemeClr val="dk1"/>
                  </a:solidFill>
                  <a:latin typeface="Times New Roman"/>
                  <a:ea typeface="Times New Roman"/>
                  <a:cs typeface="Times New Roman"/>
                  <a:sym typeface="Times New Roman"/>
                </a:rPr>
                <a:t>Serial in/shift right/serial out</a:t>
              </a:r>
              <a:endParaRPr sz="1800">
                <a:solidFill>
                  <a:schemeClr val="dk1"/>
                </a:solidFill>
                <a:latin typeface="Calibri"/>
                <a:ea typeface="Calibri"/>
                <a:cs typeface="Calibri"/>
                <a:sym typeface="Calibri"/>
              </a:endParaRPr>
            </a:p>
          </p:txBody>
        </p:sp>
        <p:sp>
          <p:nvSpPr>
            <p:cNvPr id="1363" name="Google Shape;1363;p84"/>
            <p:cNvSpPr txBox="1"/>
            <p:nvPr/>
          </p:nvSpPr>
          <p:spPr>
            <a:xfrm>
              <a:off x="2448" y="2448"/>
              <a:ext cx="1248" cy="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Noto Sans Symbols"/>
                <a:buNone/>
              </a:pPr>
              <a:r>
                <a:rPr lang="en-US" sz="1200">
                  <a:solidFill>
                    <a:schemeClr val="dk1"/>
                  </a:solidFill>
                  <a:latin typeface="Times New Roman"/>
                  <a:ea typeface="Times New Roman"/>
                  <a:cs typeface="Times New Roman"/>
                  <a:sym typeface="Times New Roman"/>
                </a:rPr>
                <a:t>Serial in/shift left/serial out</a:t>
              </a:r>
              <a:endParaRPr sz="1800">
                <a:solidFill>
                  <a:schemeClr val="dk1"/>
                </a:solidFill>
                <a:latin typeface="Calibri"/>
                <a:ea typeface="Calibri"/>
                <a:cs typeface="Calibri"/>
                <a:sym typeface="Calibri"/>
              </a:endParaRPr>
            </a:p>
          </p:txBody>
        </p:sp>
        <p:sp>
          <p:nvSpPr>
            <p:cNvPr id="1364" name="Google Shape;1364;p84"/>
            <p:cNvSpPr txBox="1"/>
            <p:nvPr/>
          </p:nvSpPr>
          <p:spPr>
            <a:xfrm>
              <a:off x="3840" y="2448"/>
              <a:ext cx="960" cy="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Noto Sans Symbols"/>
                <a:buNone/>
              </a:pPr>
              <a:r>
                <a:rPr lang="en-US" sz="1200">
                  <a:solidFill>
                    <a:schemeClr val="dk1"/>
                  </a:solidFill>
                  <a:latin typeface="Times New Roman"/>
                  <a:ea typeface="Times New Roman"/>
                  <a:cs typeface="Times New Roman"/>
                  <a:sym typeface="Times New Roman"/>
                </a:rPr>
                <a:t>Parallel in/serial out</a:t>
              </a:r>
              <a:endParaRPr sz="1800">
                <a:solidFill>
                  <a:schemeClr val="dk1"/>
                </a:solidFill>
                <a:latin typeface="Calibri"/>
                <a:ea typeface="Calibri"/>
                <a:cs typeface="Calibri"/>
                <a:sym typeface="Calibri"/>
              </a:endParaRPr>
            </a:p>
          </p:txBody>
        </p:sp>
        <p:sp>
          <p:nvSpPr>
            <p:cNvPr id="1365" name="Google Shape;1365;p84"/>
            <p:cNvSpPr txBox="1"/>
            <p:nvPr/>
          </p:nvSpPr>
          <p:spPr>
            <a:xfrm>
              <a:off x="1872" y="3648"/>
              <a:ext cx="1056" cy="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Noto Sans Symbols"/>
                <a:buNone/>
              </a:pPr>
              <a:r>
                <a:rPr lang="en-US" sz="1200">
                  <a:solidFill>
                    <a:schemeClr val="dk1"/>
                  </a:solidFill>
                  <a:latin typeface="Times New Roman"/>
                  <a:ea typeface="Times New Roman"/>
                  <a:cs typeface="Times New Roman"/>
                  <a:sym typeface="Times New Roman"/>
                </a:rPr>
                <a:t>Parallel in/parallel out</a:t>
              </a:r>
              <a:endParaRPr sz="1800">
                <a:solidFill>
                  <a:schemeClr val="dk1"/>
                </a:solidFill>
                <a:latin typeface="Calibri"/>
                <a:ea typeface="Calibri"/>
                <a:cs typeface="Calibri"/>
                <a:sym typeface="Calibri"/>
              </a:endParaRPr>
            </a:p>
          </p:txBody>
        </p:sp>
        <p:sp>
          <p:nvSpPr>
            <p:cNvPr id="1366" name="Google Shape;1366;p84"/>
            <p:cNvSpPr txBox="1"/>
            <p:nvPr/>
          </p:nvSpPr>
          <p:spPr>
            <a:xfrm>
              <a:off x="960" y="3648"/>
              <a:ext cx="1056" cy="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Noto Sans Symbols"/>
                <a:buNone/>
              </a:pPr>
              <a:r>
                <a:rPr lang="en-US" sz="1200">
                  <a:solidFill>
                    <a:schemeClr val="dk1"/>
                  </a:solidFill>
                  <a:latin typeface="Times New Roman"/>
                  <a:ea typeface="Times New Roman"/>
                  <a:cs typeface="Times New Roman"/>
                  <a:sym typeface="Times New Roman"/>
                </a:rPr>
                <a:t>Serial in/parallel out</a:t>
              </a:r>
              <a:endParaRPr sz="1800">
                <a:solidFill>
                  <a:schemeClr val="dk1"/>
                </a:solidFill>
                <a:latin typeface="Calibri"/>
                <a:ea typeface="Calibri"/>
                <a:cs typeface="Calibri"/>
                <a:sym typeface="Calibri"/>
              </a:endParaRPr>
            </a:p>
          </p:txBody>
        </p:sp>
        <p:sp>
          <p:nvSpPr>
            <p:cNvPr id="1367" name="Google Shape;1367;p84"/>
            <p:cNvSpPr txBox="1"/>
            <p:nvPr/>
          </p:nvSpPr>
          <p:spPr>
            <a:xfrm>
              <a:off x="3216" y="3619"/>
              <a:ext cx="720" cy="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Noto Sans Symbols"/>
                <a:buNone/>
              </a:pPr>
              <a:r>
                <a:rPr lang="en-US" sz="1200">
                  <a:solidFill>
                    <a:schemeClr val="dk1"/>
                  </a:solidFill>
                  <a:latin typeface="Times New Roman"/>
                  <a:ea typeface="Times New Roman"/>
                  <a:cs typeface="Times New Roman"/>
                  <a:sym typeface="Times New Roman"/>
                </a:rPr>
                <a:t>Rotate right</a:t>
              </a:r>
              <a:endParaRPr sz="1800">
                <a:solidFill>
                  <a:schemeClr val="dk1"/>
                </a:solidFill>
                <a:latin typeface="Calibri"/>
                <a:ea typeface="Calibri"/>
                <a:cs typeface="Calibri"/>
                <a:sym typeface="Calibri"/>
              </a:endParaRPr>
            </a:p>
          </p:txBody>
        </p:sp>
        <p:sp>
          <p:nvSpPr>
            <p:cNvPr id="1368" name="Google Shape;1368;p84"/>
            <p:cNvSpPr txBox="1"/>
            <p:nvPr/>
          </p:nvSpPr>
          <p:spPr>
            <a:xfrm>
              <a:off x="4272" y="3619"/>
              <a:ext cx="624" cy="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Noto Sans Symbols"/>
                <a:buNone/>
              </a:pPr>
              <a:r>
                <a:rPr lang="en-US" sz="1200">
                  <a:solidFill>
                    <a:schemeClr val="dk1"/>
                  </a:solidFill>
                  <a:latin typeface="Times New Roman"/>
                  <a:ea typeface="Times New Roman"/>
                  <a:cs typeface="Times New Roman"/>
                  <a:sym typeface="Times New Roman"/>
                </a:rPr>
                <a:t>Rotate left</a:t>
              </a:r>
              <a:endParaRPr sz="1800">
                <a:solidFill>
                  <a:schemeClr val="dk1"/>
                </a:solidFill>
                <a:latin typeface="Calibri"/>
                <a:ea typeface="Calibri"/>
                <a:cs typeface="Calibri"/>
                <a:sym typeface="Calibri"/>
              </a:endParaRPr>
            </a:p>
          </p:txBody>
        </p:sp>
      </p:grpSp>
      <p:pic>
        <p:nvPicPr>
          <p:cNvPr id="1369" name="Google Shape;1369;p84"/>
          <p:cNvPicPr preferRelativeResize="0"/>
          <p:nvPr/>
        </p:nvPicPr>
        <p:blipFill rotWithShape="1">
          <a:blip r:embed="rId4">
            <a:alphaModFix/>
          </a:blip>
          <a:srcRect b="0" l="0" r="0" t="0"/>
          <a:stretch/>
        </p:blipFill>
        <p:spPr>
          <a:xfrm>
            <a:off x="167361" y="54161"/>
            <a:ext cx="670840" cy="583148"/>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85"/>
          <p:cNvSpPr txBox="1"/>
          <p:nvPr>
            <p:ph type="title"/>
          </p:nvPr>
        </p:nvSpPr>
        <p:spPr>
          <a:xfrm>
            <a:off x="1265261" y="39858"/>
            <a:ext cx="8338572" cy="68238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600"/>
              <a:buFont typeface="Trebuchet MS"/>
              <a:buNone/>
            </a:pPr>
            <a:r>
              <a:rPr b="0" i="0" lang="en-US" sz="3200" u="none" cap="none" strike="noStrike">
                <a:latin typeface="Times New Roman"/>
                <a:ea typeface="Times New Roman"/>
                <a:cs typeface="Times New Roman"/>
                <a:sym typeface="Times New Roman"/>
              </a:rPr>
              <a:t>Serial In - Serial Out Shift Registers </a:t>
            </a:r>
            <a:endParaRPr sz="4000">
              <a:latin typeface="Times New Roman"/>
              <a:ea typeface="Times New Roman"/>
              <a:cs typeface="Times New Roman"/>
              <a:sym typeface="Times New Roman"/>
            </a:endParaRPr>
          </a:p>
        </p:txBody>
      </p:sp>
      <p:sp>
        <p:nvSpPr>
          <p:cNvPr id="1375" name="Google Shape;1375;p85"/>
          <p:cNvSpPr txBox="1"/>
          <p:nvPr>
            <p:ph idx="1" type="body"/>
          </p:nvPr>
        </p:nvSpPr>
        <p:spPr>
          <a:xfrm>
            <a:off x="1017669" y="923206"/>
            <a:ext cx="10336131" cy="2560389"/>
          </a:xfrm>
          <a:prstGeom prst="rect">
            <a:avLst/>
          </a:prstGeom>
          <a:solidFill>
            <a:srgbClr val="DDEAF6"/>
          </a:solidFill>
          <a:ln>
            <a:noFill/>
          </a:ln>
        </p:spPr>
        <p:txBody>
          <a:bodyPr anchorCtr="0" anchor="t" bIns="45700" lIns="91425" spcFirstLastPara="1" rIns="91425" wrap="square" tIns="45700">
            <a:noAutofit/>
          </a:bodyPr>
          <a:lstStyle/>
          <a:p>
            <a:pPr indent="-342900" lvl="0" marL="342900" marR="0" rtl="0" algn="just">
              <a:lnSpc>
                <a:spcPct val="90000"/>
              </a:lnSpc>
              <a:spcBef>
                <a:spcPts val="600"/>
              </a:spcBef>
              <a:spcAft>
                <a:spcPts val="0"/>
              </a:spcAft>
              <a:buClr>
                <a:schemeClr val="accent1"/>
              </a:buClr>
              <a:buSzPts val="1224"/>
              <a:buFont typeface="Noto Sans Symbols"/>
              <a:buChar char="▶"/>
            </a:pPr>
            <a:r>
              <a:rPr b="0" i="0" lang="en-US" sz="2400" u="none" cap="none" strike="noStrike">
                <a:solidFill>
                  <a:srgbClr val="3F3F3F"/>
                </a:solidFill>
                <a:latin typeface="Times New Roman"/>
                <a:ea typeface="Times New Roman"/>
                <a:cs typeface="Times New Roman"/>
                <a:sym typeface="Times New Roman"/>
              </a:rPr>
              <a:t>The serial in/serial out shift register accepts data serially –</a:t>
            </a:r>
            <a:endParaRPr/>
          </a:p>
          <a:p>
            <a:pPr indent="-342900" lvl="0" marL="342900" rtl="0" algn="just">
              <a:lnSpc>
                <a:spcPct val="80000"/>
              </a:lnSpc>
              <a:spcBef>
                <a:spcPts val="1800"/>
              </a:spcBef>
              <a:spcAft>
                <a:spcPts val="0"/>
              </a:spcAft>
              <a:buClr>
                <a:schemeClr val="accent1"/>
              </a:buClr>
              <a:buSzPts val="1224"/>
              <a:buFont typeface="Noto Sans Symbols"/>
              <a:buChar char="➢"/>
            </a:pPr>
            <a:r>
              <a:rPr lang="en-US" sz="2400">
                <a:solidFill>
                  <a:srgbClr val="3F3F3F"/>
                </a:solidFill>
                <a:latin typeface="Times New Roman"/>
                <a:ea typeface="Times New Roman"/>
                <a:cs typeface="Times New Roman"/>
                <a:sym typeface="Times New Roman"/>
              </a:rPr>
              <a:t>The register is first cleared, forcing all four outputs to zero. </a:t>
            </a:r>
            <a:endParaRPr sz="2400">
              <a:latin typeface="Times New Roman"/>
              <a:ea typeface="Times New Roman"/>
              <a:cs typeface="Times New Roman"/>
              <a:sym typeface="Times New Roman"/>
            </a:endParaRPr>
          </a:p>
          <a:p>
            <a:pPr indent="-342900" lvl="0" marL="342900" rtl="0" algn="just">
              <a:lnSpc>
                <a:spcPct val="80000"/>
              </a:lnSpc>
              <a:spcBef>
                <a:spcPts val="1800"/>
              </a:spcBef>
              <a:spcAft>
                <a:spcPts val="0"/>
              </a:spcAft>
              <a:buClr>
                <a:schemeClr val="accent1"/>
              </a:buClr>
              <a:buSzPts val="1224"/>
              <a:buFont typeface="Noto Sans Symbols"/>
              <a:buChar char="➢"/>
            </a:pPr>
            <a:r>
              <a:rPr lang="en-US" sz="2400">
                <a:solidFill>
                  <a:srgbClr val="3F3F3F"/>
                </a:solidFill>
                <a:latin typeface="Times New Roman"/>
                <a:ea typeface="Times New Roman"/>
                <a:cs typeface="Times New Roman"/>
                <a:sym typeface="Times New Roman"/>
              </a:rPr>
              <a:t>The input data is then applied sequentially to the D input of the first flip-flop on the left (FF0).</a:t>
            </a:r>
            <a:endParaRPr sz="2400">
              <a:latin typeface="Times New Roman"/>
              <a:ea typeface="Times New Roman"/>
              <a:cs typeface="Times New Roman"/>
              <a:sym typeface="Times New Roman"/>
            </a:endParaRPr>
          </a:p>
          <a:p>
            <a:pPr indent="-342900" lvl="0" marL="342900" rtl="0" algn="just">
              <a:lnSpc>
                <a:spcPct val="80000"/>
              </a:lnSpc>
              <a:spcBef>
                <a:spcPts val="1800"/>
              </a:spcBef>
              <a:spcAft>
                <a:spcPts val="0"/>
              </a:spcAft>
              <a:buClr>
                <a:schemeClr val="accent1"/>
              </a:buClr>
              <a:buSzPts val="1224"/>
              <a:buFont typeface="Noto Sans Symbols"/>
              <a:buChar char="➢"/>
            </a:pPr>
            <a:r>
              <a:rPr lang="en-US" sz="2400">
                <a:solidFill>
                  <a:srgbClr val="3F3F3F"/>
                </a:solidFill>
                <a:latin typeface="Times New Roman"/>
                <a:ea typeface="Times New Roman"/>
                <a:cs typeface="Times New Roman"/>
                <a:sym typeface="Times New Roman"/>
              </a:rPr>
              <a:t>During each clock pulse, one bit is transmitted from left to right. </a:t>
            </a:r>
            <a:endParaRPr sz="2400">
              <a:latin typeface="Times New Roman"/>
              <a:ea typeface="Times New Roman"/>
              <a:cs typeface="Times New Roman"/>
              <a:sym typeface="Times New Roman"/>
            </a:endParaRPr>
          </a:p>
          <a:p>
            <a:pPr indent="-265176" lvl="0" marL="342900" marR="0" rtl="0" algn="just">
              <a:lnSpc>
                <a:spcPct val="90000"/>
              </a:lnSpc>
              <a:spcBef>
                <a:spcPts val="1200"/>
              </a:spcBef>
              <a:spcAft>
                <a:spcPts val="0"/>
              </a:spcAft>
              <a:buClr>
                <a:schemeClr val="accent1"/>
              </a:buClr>
              <a:buSzPts val="1224"/>
              <a:buFont typeface="Noto Sans Symbols"/>
              <a:buNone/>
            </a:pPr>
            <a:r>
              <a:t/>
            </a:r>
            <a:endParaRPr b="0" i="0" sz="2400" u="none" cap="none" strike="noStrike">
              <a:solidFill>
                <a:srgbClr val="3F3F3F"/>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accent1"/>
              </a:buClr>
              <a:buSzPts val="1224"/>
              <a:buFont typeface="Noto Sans Symbols"/>
              <a:buNone/>
            </a:pPr>
            <a:r>
              <a:t/>
            </a:r>
            <a:endParaRPr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accent1"/>
              </a:buClr>
              <a:buSzPts val="1224"/>
              <a:buFont typeface="Noto Sans Symbols"/>
              <a:buNone/>
            </a:pPr>
            <a:r>
              <a:t/>
            </a:r>
            <a:endParaRPr b="0" i="0" sz="2400" u="none" cap="none" strike="noStrike">
              <a:solidFill>
                <a:srgbClr val="3F3F3F"/>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accent1"/>
              </a:buClr>
              <a:buSzPts val="1224"/>
              <a:buFont typeface="Noto Sans Symbols"/>
              <a:buNone/>
            </a:pPr>
            <a:r>
              <a:t/>
            </a:r>
            <a:endParaRPr b="0" i="0" sz="2400" u="none" cap="none" strike="noStrike">
              <a:solidFill>
                <a:srgbClr val="3F3F3F"/>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accent1"/>
              </a:buClr>
              <a:buSzPts val="1224"/>
              <a:buFont typeface="Noto Sans Symbols"/>
              <a:buNone/>
            </a:pPr>
            <a:r>
              <a:t/>
            </a:r>
            <a:endParaRPr b="0" i="0" sz="2400" u="none" cap="none" strike="noStrike">
              <a:solidFill>
                <a:srgbClr val="3F3F3F"/>
              </a:solidFill>
              <a:latin typeface="Times New Roman"/>
              <a:ea typeface="Times New Roman"/>
              <a:cs typeface="Times New Roman"/>
              <a:sym typeface="Times New Roman"/>
            </a:endParaRPr>
          </a:p>
          <a:p>
            <a:pPr indent="0" lvl="0" marL="0" marR="0" rtl="0" algn="just">
              <a:lnSpc>
                <a:spcPct val="90000"/>
              </a:lnSpc>
              <a:spcBef>
                <a:spcPts val="1000"/>
              </a:spcBef>
              <a:spcAft>
                <a:spcPts val="0"/>
              </a:spcAft>
              <a:buClr>
                <a:schemeClr val="accent1"/>
              </a:buClr>
              <a:buSzPts val="1224"/>
              <a:buFont typeface="Noto Sans Symbols"/>
              <a:buNone/>
            </a:pPr>
            <a:r>
              <a:t/>
            </a:r>
            <a:endParaRPr b="0" i="0" sz="2400" u="none" cap="none" strike="noStrike">
              <a:solidFill>
                <a:srgbClr val="3F3F3F"/>
              </a:solidFill>
              <a:latin typeface="Times New Roman"/>
              <a:ea typeface="Times New Roman"/>
              <a:cs typeface="Times New Roman"/>
              <a:sym typeface="Times New Roman"/>
            </a:endParaRPr>
          </a:p>
          <a:p>
            <a:pPr indent="0" lvl="0" marL="0" marR="0" rtl="0" algn="just">
              <a:lnSpc>
                <a:spcPct val="90000"/>
              </a:lnSpc>
              <a:spcBef>
                <a:spcPts val="1000"/>
              </a:spcBef>
              <a:spcAft>
                <a:spcPts val="0"/>
              </a:spcAft>
              <a:buClr>
                <a:schemeClr val="accent1"/>
              </a:buClr>
              <a:buSzPts val="1224"/>
              <a:buFont typeface="Noto Sans Symbols"/>
              <a:buNone/>
            </a:pPr>
            <a:r>
              <a:t/>
            </a:r>
            <a:endParaRPr b="0" i="0" sz="2400" u="none" cap="none" strike="noStrike">
              <a:solidFill>
                <a:srgbClr val="3F3F3F"/>
              </a:solidFill>
              <a:latin typeface="Times New Roman"/>
              <a:ea typeface="Times New Roman"/>
              <a:cs typeface="Times New Roman"/>
              <a:sym typeface="Times New Roman"/>
            </a:endParaRPr>
          </a:p>
        </p:txBody>
      </p:sp>
      <p:sp>
        <p:nvSpPr>
          <p:cNvPr id="1376" name="Google Shape;1376;p85"/>
          <p:cNvSpPr txBox="1"/>
          <p:nvPr>
            <p:ph idx="10" type="dt"/>
          </p:nvPr>
        </p:nvSpPr>
        <p:spPr>
          <a:xfrm>
            <a:off x="838200" y="6356350"/>
            <a:ext cx="854122"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a:solidFill>
                  <a:schemeClr val="dk1"/>
                </a:solidFill>
                <a:latin typeface="Arial"/>
                <a:ea typeface="Arial"/>
                <a:cs typeface="Arial"/>
                <a:sym typeface="Arial"/>
              </a:rPr>
              <a:t>11/3/2022</a:t>
            </a:r>
            <a:endParaRPr b="1">
              <a:solidFill>
                <a:schemeClr val="dk1"/>
              </a:solidFill>
              <a:latin typeface="Arial"/>
              <a:ea typeface="Arial"/>
              <a:cs typeface="Arial"/>
              <a:sym typeface="Arial"/>
            </a:endParaRPr>
          </a:p>
        </p:txBody>
      </p:sp>
      <p:sp>
        <p:nvSpPr>
          <p:cNvPr id="1377" name="Google Shape;1377;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1378" name="Google Shape;1378;p85"/>
          <p:cNvPicPr preferRelativeResize="0"/>
          <p:nvPr/>
        </p:nvPicPr>
        <p:blipFill rotWithShape="1">
          <a:blip r:embed="rId3">
            <a:alphaModFix/>
          </a:blip>
          <a:srcRect b="0" l="0" r="0" t="0"/>
          <a:stretch/>
        </p:blipFill>
        <p:spPr>
          <a:xfrm>
            <a:off x="162952" y="121260"/>
            <a:ext cx="675248" cy="569684"/>
          </a:xfrm>
          <a:prstGeom prst="rect">
            <a:avLst/>
          </a:prstGeom>
          <a:noFill/>
          <a:ln>
            <a:noFill/>
          </a:ln>
        </p:spPr>
      </p:pic>
      <p:pic>
        <p:nvPicPr>
          <p:cNvPr id="1379" name="Google Shape;1379;p85"/>
          <p:cNvPicPr preferRelativeResize="0"/>
          <p:nvPr/>
        </p:nvPicPr>
        <p:blipFill rotWithShape="1">
          <a:blip r:embed="rId4">
            <a:alphaModFix/>
          </a:blip>
          <a:srcRect b="0" l="0" r="0" t="0"/>
          <a:stretch/>
        </p:blipFill>
        <p:spPr>
          <a:xfrm>
            <a:off x="1389951" y="3684562"/>
            <a:ext cx="8898339" cy="234947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86"/>
          <p:cNvSpPr txBox="1"/>
          <p:nvPr>
            <p:ph type="title"/>
          </p:nvPr>
        </p:nvSpPr>
        <p:spPr>
          <a:xfrm>
            <a:off x="1285979" y="162657"/>
            <a:ext cx="10515600" cy="567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35802"/>
              <a:buFont typeface="Times New Roman"/>
              <a:buNone/>
            </a:pPr>
            <a:r>
              <a:rPr lang="en-US" sz="3600">
                <a:latin typeface="Times New Roman"/>
                <a:ea typeface="Times New Roman"/>
                <a:cs typeface="Times New Roman"/>
                <a:sym typeface="Times New Roman"/>
              </a:rPr>
              <a:t>Serial In - Serial Out Shift Register</a:t>
            </a:r>
            <a:r>
              <a:rPr lang="en-US">
                <a:latin typeface="Times New Roman"/>
                <a:ea typeface="Times New Roman"/>
                <a:cs typeface="Times New Roman"/>
                <a:sym typeface="Times New Roman"/>
              </a:rPr>
              <a:t>s </a:t>
            </a:r>
            <a:endParaRPr/>
          </a:p>
        </p:txBody>
      </p:sp>
      <p:sp>
        <p:nvSpPr>
          <p:cNvPr id="1385" name="Google Shape;1385;p86"/>
          <p:cNvSpPr txBox="1"/>
          <p:nvPr>
            <p:ph idx="1" type="body"/>
          </p:nvPr>
        </p:nvSpPr>
        <p:spPr>
          <a:xfrm>
            <a:off x="838200" y="1063673"/>
            <a:ext cx="10515600" cy="4959223"/>
          </a:xfrm>
          <a:prstGeom prst="rect">
            <a:avLst/>
          </a:prstGeom>
          <a:noFill/>
          <a:ln>
            <a:noFill/>
          </a:ln>
        </p:spPr>
        <p:txBody>
          <a:bodyPr anchorCtr="0" anchor="t" bIns="45700" lIns="91425" spcFirstLastPara="1" rIns="91425" wrap="square" tIns="45700">
            <a:normAutofit/>
          </a:bodyPr>
          <a:lstStyle/>
          <a:p>
            <a:pPr indent="0" lvl="0" marL="0" rtl="0" algn="just">
              <a:lnSpc>
                <a:spcPct val="80000"/>
              </a:lnSpc>
              <a:spcBef>
                <a:spcPts val="0"/>
              </a:spcBef>
              <a:spcAft>
                <a:spcPts val="0"/>
              </a:spcAft>
              <a:buClr>
                <a:schemeClr val="accent1"/>
              </a:buClr>
              <a:buSzPts val="1224"/>
              <a:buNone/>
            </a:pPr>
            <a:r>
              <a:rPr lang="en-US" sz="2600">
                <a:solidFill>
                  <a:srgbClr val="3F3F3F"/>
                </a:solidFill>
                <a:latin typeface="Times New Roman"/>
                <a:ea typeface="Times New Roman"/>
                <a:cs typeface="Times New Roman"/>
                <a:sym typeface="Times New Roman"/>
              </a:rPr>
              <a:t>A basic four-bit shift register can be constructed using four D flip-flops, as shown in Figure . </a:t>
            </a:r>
            <a:endParaRPr sz="2600">
              <a:latin typeface="Times New Roman"/>
              <a:ea typeface="Times New Roman"/>
              <a:cs typeface="Times New Roman"/>
              <a:sym typeface="Times New Roman"/>
            </a:endParaRPr>
          </a:p>
          <a:p>
            <a:pPr indent="0" lvl="0" marL="0" rtl="0" algn="just">
              <a:lnSpc>
                <a:spcPct val="80000"/>
              </a:lnSpc>
              <a:spcBef>
                <a:spcPts val="1000"/>
              </a:spcBef>
              <a:spcAft>
                <a:spcPts val="0"/>
              </a:spcAft>
              <a:buClr>
                <a:schemeClr val="accent1"/>
              </a:buClr>
              <a:buSzPts val="1224"/>
              <a:buNone/>
            </a:pPr>
            <a:r>
              <a:t/>
            </a:r>
            <a:endParaRPr sz="2600">
              <a:solidFill>
                <a:srgbClr val="3F3F3F"/>
              </a:solidFill>
              <a:latin typeface="Times New Roman"/>
              <a:ea typeface="Times New Roman"/>
              <a:cs typeface="Times New Roman"/>
              <a:sym typeface="Times New Roman"/>
            </a:endParaRPr>
          </a:p>
          <a:p>
            <a:pPr indent="0" lvl="0" marL="0" rtl="0" algn="just">
              <a:lnSpc>
                <a:spcPct val="80000"/>
              </a:lnSpc>
              <a:spcBef>
                <a:spcPts val="1000"/>
              </a:spcBef>
              <a:spcAft>
                <a:spcPts val="0"/>
              </a:spcAft>
              <a:buClr>
                <a:schemeClr val="accent1"/>
              </a:buClr>
              <a:buSzPts val="1224"/>
              <a:buNone/>
            </a:pPr>
            <a:r>
              <a:rPr lang="en-US" sz="2600">
                <a:solidFill>
                  <a:srgbClr val="3F3F3F"/>
                </a:solidFill>
                <a:latin typeface="Times New Roman"/>
                <a:ea typeface="Times New Roman"/>
                <a:cs typeface="Times New Roman"/>
                <a:sym typeface="Times New Roman"/>
              </a:rPr>
              <a:t>The operation of the circuit is as follows. </a:t>
            </a:r>
            <a:endParaRPr/>
          </a:p>
          <a:p>
            <a:pPr indent="-342900" lvl="0" marL="342900" rtl="0" algn="just">
              <a:lnSpc>
                <a:spcPct val="80000"/>
              </a:lnSpc>
              <a:spcBef>
                <a:spcPts val="1000"/>
              </a:spcBef>
              <a:spcAft>
                <a:spcPts val="0"/>
              </a:spcAft>
              <a:buClr>
                <a:schemeClr val="accent1"/>
              </a:buClr>
              <a:buSzPts val="1224"/>
              <a:buFont typeface="Noto Sans Symbols"/>
              <a:buChar char="➢"/>
            </a:pPr>
            <a:r>
              <a:rPr lang="en-US" sz="2600">
                <a:solidFill>
                  <a:srgbClr val="3F3F3F"/>
                </a:solidFill>
                <a:latin typeface="Times New Roman"/>
                <a:ea typeface="Times New Roman"/>
                <a:cs typeface="Times New Roman"/>
                <a:sym typeface="Times New Roman"/>
              </a:rPr>
              <a:t>Assume a data word to be 1001. </a:t>
            </a:r>
            <a:endParaRPr/>
          </a:p>
          <a:p>
            <a:pPr indent="-342900" lvl="0" marL="342900" rtl="0" algn="just">
              <a:lnSpc>
                <a:spcPct val="80000"/>
              </a:lnSpc>
              <a:spcBef>
                <a:spcPts val="1600"/>
              </a:spcBef>
              <a:spcAft>
                <a:spcPts val="0"/>
              </a:spcAft>
              <a:buClr>
                <a:schemeClr val="accent1"/>
              </a:buClr>
              <a:buSzPts val="1224"/>
              <a:buFont typeface="Noto Sans Symbols"/>
              <a:buChar char="➢"/>
            </a:pPr>
            <a:r>
              <a:rPr lang="en-US" sz="2600">
                <a:solidFill>
                  <a:srgbClr val="3F3F3F"/>
                </a:solidFill>
                <a:latin typeface="Times New Roman"/>
                <a:ea typeface="Times New Roman"/>
                <a:cs typeface="Times New Roman"/>
                <a:sym typeface="Times New Roman"/>
              </a:rPr>
              <a:t>The least significant bit of the data has to be shifted through the register from FF0 to FF3.</a:t>
            </a:r>
            <a:endParaRPr sz="2600">
              <a:latin typeface="Times New Roman"/>
              <a:ea typeface="Times New Roman"/>
              <a:cs typeface="Times New Roman"/>
              <a:sym typeface="Times New Roman"/>
            </a:endParaRPr>
          </a:p>
          <a:p>
            <a:pPr indent="-50800" lvl="0" marL="228600" rtl="0" algn="l">
              <a:lnSpc>
                <a:spcPct val="80000"/>
              </a:lnSpc>
              <a:spcBef>
                <a:spcPts val="1600"/>
              </a:spcBef>
              <a:spcAft>
                <a:spcPts val="0"/>
              </a:spcAft>
              <a:buClr>
                <a:schemeClr val="dk1"/>
              </a:buClr>
              <a:buSzPts val="2800"/>
              <a:buNone/>
            </a:pPr>
            <a:r>
              <a:t/>
            </a:r>
            <a:endParaRPr/>
          </a:p>
        </p:txBody>
      </p:sp>
      <p:sp>
        <p:nvSpPr>
          <p:cNvPr id="1386" name="Google Shape;1386;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b="1" lang="en-US">
                <a:solidFill>
                  <a:schemeClr val="dk1"/>
                </a:solidFill>
              </a:rPr>
              <a:t>11/3/2022</a:t>
            </a:r>
            <a:endParaRPr b="1">
              <a:solidFill>
                <a:schemeClr val="dk1"/>
              </a:solidFill>
            </a:endParaRPr>
          </a:p>
        </p:txBody>
      </p:sp>
      <p:sp>
        <p:nvSpPr>
          <p:cNvPr id="1387" name="Google Shape;1387;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id="1388" name="Google Shape;1388;p86"/>
          <p:cNvPicPr preferRelativeResize="0"/>
          <p:nvPr/>
        </p:nvPicPr>
        <p:blipFill rotWithShape="1">
          <a:blip r:embed="rId3">
            <a:alphaModFix/>
          </a:blip>
          <a:srcRect b="0" l="0" r="0" t="0"/>
          <a:stretch/>
        </p:blipFill>
        <p:spPr>
          <a:xfrm>
            <a:off x="67610" y="149976"/>
            <a:ext cx="666682" cy="70900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87"/>
          <p:cNvSpPr txBox="1"/>
          <p:nvPr>
            <p:ph type="title"/>
          </p:nvPr>
        </p:nvSpPr>
        <p:spPr>
          <a:xfrm>
            <a:off x="1041304" y="108160"/>
            <a:ext cx="7167514" cy="6271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40"/>
              <a:buFont typeface="Trebuchet MS"/>
              <a:buNone/>
            </a:pPr>
            <a:r>
              <a:rPr b="0" i="0" lang="en-US" sz="3200" u="none" cap="none" strike="noStrike">
                <a:latin typeface="Times New Roman"/>
                <a:ea typeface="Times New Roman"/>
                <a:cs typeface="Times New Roman"/>
                <a:sym typeface="Times New Roman"/>
              </a:rPr>
              <a:t>Serial In - Parallel Out Shift Registers </a:t>
            </a:r>
            <a:endParaRPr sz="3200">
              <a:latin typeface="Times New Roman"/>
              <a:ea typeface="Times New Roman"/>
              <a:cs typeface="Times New Roman"/>
              <a:sym typeface="Times New Roman"/>
            </a:endParaRPr>
          </a:p>
        </p:txBody>
      </p:sp>
      <p:sp>
        <p:nvSpPr>
          <p:cNvPr id="1394" name="Google Shape;1394;p87"/>
          <p:cNvSpPr txBox="1"/>
          <p:nvPr>
            <p:ph idx="1" type="body"/>
          </p:nvPr>
        </p:nvSpPr>
        <p:spPr>
          <a:xfrm>
            <a:off x="1240811" y="862266"/>
            <a:ext cx="9496155" cy="2108780"/>
          </a:xfrm>
          <a:prstGeom prst="rect">
            <a:avLst/>
          </a:prstGeom>
          <a:solidFill>
            <a:srgbClr val="DDEAF6"/>
          </a:solid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accent1"/>
              </a:buClr>
              <a:buSzPts val="1440"/>
              <a:buFont typeface="Noto Sans Symbols"/>
              <a:buChar char="▶"/>
            </a:pPr>
            <a:r>
              <a:rPr i="0" lang="en-US" sz="2400" u="none" cap="none" strike="noStrike">
                <a:latin typeface="Times New Roman"/>
                <a:ea typeface="Times New Roman"/>
                <a:cs typeface="Times New Roman"/>
                <a:sym typeface="Times New Roman"/>
              </a:rPr>
              <a:t>For this kind of register, data bits are entered serially in the same manner as discussed in the previous section. </a:t>
            </a:r>
            <a:endParaRPr i="0" sz="2400" u="none" cap="none" strike="noStrike">
              <a:latin typeface="Times New Roman"/>
              <a:ea typeface="Times New Roman"/>
              <a:cs typeface="Times New Roman"/>
              <a:sym typeface="Times New Roman"/>
            </a:endParaRPr>
          </a:p>
          <a:p>
            <a:pPr indent="-342900" lvl="0" marL="342900" marR="0" rtl="0" algn="just">
              <a:lnSpc>
                <a:spcPct val="90000"/>
              </a:lnSpc>
              <a:spcBef>
                <a:spcPts val="0"/>
              </a:spcBef>
              <a:spcAft>
                <a:spcPts val="0"/>
              </a:spcAft>
              <a:buClr>
                <a:schemeClr val="accent1"/>
              </a:buClr>
              <a:buSzPts val="1440"/>
              <a:buFont typeface="Noto Sans Symbols"/>
              <a:buChar char="▶"/>
            </a:pPr>
            <a:r>
              <a:rPr i="0" lang="en-US" sz="2400" u="none" cap="none" strike="noStrike">
                <a:latin typeface="Times New Roman"/>
                <a:ea typeface="Times New Roman"/>
                <a:cs typeface="Times New Roman"/>
                <a:sym typeface="Times New Roman"/>
              </a:rPr>
              <a:t>The difference is the way in which the data bits are taken out of the register. </a:t>
            </a:r>
            <a:endParaRPr i="0" sz="2400" u="none" cap="none" strike="noStrike">
              <a:latin typeface="Times New Roman"/>
              <a:ea typeface="Times New Roman"/>
              <a:cs typeface="Times New Roman"/>
              <a:sym typeface="Times New Roman"/>
            </a:endParaRPr>
          </a:p>
          <a:p>
            <a:pPr indent="-342900" lvl="0" marL="342900" marR="0" rtl="0" algn="just">
              <a:lnSpc>
                <a:spcPct val="90000"/>
              </a:lnSpc>
              <a:spcBef>
                <a:spcPts val="0"/>
              </a:spcBef>
              <a:spcAft>
                <a:spcPts val="0"/>
              </a:spcAft>
              <a:buClr>
                <a:schemeClr val="accent1"/>
              </a:buClr>
              <a:buSzPts val="1440"/>
              <a:buFont typeface="Noto Sans Symbols"/>
              <a:buChar char="▶"/>
            </a:pPr>
            <a:r>
              <a:rPr i="0" lang="en-US" sz="2400" u="none" cap="none" strike="noStrike">
                <a:latin typeface="Times New Roman"/>
                <a:ea typeface="Times New Roman"/>
                <a:cs typeface="Times New Roman"/>
                <a:sym typeface="Times New Roman"/>
              </a:rPr>
              <a:t>Once the data are stored, each bit appears on its respective output line, and all bits are available simultaneously. </a:t>
            </a:r>
            <a:endParaRPr i="0" sz="2400" u="none" cap="none" strike="noStrike">
              <a:latin typeface="Times New Roman"/>
              <a:ea typeface="Times New Roman"/>
              <a:cs typeface="Times New Roman"/>
              <a:sym typeface="Times New Roman"/>
            </a:endParaRPr>
          </a:p>
          <a:p>
            <a:pPr indent="0" lvl="0" marL="0" marR="0" rtl="0" algn="just">
              <a:lnSpc>
                <a:spcPct val="90000"/>
              </a:lnSpc>
              <a:spcBef>
                <a:spcPts val="1000"/>
              </a:spcBef>
              <a:spcAft>
                <a:spcPts val="0"/>
              </a:spcAft>
              <a:buClr>
                <a:schemeClr val="accent1"/>
              </a:buClr>
              <a:buSzPts val="1440"/>
              <a:buFont typeface="Noto Sans Symbols"/>
              <a:buNone/>
            </a:pPr>
            <a:r>
              <a:t/>
            </a:r>
            <a:endParaRPr b="0" i="0" sz="2400" u="none" cap="none" strike="noStrike">
              <a:solidFill>
                <a:srgbClr val="3F3F3F"/>
              </a:solidFill>
              <a:latin typeface="Times New Roman"/>
              <a:ea typeface="Times New Roman"/>
              <a:cs typeface="Times New Roman"/>
              <a:sym typeface="Times New Roman"/>
            </a:endParaRPr>
          </a:p>
          <a:p>
            <a:pPr indent="0" lvl="0" marL="0" marR="0" rtl="0" algn="just">
              <a:lnSpc>
                <a:spcPct val="9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Trebuchet MS"/>
              <a:ea typeface="Trebuchet MS"/>
              <a:cs typeface="Trebuchet MS"/>
              <a:sym typeface="Trebuchet MS"/>
            </a:endParaRPr>
          </a:p>
          <a:p>
            <a:pPr indent="0" lvl="0" marL="0" marR="0" rtl="0" algn="just">
              <a:lnSpc>
                <a:spcPct val="9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Trebuchet MS"/>
              <a:ea typeface="Trebuchet MS"/>
              <a:cs typeface="Trebuchet MS"/>
              <a:sym typeface="Trebuchet MS"/>
            </a:endParaRPr>
          </a:p>
          <a:p>
            <a:pPr indent="0" lvl="0" marL="0" marR="0" rtl="0" algn="just">
              <a:lnSpc>
                <a:spcPct val="9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Trebuchet MS"/>
              <a:ea typeface="Trebuchet MS"/>
              <a:cs typeface="Trebuchet MS"/>
              <a:sym typeface="Trebuchet MS"/>
            </a:endParaRPr>
          </a:p>
        </p:txBody>
      </p:sp>
      <p:sp>
        <p:nvSpPr>
          <p:cNvPr id="1395" name="Google Shape;1395;p87"/>
          <p:cNvSpPr txBox="1"/>
          <p:nvPr>
            <p:ph idx="10" type="dt"/>
          </p:nvPr>
        </p:nvSpPr>
        <p:spPr>
          <a:xfrm>
            <a:off x="838200" y="6356350"/>
            <a:ext cx="936009"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a:solidFill>
                  <a:schemeClr val="dk1"/>
                </a:solidFill>
                <a:latin typeface="Arial"/>
                <a:ea typeface="Arial"/>
                <a:cs typeface="Arial"/>
                <a:sym typeface="Arial"/>
              </a:rPr>
              <a:t>11/3/2022</a:t>
            </a:r>
            <a:endParaRPr b="1">
              <a:solidFill>
                <a:schemeClr val="dk1"/>
              </a:solidFill>
              <a:latin typeface="Arial"/>
              <a:ea typeface="Arial"/>
              <a:cs typeface="Arial"/>
              <a:sym typeface="Arial"/>
            </a:endParaRPr>
          </a:p>
        </p:txBody>
      </p:sp>
      <p:sp>
        <p:nvSpPr>
          <p:cNvPr id="1396" name="Google Shape;1396;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1397" name="Google Shape;1397;p87"/>
          <p:cNvPicPr preferRelativeResize="0"/>
          <p:nvPr/>
        </p:nvPicPr>
        <p:blipFill rotWithShape="1">
          <a:blip r:embed="rId3">
            <a:alphaModFix/>
          </a:blip>
          <a:srcRect b="0" l="0" r="0" t="0"/>
          <a:stretch/>
        </p:blipFill>
        <p:spPr>
          <a:xfrm>
            <a:off x="195070" y="174063"/>
            <a:ext cx="643130" cy="688203"/>
          </a:xfrm>
          <a:prstGeom prst="rect">
            <a:avLst/>
          </a:prstGeom>
          <a:noFill/>
          <a:ln>
            <a:noFill/>
          </a:ln>
        </p:spPr>
      </p:pic>
      <p:pic>
        <p:nvPicPr>
          <p:cNvPr id="1398" name="Google Shape;1398;p87"/>
          <p:cNvPicPr preferRelativeResize="0"/>
          <p:nvPr/>
        </p:nvPicPr>
        <p:blipFill rotWithShape="1">
          <a:blip r:embed="rId4">
            <a:alphaModFix/>
          </a:blip>
          <a:srcRect b="0" l="0" r="0" t="0"/>
          <a:stretch/>
        </p:blipFill>
        <p:spPr>
          <a:xfrm>
            <a:off x="1041304" y="3098027"/>
            <a:ext cx="7011491" cy="2944845"/>
          </a:xfrm>
          <a:prstGeom prst="rect">
            <a:avLst/>
          </a:prstGeom>
          <a:noFill/>
          <a:ln>
            <a:noFill/>
          </a:ln>
        </p:spPr>
      </p:pic>
      <p:sp>
        <p:nvSpPr>
          <p:cNvPr id="1399" name="Google Shape;1399;p87"/>
          <p:cNvSpPr txBox="1"/>
          <p:nvPr/>
        </p:nvSpPr>
        <p:spPr>
          <a:xfrm>
            <a:off x="1278043" y="931753"/>
            <a:ext cx="9496155" cy="2108780"/>
          </a:xfrm>
          <a:prstGeom prst="rect">
            <a:avLst/>
          </a:prstGeom>
          <a:solidFill>
            <a:srgbClr val="DDEAF6"/>
          </a:solid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accent1"/>
              </a:buClr>
              <a:buSzPts val="1440"/>
              <a:buFont typeface="Noto Sans Symbols"/>
              <a:buChar char="▶"/>
            </a:pPr>
            <a:r>
              <a:rPr lang="en-US" sz="2400">
                <a:solidFill>
                  <a:schemeClr val="dk1"/>
                </a:solidFill>
                <a:latin typeface="Times New Roman"/>
                <a:ea typeface="Times New Roman"/>
                <a:cs typeface="Times New Roman"/>
                <a:sym typeface="Times New Roman"/>
              </a:rPr>
              <a:t>For this kind of register, data bits are entered serially in the same manner as discussed in the previous section. </a:t>
            </a:r>
            <a:endParaRPr/>
          </a:p>
          <a:p>
            <a:pPr indent="-342900" lvl="0" marL="342900" marR="0" rtl="0" algn="just">
              <a:lnSpc>
                <a:spcPct val="90000"/>
              </a:lnSpc>
              <a:spcBef>
                <a:spcPts val="0"/>
              </a:spcBef>
              <a:spcAft>
                <a:spcPts val="0"/>
              </a:spcAft>
              <a:buClr>
                <a:schemeClr val="accent1"/>
              </a:buClr>
              <a:buSzPts val="1440"/>
              <a:buFont typeface="Noto Sans Symbols"/>
              <a:buChar char="▶"/>
            </a:pPr>
            <a:r>
              <a:rPr lang="en-US" sz="2400">
                <a:solidFill>
                  <a:schemeClr val="dk1"/>
                </a:solidFill>
                <a:latin typeface="Times New Roman"/>
                <a:ea typeface="Times New Roman"/>
                <a:cs typeface="Times New Roman"/>
                <a:sym typeface="Times New Roman"/>
              </a:rPr>
              <a:t>The difference is the way in which the data bits are taken out of the register. </a:t>
            </a:r>
            <a:endParaRPr/>
          </a:p>
          <a:p>
            <a:pPr indent="-342900" lvl="0" marL="342900" marR="0" rtl="0" algn="just">
              <a:lnSpc>
                <a:spcPct val="90000"/>
              </a:lnSpc>
              <a:spcBef>
                <a:spcPts val="0"/>
              </a:spcBef>
              <a:spcAft>
                <a:spcPts val="0"/>
              </a:spcAft>
              <a:buClr>
                <a:schemeClr val="accent1"/>
              </a:buClr>
              <a:buSzPts val="1440"/>
              <a:buFont typeface="Noto Sans Symbols"/>
              <a:buChar char="▶"/>
            </a:pPr>
            <a:r>
              <a:rPr lang="en-US" sz="2400">
                <a:solidFill>
                  <a:schemeClr val="dk1"/>
                </a:solidFill>
                <a:latin typeface="Times New Roman"/>
                <a:ea typeface="Times New Roman"/>
                <a:cs typeface="Times New Roman"/>
                <a:sym typeface="Times New Roman"/>
              </a:rPr>
              <a:t>Once the data are stored, each bit appears on its respective output line, and all bits are available simultaneously. </a:t>
            </a:r>
            <a:endParaRPr/>
          </a:p>
          <a:p>
            <a:pPr indent="0" lvl="0" marL="0" marR="0" rtl="0" algn="just">
              <a:lnSpc>
                <a:spcPct val="90000"/>
              </a:lnSpc>
              <a:spcBef>
                <a:spcPts val="1000"/>
              </a:spcBef>
              <a:spcAft>
                <a:spcPts val="0"/>
              </a:spcAft>
              <a:buClr>
                <a:schemeClr val="accent1"/>
              </a:buClr>
              <a:buSzPts val="1440"/>
              <a:buFont typeface="Noto Sans Symbols"/>
              <a:buNone/>
            </a:pPr>
            <a:r>
              <a:t/>
            </a:r>
            <a:endParaRPr sz="2400">
              <a:solidFill>
                <a:srgbClr val="3F3F3F"/>
              </a:solidFill>
              <a:latin typeface="Times New Roman"/>
              <a:ea typeface="Times New Roman"/>
              <a:cs typeface="Times New Roman"/>
              <a:sym typeface="Times New Roman"/>
            </a:endParaRPr>
          </a:p>
          <a:p>
            <a:pPr indent="0" lvl="0" marL="0" marR="0" rtl="0" algn="just">
              <a:lnSpc>
                <a:spcPct val="90000"/>
              </a:lnSpc>
              <a:spcBef>
                <a:spcPts val="1000"/>
              </a:spcBef>
              <a:spcAft>
                <a:spcPts val="0"/>
              </a:spcAft>
              <a:buClr>
                <a:schemeClr val="accent1"/>
              </a:buClr>
              <a:buSzPts val="1440"/>
              <a:buFont typeface="Noto Sans Symbols"/>
              <a:buNone/>
            </a:pPr>
            <a:r>
              <a:t/>
            </a:r>
            <a:endParaRPr sz="1800">
              <a:solidFill>
                <a:srgbClr val="3F3F3F"/>
              </a:solidFill>
              <a:latin typeface="Trebuchet MS"/>
              <a:ea typeface="Trebuchet MS"/>
              <a:cs typeface="Trebuchet MS"/>
              <a:sym typeface="Trebuchet MS"/>
            </a:endParaRPr>
          </a:p>
          <a:p>
            <a:pPr indent="0" lvl="0" marL="0" marR="0" rtl="0" algn="just">
              <a:lnSpc>
                <a:spcPct val="90000"/>
              </a:lnSpc>
              <a:spcBef>
                <a:spcPts val="1000"/>
              </a:spcBef>
              <a:spcAft>
                <a:spcPts val="0"/>
              </a:spcAft>
              <a:buClr>
                <a:schemeClr val="accent1"/>
              </a:buClr>
              <a:buSzPts val="1440"/>
              <a:buFont typeface="Noto Sans Symbols"/>
              <a:buNone/>
            </a:pPr>
            <a:r>
              <a:t/>
            </a:r>
            <a:endParaRPr sz="1800">
              <a:solidFill>
                <a:srgbClr val="3F3F3F"/>
              </a:solidFill>
              <a:latin typeface="Trebuchet MS"/>
              <a:ea typeface="Trebuchet MS"/>
              <a:cs typeface="Trebuchet MS"/>
              <a:sym typeface="Trebuchet MS"/>
            </a:endParaRPr>
          </a:p>
          <a:p>
            <a:pPr indent="0" lvl="0" marL="0" marR="0" rtl="0" algn="just">
              <a:lnSpc>
                <a:spcPct val="90000"/>
              </a:lnSpc>
              <a:spcBef>
                <a:spcPts val="1000"/>
              </a:spcBef>
              <a:spcAft>
                <a:spcPts val="0"/>
              </a:spcAft>
              <a:buClr>
                <a:schemeClr val="accent1"/>
              </a:buClr>
              <a:buSzPts val="1440"/>
              <a:buFont typeface="Noto Sans Symbols"/>
              <a:buNone/>
            </a:pPr>
            <a:r>
              <a:t/>
            </a:r>
            <a:endParaRPr sz="1800">
              <a:solidFill>
                <a:srgbClr val="3F3F3F"/>
              </a:solidFill>
              <a:latin typeface="Trebuchet MS"/>
              <a:ea typeface="Trebuchet MS"/>
              <a:cs typeface="Trebuchet MS"/>
              <a:sym typeface="Trebuchet MS"/>
            </a:endParaRPr>
          </a:p>
        </p:txBody>
      </p:sp>
      <p:grpSp>
        <p:nvGrpSpPr>
          <p:cNvPr id="1400" name="Google Shape;1400;p87"/>
          <p:cNvGrpSpPr/>
          <p:nvPr/>
        </p:nvGrpSpPr>
        <p:grpSpPr>
          <a:xfrm>
            <a:off x="8324850" y="3300240"/>
            <a:ext cx="3867150" cy="2944845"/>
            <a:chOff x="8246050" y="3098027"/>
            <a:chExt cx="3867150" cy="2944845"/>
          </a:xfrm>
        </p:grpSpPr>
        <p:sp>
          <p:nvSpPr>
            <p:cNvPr id="1401" name="Google Shape;1401;p87"/>
            <p:cNvSpPr/>
            <p:nvPr/>
          </p:nvSpPr>
          <p:spPr>
            <a:xfrm>
              <a:off x="9181232" y="3098027"/>
              <a:ext cx="26505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Trebuchet MS"/>
                  <a:ea typeface="Trebuchet MS"/>
                  <a:cs typeface="Trebuchet MS"/>
                  <a:sym typeface="Trebuchet MS"/>
                </a:rPr>
                <a:t>FF0  FF1       FF2    FF3 </a:t>
              </a:r>
              <a:endParaRPr sz="1800">
                <a:solidFill>
                  <a:schemeClr val="dk1"/>
                </a:solidFill>
                <a:latin typeface="Arial"/>
                <a:ea typeface="Arial"/>
                <a:cs typeface="Arial"/>
                <a:sym typeface="Arial"/>
              </a:endParaRPr>
            </a:p>
          </p:txBody>
        </p:sp>
        <p:pic>
          <p:nvPicPr>
            <p:cNvPr id="1402" name="Google Shape;1402;p87"/>
            <p:cNvPicPr preferRelativeResize="0"/>
            <p:nvPr/>
          </p:nvPicPr>
          <p:blipFill rotWithShape="1">
            <a:blip r:embed="rId5">
              <a:alphaModFix/>
            </a:blip>
            <a:srcRect b="0" l="0" r="0" t="0"/>
            <a:stretch/>
          </p:blipFill>
          <p:spPr>
            <a:xfrm>
              <a:off x="8246050" y="3423497"/>
              <a:ext cx="3867150" cy="261937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88"/>
          <p:cNvSpPr txBox="1"/>
          <p:nvPr>
            <p:ph type="title"/>
          </p:nvPr>
        </p:nvSpPr>
        <p:spPr>
          <a:xfrm>
            <a:off x="1094508" y="173502"/>
            <a:ext cx="8095087" cy="80913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40"/>
              <a:buFont typeface="Trebuchet MS"/>
              <a:buNone/>
            </a:pPr>
            <a:r>
              <a:rPr b="0" i="0" lang="en-US" sz="3200" u="none" cap="none" strike="noStrike">
                <a:latin typeface="Times New Roman"/>
                <a:ea typeface="Times New Roman"/>
                <a:cs typeface="Times New Roman"/>
                <a:sym typeface="Times New Roman"/>
              </a:rPr>
              <a:t>Parallel In - Parallel Out Shift Registers</a:t>
            </a:r>
            <a:endParaRPr sz="3200">
              <a:latin typeface="Times New Roman"/>
              <a:ea typeface="Times New Roman"/>
              <a:cs typeface="Times New Roman"/>
              <a:sym typeface="Times New Roman"/>
            </a:endParaRPr>
          </a:p>
        </p:txBody>
      </p:sp>
      <p:sp>
        <p:nvSpPr>
          <p:cNvPr id="1408" name="Google Shape;1408;p88"/>
          <p:cNvSpPr txBox="1"/>
          <p:nvPr>
            <p:ph idx="1" type="body"/>
          </p:nvPr>
        </p:nvSpPr>
        <p:spPr>
          <a:xfrm>
            <a:off x="1094507" y="1010349"/>
            <a:ext cx="9646280" cy="1935294"/>
          </a:xfrm>
          <a:prstGeom prst="rect">
            <a:avLst/>
          </a:prstGeom>
          <a:solidFill>
            <a:srgbClr val="DDEAF6"/>
          </a:solid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accent1"/>
              </a:buClr>
              <a:buSzPts val="1440"/>
              <a:buFont typeface="Noto Sans Symbols"/>
              <a:buChar char="▶"/>
            </a:pPr>
            <a:r>
              <a:rPr b="0" i="0" lang="en-US" u="none" cap="none" strike="noStrike">
                <a:solidFill>
                  <a:srgbClr val="3F3F3F"/>
                </a:solidFill>
                <a:latin typeface="Times New Roman"/>
                <a:ea typeface="Times New Roman"/>
                <a:cs typeface="Times New Roman"/>
                <a:sym typeface="Times New Roman"/>
              </a:rPr>
              <a:t>For parallel in - parallel out shift registers, all data bits appear on the parallel outputs immediately following the simultaneous entry of the data bits. </a:t>
            </a:r>
            <a:endParaRPr b="0" i="0" u="none" cap="none" strike="noStrike">
              <a:solidFill>
                <a:srgbClr val="3F3F3F"/>
              </a:solidFill>
              <a:latin typeface="Times New Roman"/>
              <a:ea typeface="Times New Roman"/>
              <a:cs typeface="Times New Roman"/>
              <a:sym typeface="Times New Roman"/>
            </a:endParaRPr>
          </a:p>
          <a:p>
            <a:pPr indent="-342900" lvl="0" marL="342900" marR="0" rtl="0" algn="just">
              <a:lnSpc>
                <a:spcPct val="90000"/>
              </a:lnSpc>
              <a:spcBef>
                <a:spcPts val="0"/>
              </a:spcBef>
              <a:spcAft>
                <a:spcPts val="0"/>
              </a:spcAft>
              <a:buClr>
                <a:schemeClr val="accent1"/>
              </a:buClr>
              <a:buSzPts val="1440"/>
              <a:buFont typeface="Noto Sans Symbols"/>
              <a:buChar char="▶"/>
            </a:pPr>
            <a:r>
              <a:rPr b="0" i="0" lang="en-US" u="none" cap="none" strike="noStrike">
                <a:solidFill>
                  <a:srgbClr val="3F3F3F"/>
                </a:solidFill>
                <a:latin typeface="Times New Roman"/>
                <a:ea typeface="Times New Roman"/>
                <a:cs typeface="Times New Roman"/>
                <a:sym typeface="Times New Roman"/>
              </a:rPr>
              <a:t>The following circuit is a four-bit parallel in - parallel out shift register constructed by D flip-flops.</a:t>
            </a:r>
            <a:endParaRPr>
              <a:latin typeface="Times New Roman"/>
              <a:ea typeface="Times New Roman"/>
              <a:cs typeface="Times New Roman"/>
              <a:sym typeface="Times New Roman"/>
            </a:endParaRPr>
          </a:p>
          <a:p>
            <a:pPr indent="-251459" lvl="0" marL="342900" marR="0" rtl="0" algn="just">
              <a:lnSpc>
                <a:spcPct val="90000"/>
              </a:lnSpc>
              <a:spcBef>
                <a:spcPts val="1000"/>
              </a:spcBef>
              <a:spcAft>
                <a:spcPts val="0"/>
              </a:spcAft>
              <a:buClr>
                <a:schemeClr val="accent1"/>
              </a:buClr>
              <a:buSzPts val="1440"/>
              <a:buFont typeface="Noto Sans Symbols"/>
              <a:buNone/>
            </a:pPr>
            <a:r>
              <a:t/>
            </a:r>
            <a:endParaRPr b="0" i="0" u="none" cap="none" strike="noStrike">
              <a:solidFill>
                <a:srgbClr val="3F3F3F"/>
              </a:solidFill>
              <a:latin typeface="Times New Roman"/>
              <a:ea typeface="Times New Roman"/>
              <a:cs typeface="Times New Roman"/>
              <a:sym typeface="Times New Roman"/>
            </a:endParaRPr>
          </a:p>
          <a:p>
            <a:pPr indent="-251459" lvl="0" marL="342900" marR="0" rtl="0" algn="just">
              <a:lnSpc>
                <a:spcPct val="90000"/>
              </a:lnSpc>
              <a:spcBef>
                <a:spcPts val="1000"/>
              </a:spcBef>
              <a:spcAft>
                <a:spcPts val="0"/>
              </a:spcAft>
              <a:buClr>
                <a:schemeClr val="accent1"/>
              </a:buClr>
              <a:buSzPts val="1440"/>
              <a:buFont typeface="Noto Sans Symbols"/>
              <a:buNone/>
            </a:pPr>
            <a:r>
              <a:t/>
            </a:r>
            <a:endParaRPr b="0" i="0" u="none" cap="none" strike="noStrike">
              <a:solidFill>
                <a:srgbClr val="3F3F3F"/>
              </a:solidFill>
              <a:latin typeface="Times New Roman"/>
              <a:ea typeface="Times New Roman"/>
              <a:cs typeface="Times New Roman"/>
              <a:sym typeface="Times New Roman"/>
            </a:endParaRPr>
          </a:p>
          <a:p>
            <a:pPr indent="-251459" lvl="0" marL="342900" marR="0" rtl="0" algn="just">
              <a:lnSpc>
                <a:spcPct val="9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Trebuchet MS"/>
              <a:ea typeface="Trebuchet MS"/>
              <a:cs typeface="Trebuchet MS"/>
              <a:sym typeface="Trebuchet MS"/>
            </a:endParaRPr>
          </a:p>
          <a:p>
            <a:pPr indent="-251459" lvl="0" marL="342900" marR="0" rtl="0" algn="just">
              <a:lnSpc>
                <a:spcPct val="9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Trebuchet MS"/>
              <a:ea typeface="Trebuchet MS"/>
              <a:cs typeface="Trebuchet MS"/>
              <a:sym typeface="Trebuchet MS"/>
            </a:endParaRPr>
          </a:p>
          <a:p>
            <a:pPr indent="-251459" lvl="0" marL="342900" marR="0" rtl="0" algn="just">
              <a:lnSpc>
                <a:spcPct val="9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Trebuchet MS"/>
              <a:ea typeface="Trebuchet MS"/>
              <a:cs typeface="Trebuchet MS"/>
              <a:sym typeface="Trebuchet MS"/>
            </a:endParaRPr>
          </a:p>
          <a:p>
            <a:pPr indent="-251459" lvl="0" marL="342900" marR="0" rtl="0" algn="just">
              <a:lnSpc>
                <a:spcPct val="9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Trebuchet MS"/>
              <a:ea typeface="Trebuchet MS"/>
              <a:cs typeface="Trebuchet MS"/>
              <a:sym typeface="Trebuchet MS"/>
            </a:endParaRPr>
          </a:p>
          <a:p>
            <a:pPr indent="-251459" lvl="0" marL="342900" marR="0" rtl="0" algn="just">
              <a:lnSpc>
                <a:spcPct val="9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Trebuchet MS"/>
              <a:ea typeface="Trebuchet MS"/>
              <a:cs typeface="Trebuchet MS"/>
              <a:sym typeface="Trebuchet MS"/>
            </a:endParaRPr>
          </a:p>
        </p:txBody>
      </p:sp>
      <p:sp>
        <p:nvSpPr>
          <p:cNvPr id="1409" name="Google Shape;1409;p88"/>
          <p:cNvSpPr txBox="1"/>
          <p:nvPr>
            <p:ph idx="10" type="dt"/>
          </p:nvPr>
        </p:nvSpPr>
        <p:spPr>
          <a:xfrm>
            <a:off x="838200" y="6356350"/>
            <a:ext cx="963304"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11/3/2022</a:t>
            </a:r>
            <a:endParaRPr>
              <a:solidFill>
                <a:schemeClr val="dk1"/>
              </a:solidFill>
              <a:latin typeface="Arial"/>
              <a:ea typeface="Arial"/>
              <a:cs typeface="Arial"/>
              <a:sym typeface="Arial"/>
            </a:endParaRPr>
          </a:p>
        </p:txBody>
      </p:sp>
      <p:sp>
        <p:nvSpPr>
          <p:cNvPr id="1410" name="Google Shape;1410;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1411" name="Google Shape;1411;p88"/>
          <p:cNvPicPr preferRelativeResize="0"/>
          <p:nvPr/>
        </p:nvPicPr>
        <p:blipFill rotWithShape="1">
          <a:blip r:embed="rId3">
            <a:alphaModFix/>
          </a:blip>
          <a:srcRect b="0" l="0" r="0" t="0"/>
          <a:stretch/>
        </p:blipFill>
        <p:spPr>
          <a:xfrm>
            <a:off x="195070" y="0"/>
            <a:ext cx="643130" cy="696035"/>
          </a:xfrm>
          <a:prstGeom prst="rect">
            <a:avLst/>
          </a:prstGeom>
          <a:noFill/>
          <a:ln>
            <a:noFill/>
          </a:ln>
        </p:spPr>
      </p:pic>
      <p:pic>
        <p:nvPicPr>
          <p:cNvPr id="1412" name="Google Shape;1412;p88"/>
          <p:cNvPicPr preferRelativeResize="0"/>
          <p:nvPr/>
        </p:nvPicPr>
        <p:blipFill rotWithShape="1">
          <a:blip r:embed="rId4">
            <a:alphaModFix/>
          </a:blip>
          <a:srcRect b="0" l="0" r="0" t="0"/>
          <a:stretch/>
        </p:blipFill>
        <p:spPr>
          <a:xfrm>
            <a:off x="1319852" y="3102901"/>
            <a:ext cx="9400621" cy="309619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89"/>
          <p:cNvSpPr txBox="1"/>
          <p:nvPr>
            <p:ph type="title"/>
          </p:nvPr>
        </p:nvSpPr>
        <p:spPr>
          <a:xfrm>
            <a:off x="1651379" y="159433"/>
            <a:ext cx="8106770" cy="65438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600"/>
              <a:buFont typeface="Times New Roman"/>
              <a:buNone/>
            </a:pPr>
            <a:r>
              <a:rPr lang="en-US" sz="3600">
                <a:latin typeface="Times New Roman"/>
                <a:ea typeface="Times New Roman"/>
                <a:cs typeface="Times New Roman"/>
                <a:sym typeface="Times New Roman"/>
              </a:rPr>
              <a:t>Parallel In - Serial Out Shift Registers </a:t>
            </a:r>
            <a:br>
              <a:rPr b="0" i="0" lang="en-US" sz="3600" u="none" cap="none" strike="noStrike">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1418" name="Google Shape;1418;p89"/>
          <p:cNvSpPr txBox="1"/>
          <p:nvPr>
            <p:ph idx="1" type="body"/>
          </p:nvPr>
        </p:nvSpPr>
        <p:spPr>
          <a:xfrm>
            <a:off x="420070" y="3747220"/>
            <a:ext cx="11249891" cy="2974255"/>
          </a:xfrm>
          <a:prstGeom prst="rect">
            <a:avLst/>
          </a:prstGeom>
          <a:solidFill>
            <a:srgbClr val="DDEAF6"/>
          </a:solid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3F3F3F"/>
              </a:buClr>
              <a:buSzPts val="2800"/>
              <a:buChar char="•"/>
            </a:pPr>
            <a:r>
              <a:rPr lang="en-US" sz="2400">
                <a:solidFill>
                  <a:srgbClr val="3F3F3F"/>
                </a:solidFill>
                <a:latin typeface="Times New Roman"/>
                <a:ea typeface="Times New Roman"/>
                <a:cs typeface="Times New Roman"/>
                <a:sym typeface="Times New Roman"/>
              </a:rPr>
              <a:t>D0, D1, D2 and D3 are the parallel inputs, where D0 is the most significant bit and D3 is the least significant bit. </a:t>
            </a:r>
            <a:endParaRPr/>
          </a:p>
          <a:p>
            <a:pPr indent="-50800" lvl="0" marL="228600" rtl="0" algn="l">
              <a:lnSpc>
                <a:spcPct val="90000"/>
              </a:lnSpc>
              <a:spcBef>
                <a:spcPts val="0"/>
              </a:spcBef>
              <a:spcAft>
                <a:spcPts val="0"/>
              </a:spcAft>
              <a:buClr>
                <a:srgbClr val="3F3F3F"/>
              </a:buClr>
              <a:buSzPts val="2800"/>
              <a:buNone/>
            </a:pPr>
            <a:r>
              <a:t/>
            </a:r>
            <a:endParaRPr sz="2400">
              <a:solidFill>
                <a:srgbClr val="3F3F3F"/>
              </a:solidFill>
              <a:latin typeface="Times New Roman"/>
              <a:ea typeface="Times New Roman"/>
              <a:cs typeface="Times New Roman"/>
              <a:sym typeface="Times New Roman"/>
            </a:endParaRPr>
          </a:p>
          <a:p>
            <a:pPr indent="-228600" lvl="0" marL="228600" rtl="0" algn="l">
              <a:lnSpc>
                <a:spcPct val="90000"/>
              </a:lnSpc>
              <a:spcBef>
                <a:spcPts val="0"/>
              </a:spcBef>
              <a:spcAft>
                <a:spcPts val="0"/>
              </a:spcAft>
              <a:buClr>
                <a:srgbClr val="3F3F3F"/>
              </a:buClr>
              <a:buSzPts val="2800"/>
              <a:buChar char="•"/>
            </a:pPr>
            <a:r>
              <a:rPr lang="en-US" sz="2400">
                <a:solidFill>
                  <a:srgbClr val="3F3F3F"/>
                </a:solidFill>
                <a:latin typeface="Times New Roman"/>
                <a:ea typeface="Times New Roman"/>
                <a:cs typeface="Times New Roman"/>
                <a:sym typeface="Times New Roman"/>
              </a:rPr>
              <a:t>To write data in, the mode control line is taken to LOW and the data is clocked in. </a:t>
            </a:r>
            <a:endParaRPr/>
          </a:p>
          <a:p>
            <a:pPr indent="-50800" lvl="0" marL="228600" rtl="0" algn="l">
              <a:lnSpc>
                <a:spcPct val="90000"/>
              </a:lnSpc>
              <a:spcBef>
                <a:spcPts val="0"/>
              </a:spcBef>
              <a:spcAft>
                <a:spcPts val="0"/>
              </a:spcAft>
              <a:buClr>
                <a:srgbClr val="3F3F3F"/>
              </a:buClr>
              <a:buSzPts val="2800"/>
              <a:buNone/>
            </a:pPr>
            <a:r>
              <a:t/>
            </a:r>
            <a:endParaRPr sz="2400">
              <a:solidFill>
                <a:srgbClr val="3F3F3F"/>
              </a:solidFill>
              <a:latin typeface="Times New Roman"/>
              <a:ea typeface="Times New Roman"/>
              <a:cs typeface="Times New Roman"/>
              <a:sym typeface="Times New Roman"/>
            </a:endParaRPr>
          </a:p>
          <a:p>
            <a:pPr indent="-228600" lvl="0" marL="228600" rtl="0" algn="l">
              <a:lnSpc>
                <a:spcPct val="90000"/>
              </a:lnSpc>
              <a:spcBef>
                <a:spcPts val="0"/>
              </a:spcBef>
              <a:spcAft>
                <a:spcPts val="0"/>
              </a:spcAft>
              <a:buClr>
                <a:srgbClr val="3F3F3F"/>
              </a:buClr>
              <a:buSzPts val="2800"/>
              <a:buChar char="•"/>
            </a:pPr>
            <a:r>
              <a:rPr lang="en-US" sz="2400">
                <a:solidFill>
                  <a:srgbClr val="3F3F3F"/>
                </a:solidFill>
                <a:latin typeface="Times New Roman"/>
                <a:ea typeface="Times New Roman"/>
                <a:cs typeface="Times New Roman"/>
                <a:sym typeface="Times New Roman"/>
              </a:rPr>
              <a:t>The data can be shifted when the mode control line is HIGH as SHIFT is active high. </a:t>
            </a:r>
            <a:endParaRPr/>
          </a:p>
          <a:p>
            <a:pPr indent="-50800" lvl="0" marL="228600" rtl="0" algn="l">
              <a:lnSpc>
                <a:spcPct val="90000"/>
              </a:lnSpc>
              <a:spcBef>
                <a:spcPts val="0"/>
              </a:spcBef>
              <a:spcAft>
                <a:spcPts val="0"/>
              </a:spcAft>
              <a:buClr>
                <a:srgbClr val="3F3F3F"/>
              </a:buClr>
              <a:buSzPts val="2800"/>
              <a:buNone/>
            </a:pPr>
            <a:r>
              <a:t/>
            </a:r>
            <a:endParaRPr sz="2400">
              <a:solidFill>
                <a:srgbClr val="3F3F3F"/>
              </a:solidFill>
              <a:latin typeface="Times New Roman"/>
              <a:ea typeface="Times New Roman"/>
              <a:cs typeface="Times New Roman"/>
              <a:sym typeface="Times New Roman"/>
            </a:endParaRPr>
          </a:p>
          <a:p>
            <a:pPr indent="-228600" lvl="0" marL="228600" rtl="0" algn="l">
              <a:lnSpc>
                <a:spcPct val="90000"/>
              </a:lnSpc>
              <a:spcBef>
                <a:spcPts val="0"/>
              </a:spcBef>
              <a:spcAft>
                <a:spcPts val="0"/>
              </a:spcAft>
              <a:buClr>
                <a:srgbClr val="3F3F3F"/>
              </a:buClr>
              <a:buSzPts val="2800"/>
              <a:buChar char="•"/>
            </a:pPr>
            <a:r>
              <a:rPr lang="en-US" sz="2400">
                <a:solidFill>
                  <a:srgbClr val="3F3F3F"/>
                </a:solidFill>
                <a:latin typeface="Times New Roman"/>
                <a:ea typeface="Times New Roman"/>
                <a:cs typeface="Times New Roman"/>
                <a:sym typeface="Times New Roman"/>
              </a:rPr>
              <a:t>The register performs right shift operation on the application of a clock pulse.</a:t>
            </a:r>
            <a:endParaRPr b="0" i="0" sz="2400" u="none" cap="none" strike="noStrike">
              <a:solidFill>
                <a:srgbClr val="3F3F3F"/>
              </a:solidFill>
              <a:latin typeface="Times New Roman"/>
              <a:ea typeface="Times New Roman"/>
              <a:cs typeface="Times New Roman"/>
              <a:sym typeface="Times New Roman"/>
            </a:endParaRPr>
          </a:p>
        </p:txBody>
      </p:sp>
      <p:sp>
        <p:nvSpPr>
          <p:cNvPr id="1419" name="Google Shape;1419;p89"/>
          <p:cNvSpPr txBox="1"/>
          <p:nvPr>
            <p:ph idx="10" type="dt"/>
          </p:nvPr>
        </p:nvSpPr>
        <p:spPr>
          <a:xfrm>
            <a:off x="713509" y="6492875"/>
            <a:ext cx="1168021"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a:solidFill>
                  <a:schemeClr val="dk1"/>
                </a:solidFill>
                <a:latin typeface="Arial"/>
                <a:ea typeface="Arial"/>
                <a:cs typeface="Arial"/>
                <a:sym typeface="Arial"/>
              </a:rPr>
              <a:t>11/3/2022</a:t>
            </a:r>
            <a:endParaRPr b="1">
              <a:solidFill>
                <a:schemeClr val="dk1"/>
              </a:solidFill>
              <a:latin typeface="Arial"/>
              <a:ea typeface="Arial"/>
              <a:cs typeface="Arial"/>
              <a:sym typeface="Arial"/>
            </a:endParaRPr>
          </a:p>
        </p:txBody>
      </p:sp>
      <p:sp>
        <p:nvSpPr>
          <p:cNvPr id="1420" name="Google Shape;1420;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id="1421" name="Google Shape;1421;p89"/>
          <p:cNvPicPr preferRelativeResize="0"/>
          <p:nvPr/>
        </p:nvPicPr>
        <p:blipFill rotWithShape="1">
          <a:blip r:embed="rId3">
            <a:alphaModFix/>
          </a:blip>
          <a:srcRect b="0" l="0" r="0" t="0"/>
          <a:stretch/>
        </p:blipFill>
        <p:spPr>
          <a:xfrm>
            <a:off x="112775" y="81821"/>
            <a:ext cx="725426" cy="731995"/>
          </a:xfrm>
          <a:prstGeom prst="rect">
            <a:avLst/>
          </a:prstGeom>
          <a:noFill/>
          <a:ln>
            <a:noFill/>
          </a:ln>
        </p:spPr>
      </p:pic>
      <p:pic>
        <p:nvPicPr>
          <p:cNvPr id="1422" name="Google Shape;1422;p89"/>
          <p:cNvPicPr preferRelativeResize="0"/>
          <p:nvPr/>
        </p:nvPicPr>
        <p:blipFill rotWithShape="1">
          <a:blip r:embed="rId4">
            <a:alphaModFix/>
          </a:blip>
          <a:srcRect b="0" l="0" r="0" t="0"/>
          <a:stretch/>
        </p:blipFill>
        <p:spPr>
          <a:xfrm>
            <a:off x="838199" y="671583"/>
            <a:ext cx="9857509" cy="29339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9"/>
          <p:cNvSpPr txBox="1"/>
          <p:nvPr>
            <p:ph type="title"/>
          </p:nvPr>
        </p:nvSpPr>
        <p:spPr>
          <a:xfrm>
            <a:off x="1382405" y="58303"/>
            <a:ext cx="9238397" cy="80858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r>
              <a:rPr lang="en-US" sz="3200">
                <a:latin typeface="Times New Roman"/>
                <a:ea typeface="Times New Roman"/>
                <a:cs typeface="Times New Roman"/>
                <a:sym typeface="Times New Roman"/>
              </a:rPr>
              <a:t>Truth Table of JK Flip Flop</a:t>
            </a:r>
            <a:endParaRPr sz="3200">
              <a:latin typeface="Times New Roman"/>
              <a:ea typeface="Times New Roman"/>
              <a:cs typeface="Times New Roman"/>
              <a:sym typeface="Times New Roman"/>
            </a:endParaRPr>
          </a:p>
        </p:txBody>
      </p:sp>
      <p:sp>
        <p:nvSpPr>
          <p:cNvPr id="176" name="Google Shape;176;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b="1" lang="en-US">
                <a:solidFill>
                  <a:schemeClr val="dk1"/>
                </a:solidFill>
              </a:rPr>
              <a:t>11/3/2022</a:t>
            </a:r>
            <a:endParaRPr b="1">
              <a:solidFill>
                <a:schemeClr val="dk1"/>
              </a:solidFill>
            </a:endParaRPr>
          </a:p>
        </p:txBody>
      </p:sp>
      <p:sp>
        <p:nvSpPr>
          <p:cNvPr id="177" name="Google Shape;177;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200"/>
              <a:buFont typeface="Arial"/>
              <a:buNone/>
            </a:pPr>
            <a:fld id="{00000000-1234-1234-1234-123412341234}" type="slidenum">
              <a:rPr lang="en-US"/>
              <a:t>‹#›</a:t>
            </a:fld>
            <a:endParaRPr/>
          </a:p>
        </p:txBody>
      </p:sp>
      <p:pic>
        <p:nvPicPr>
          <p:cNvPr id="178" name="Google Shape;178;p9"/>
          <p:cNvPicPr preferRelativeResize="0"/>
          <p:nvPr/>
        </p:nvPicPr>
        <p:blipFill rotWithShape="1">
          <a:blip r:embed="rId3">
            <a:alphaModFix/>
          </a:blip>
          <a:srcRect b="0" l="0" r="0" t="0"/>
          <a:stretch/>
        </p:blipFill>
        <p:spPr>
          <a:xfrm>
            <a:off x="111943" y="58304"/>
            <a:ext cx="726257" cy="808582"/>
          </a:xfrm>
          <a:prstGeom prst="rect">
            <a:avLst/>
          </a:prstGeom>
          <a:noFill/>
          <a:ln>
            <a:noFill/>
          </a:ln>
        </p:spPr>
      </p:pic>
      <p:pic>
        <p:nvPicPr>
          <p:cNvPr id="179" name="Google Shape;179;p9"/>
          <p:cNvPicPr preferRelativeResize="0"/>
          <p:nvPr>
            <p:ph idx="1" type="body"/>
          </p:nvPr>
        </p:nvPicPr>
        <p:blipFill rotWithShape="1">
          <a:blip r:embed="rId4">
            <a:alphaModFix/>
          </a:blip>
          <a:srcRect b="0" l="0" r="0" t="0"/>
          <a:stretch/>
        </p:blipFill>
        <p:spPr>
          <a:xfrm>
            <a:off x="1025236" y="919547"/>
            <a:ext cx="8908473" cy="5414108"/>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90"/>
          <p:cNvSpPr txBox="1"/>
          <p:nvPr>
            <p:ph type="title"/>
          </p:nvPr>
        </p:nvSpPr>
        <p:spPr>
          <a:xfrm>
            <a:off x="838200" y="122831"/>
            <a:ext cx="10515600" cy="42649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Basic Shift Register Operation and Applications</a:t>
            </a:r>
            <a:endParaRPr b="1" sz="2400"/>
          </a:p>
        </p:txBody>
      </p:sp>
      <p:graphicFrame>
        <p:nvGraphicFramePr>
          <p:cNvPr id="1428" name="Google Shape;1428;p90"/>
          <p:cNvGraphicFramePr/>
          <p:nvPr/>
        </p:nvGraphicFramePr>
        <p:xfrm>
          <a:off x="640080" y="531941"/>
          <a:ext cx="3000000" cy="3000000"/>
        </p:xfrm>
        <a:graphic>
          <a:graphicData uri="http://schemas.openxmlformats.org/drawingml/2006/table">
            <a:tbl>
              <a:tblPr>
                <a:noFill/>
                <a:tableStyleId>{A03334CA-6ADD-49B6-B7B5-ABEF79E31212}</a:tableStyleId>
              </a:tblPr>
              <a:tblGrid>
                <a:gridCol w="5948800"/>
                <a:gridCol w="4923425"/>
              </a:tblGrid>
              <a:tr h="1271625">
                <a:tc>
                  <a:txBody>
                    <a:bodyPr/>
                    <a:lstStyle/>
                    <a:p>
                      <a:pPr indent="0" lvl="0" marL="0" marR="0" rtl="0" algn="l">
                        <a:lnSpc>
                          <a:spcPct val="100000"/>
                        </a:lnSpc>
                        <a:spcBef>
                          <a:spcPts val="0"/>
                        </a:spcBef>
                        <a:spcAft>
                          <a:spcPts val="0"/>
                        </a:spcAft>
                        <a:buClr>
                          <a:schemeClr val="dk1"/>
                        </a:buClr>
                        <a:buSzPts val="1800"/>
                        <a:buFont typeface="Calibri"/>
                        <a:buNone/>
                      </a:pPr>
                      <a:r>
                        <a:rPr lang="en-US" sz="1800" u="sng" cap="none" strike="noStrike">
                          <a:solidFill>
                            <a:schemeClr val="dk1"/>
                          </a:solidFill>
                          <a:hlinkClick r:id="rId3">
                            <a:extLst>
                              <a:ext uri="{A12FA001-AC4F-418D-AE19-62706E023703}">
                                <ahyp:hlinkClr val="tx"/>
                              </a:ext>
                            </a:extLst>
                          </a:hlinkClick>
                        </a:rPr>
                        <a:t>Serial in Serial Out Shift Register</a:t>
                      </a:r>
                      <a:r>
                        <a:rPr lang="en-US" sz="1800" u="none" cap="none" strike="noStrike">
                          <a:solidFill>
                            <a:schemeClr val="dk1"/>
                          </a:solidFill>
                        </a:rPr>
                        <a:t> </a:t>
                      </a:r>
                      <a:r>
                        <a:rPr b="1" lang="en-US" sz="1800" u="none" cap="none" strike="noStrike">
                          <a:solidFill>
                            <a:schemeClr val="dk1"/>
                          </a:solidFill>
                        </a:rPr>
                        <a:t>(SISO) </a:t>
                      </a:r>
                      <a:endParaRPr sz="1800"/>
                    </a:p>
                    <a:p>
                      <a:pPr indent="0" lvl="0" marL="0" marR="0" rtl="0" algn="l">
                        <a:lnSpc>
                          <a:spcPct val="100000"/>
                        </a:lnSpc>
                        <a:spcBef>
                          <a:spcPts val="0"/>
                        </a:spcBef>
                        <a:spcAft>
                          <a:spcPts val="0"/>
                        </a:spcAft>
                        <a:buClr>
                          <a:schemeClr val="dk1"/>
                        </a:buClr>
                        <a:buSzPts val="1800"/>
                        <a:buFont typeface="Calibri"/>
                        <a:buNone/>
                      </a:pPr>
                      <a:r>
                        <a:rPr b="0" lang="en-US" sz="1800" u="none" cap="none" strike="noStrike">
                          <a:solidFill>
                            <a:schemeClr val="dk1"/>
                          </a:solidFill>
                        </a:rPr>
                        <a:t>The main use of a SISO is to act as a delay element.</a:t>
                      </a:r>
                      <a:endParaRPr sz="1800"/>
                    </a:p>
                    <a:p>
                      <a:pPr indent="0" lvl="0" marL="0" marR="0" rtl="0" algn="l">
                        <a:spcBef>
                          <a:spcPts val="0"/>
                        </a:spcBef>
                        <a:spcAft>
                          <a:spcPts val="0"/>
                        </a:spcAft>
                        <a:buClr>
                          <a:schemeClr val="dk1"/>
                        </a:buClr>
                        <a:buSzPts val="1800"/>
                        <a:buFont typeface="Calibri"/>
                        <a:buNone/>
                      </a:pPr>
                      <a:r>
                        <a:t/>
                      </a:r>
                      <a:endParaRPr sz="1800"/>
                    </a:p>
                    <a:p>
                      <a:pPr indent="0" lvl="0" marL="0" marR="0" rtl="0" algn="l">
                        <a:spcBef>
                          <a:spcPts val="0"/>
                        </a:spcBef>
                        <a:spcAft>
                          <a:spcPts val="0"/>
                        </a:spcAft>
                        <a:buClr>
                          <a:schemeClr val="dk1"/>
                        </a:buClr>
                        <a:buSzPts val="1800"/>
                        <a:buFont typeface="Calibri"/>
                        <a:buNone/>
                      </a:pPr>
                      <a:r>
                        <a:t/>
                      </a:r>
                      <a:endParaRPr sz="1800"/>
                    </a:p>
                  </a:txBody>
                  <a:tcPr marT="45725" marB="45725" marR="91450" marL="91450">
                    <a:solidFill>
                      <a:srgbClr val="9CC2E5"/>
                    </a:solidFill>
                  </a:tcPr>
                </a:tc>
                <a:tc>
                  <a:txBody>
                    <a:bodyPr/>
                    <a:lstStyle/>
                    <a:p>
                      <a:pPr indent="0" lvl="0" marL="0" marR="0" rtl="0" algn="l">
                        <a:spcBef>
                          <a:spcPts val="0"/>
                        </a:spcBef>
                        <a:spcAft>
                          <a:spcPts val="0"/>
                        </a:spcAft>
                        <a:buClr>
                          <a:schemeClr val="dk1"/>
                        </a:buClr>
                        <a:buSzPts val="1800"/>
                        <a:buFont typeface="Calibri"/>
                        <a:buNone/>
                      </a:pPr>
                      <a:r>
                        <a:t/>
                      </a:r>
                      <a:endParaRPr sz="1800"/>
                    </a:p>
                  </a:txBody>
                  <a:tcPr marT="45725" marB="45725" marR="91450" marL="91450">
                    <a:solidFill>
                      <a:srgbClr val="9CC2E5"/>
                    </a:solidFill>
                  </a:tcPr>
                </a:tc>
              </a:tr>
              <a:tr h="1756850">
                <a:tc>
                  <a:txBody>
                    <a:bodyPr/>
                    <a:lstStyle/>
                    <a:p>
                      <a:pPr indent="0" lvl="0" marL="0" marR="0" rtl="0" algn="l">
                        <a:spcBef>
                          <a:spcPts val="0"/>
                        </a:spcBef>
                        <a:spcAft>
                          <a:spcPts val="0"/>
                        </a:spcAft>
                        <a:buClr>
                          <a:schemeClr val="hlink"/>
                        </a:buClr>
                        <a:buSzPts val="1800"/>
                        <a:buFont typeface="Calibri"/>
                        <a:buNone/>
                      </a:pPr>
                      <a:r>
                        <a:rPr b="1" lang="en-US" sz="1800" u="sng" strike="noStrike">
                          <a:solidFill>
                            <a:schemeClr val="hlink"/>
                          </a:solidFill>
                          <a:hlinkClick r:id="rId4"/>
                        </a:rPr>
                        <a:t>Serial in Parallel Out shift register</a:t>
                      </a:r>
                      <a:r>
                        <a:rPr b="1" lang="en-US" sz="1800"/>
                        <a:t> </a:t>
                      </a:r>
                      <a:r>
                        <a:rPr b="1" lang="en-US" sz="1800">
                          <a:solidFill>
                            <a:schemeClr val="dk1"/>
                          </a:solidFill>
                        </a:rPr>
                        <a:t>(SIPO)</a:t>
                      </a:r>
                      <a:endParaRPr sz="1800"/>
                    </a:p>
                    <a:p>
                      <a:pPr indent="0" lvl="0" marL="0" marR="0" rtl="0" algn="l">
                        <a:spcBef>
                          <a:spcPts val="0"/>
                        </a:spcBef>
                        <a:spcAft>
                          <a:spcPts val="0"/>
                        </a:spcAft>
                        <a:buClr>
                          <a:schemeClr val="dk1"/>
                        </a:buClr>
                        <a:buSzPts val="1800"/>
                        <a:buFont typeface="Calibri"/>
                        <a:buNone/>
                      </a:pPr>
                      <a:r>
                        <a:rPr lang="en-US" sz="1800"/>
                        <a:t>The main application of Serial in Parallel out shift register is to convert serial data into parallel data. Hence they are used in communication lines where de-multiplexing of a data line into several parallel line is required.</a:t>
                      </a:r>
                      <a:endParaRPr sz="1800"/>
                    </a:p>
                  </a:txBody>
                  <a:tcPr marT="45725" marB="45725" marR="91450" marL="91450"/>
                </a:tc>
                <a:tc>
                  <a:txBody>
                    <a:bodyPr/>
                    <a:lstStyle/>
                    <a:p>
                      <a:pPr indent="0" lvl="0" marL="0" marR="0" rtl="0" algn="l">
                        <a:spcBef>
                          <a:spcPts val="0"/>
                        </a:spcBef>
                        <a:spcAft>
                          <a:spcPts val="0"/>
                        </a:spcAft>
                        <a:buClr>
                          <a:schemeClr val="dk1"/>
                        </a:buClr>
                        <a:buSzPts val="1800"/>
                        <a:buFont typeface="Calibri"/>
                        <a:buNone/>
                      </a:pPr>
                      <a:r>
                        <a:t/>
                      </a:r>
                      <a:endParaRPr sz="1800"/>
                    </a:p>
                  </a:txBody>
                  <a:tcPr marT="45725" marB="45725" marR="91450" marL="91450"/>
                </a:tc>
              </a:tr>
              <a:tr h="1752950">
                <a:tc>
                  <a:txBody>
                    <a:bodyPr/>
                    <a:lstStyle/>
                    <a:p>
                      <a:pPr indent="0" lvl="0" marL="0" marR="0" rtl="0" algn="l">
                        <a:spcBef>
                          <a:spcPts val="0"/>
                        </a:spcBef>
                        <a:spcAft>
                          <a:spcPts val="0"/>
                        </a:spcAft>
                        <a:buClr>
                          <a:schemeClr val="hlink"/>
                        </a:buClr>
                        <a:buSzPts val="1800"/>
                        <a:buFont typeface="Calibri"/>
                        <a:buNone/>
                      </a:pPr>
                      <a:r>
                        <a:rPr b="1" lang="en-US" sz="1800" u="sng" strike="noStrike">
                          <a:solidFill>
                            <a:schemeClr val="hlink"/>
                          </a:solidFill>
                          <a:hlinkClick r:id="rId5"/>
                        </a:rPr>
                        <a:t>Parallel in Serial out shift register</a:t>
                      </a:r>
                      <a:r>
                        <a:rPr b="1" lang="en-US" sz="1800"/>
                        <a:t> </a:t>
                      </a:r>
                      <a:r>
                        <a:rPr b="1" lang="en-US" sz="1800">
                          <a:solidFill>
                            <a:schemeClr val="dk1"/>
                          </a:solidFill>
                        </a:rPr>
                        <a:t>(PISO)</a:t>
                      </a:r>
                      <a:endParaRPr sz="1800"/>
                    </a:p>
                    <a:p>
                      <a:pPr indent="0" lvl="0" marL="0" marR="0" rtl="0" algn="l">
                        <a:spcBef>
                          <a:spcPts val="0"/>
                        </a:spcBef>
                        <a:spcAft>
                          <a:spcPts val="0"/>
                        </a:spcAft>
                        <a:buClr>
                          <a:schemeClr val="dk1"/>
                        </a:buClr>
                        <a:buSzPts val="1800"/>
                        <a:buFont typeface="Calibri"/>
                        <a:buNone/>
                      </a:pPr>
                      <a:r>
                        <a:rPr lang="en-US" sz="1800"/>
                        <a:t>A Parallel in Serial out (PISO) shift register converts parallel data to serial data. Hence they are used in communication lines where a number of data lines are multiplexed into single serial data line.</a:t>
                      </a:r>
                      <a:endParaRPr sz="1800"/>
                    </a:p>
                    <a:p>
                      <a:pPr indent="0" lvl="0" marL="0" marR="0" rtl="0" algn="l">
                        <a:spcBef>
                          <a:spcPts val="0"/>
                        </a:spcBef>
                        <a:spcAft>
                          <a:spcPts val="0"/>
                        </a:spcAft>
                        <a:buClr>
                          <a:schemeClr val="dk1"/>
                        </a:buClr>
                        <a:buSzPts val="1800"/>
                        <a:buFont typeface="Calibri"/>
                        <a:buNone/>
                      </a:pPr>
                      <a:r>
                        <a:t/>
                      </a:r>
                      <a:endParaRPr sz="1800"/>
                    </a:p>
                  </a:txBody>
                  <a:tcPr marT="45725" marB="45725" marR="91450" marL="91450">
                    <a:solidFill>
                      <a:srgbClr val="9CC2E5"/>
                    </a:solidFill>
                  </a:tcPr>
                </a:tc>
                <a:tc>
                  <a:txBody>
                    <a:bodyPr/>
                    <a:lstStyle/>
                    <a:p>
                      <a:pPr indent="0" lvl="0" marL="0" marR="0" rtl="0" algn="l">
                        <a:spcBef>
                          <a:spcPts val="0"/>
                        </a:spcBef>
                        <a:spcAft>
                          <a:spcPts val="0"/>
                        </a:spcAft>
                        <a:buClr>
                          <a:schemeClr val="dk1"/>
                        </a:buClr>
                        <a:buSzPts val="1800"/>
                        <a:buFont typeface="Calibri"/>
                        <a:buNone/>
                      </a:pPr>
                      <a:r>
                        <a:t/>
                      </a:r>
                      <a:endParaRPr sz="1800"/>
                    </a:p>
                  </a:txBody>
                  <a:tcPr marT="45725" marB="45725" marR="91450" marL="91450">
                    <a:solidFill>
                      <a:srgbClr val="9CC2E5"/>
                    </a:solidFill>
                  </a:tcPr>
                </a:tc>
              </a:tr>
              <a:tr h="1479450">
                <a:tc>
                  <a:txBody>
                    <a:bodyPr/>
                    <a:lstStyle/>
                    <a:p>
                      <a:pPr indent="0" lvl="0" marL="0" marR="0" rtl="0" algn="l">
                        <a:spcBef>
                          <a:spcPts val="0"/>
                        </a:spcBef>
                        <a:spcAft>
                          <a:spcPts val="0"/>
                        </a:spcAft>
                        <a:buClr>
                          <a:schemeClr val="hlink"/>
                        </a:buClr>
                        <a:buSzPts val="1800"/>
                        <a:buFont typeface="Calibri"/>
                        <a:buNone/>
                      </a:pPr>
                      <a:r>
                        <a:rPr b="1" lang="en-US" sz="1800" u="sng" strike="noStrike">
                          <a:solidFill>
                            <a:schemeClr val="hlink"/>
                          </a:solidFill>
                          <a:hlinkClick r:id="rId6"/>
                        </a:rPr>
                        <a:t>Parallel in Parallel out shift </a:t>
                      </a:r>
                      <a:r>
                        <a:rPr b="1" lang="en-US" sz="1800" u="sng" strike="noStrike">
                          <a:solidFill>
                            <a:schemeClr val="dk1"/>
                          </a:solidFill>
                          <a:hlinkClick r:id="rId7">
                            <a:extLst>
                              <a:ext uri="{A12FA001-AC4F-418D-AE19-62706E023703}">
                                <ahyp:hlinkClr val="tx"/>
                              </a:ext>
                            </a:extLst>
                          </a:hlinkClick>
                        </a:rPr>
                        <a:t>register</a:t>
                      </a:r>
                      <a:r>
                        <a:rPr b="1" lang="en-US" sz="1800">
                          <a:solidFill>
                            <a:schemeClr val="dk1"/>
                          </a:solidFill>
                        </a:rPr>
                        <a:t> (PIPO)</a:t>
                      </a:r>
                      <a:endParaRPr sz="1800"/>
                    </a:p>
                    <a:p>
                      <a:pPr indent="0" lvl="0" marL="0" marR="0" rtl="0" algn="l">
                        <a:spcBef>
                          <a:spcPts val="0"/>
                        </a:spcBef>
                        <a:spcAft>
                          <a:spcPts val="0"/>
                        </a:spcAft>
                        <a:buClr>
                          <a:schemeClr val="dk1"/>
                        </a:buClr>
                        <a:buSzPts val="1800"/>
                        <a:buFont typeface="Calibri"/>
                        <a:buNone/>
                      </a:pPr>
                      <a:r>
                        <a:rPr lang="en-US" sz="1800"/>
                        <a:t>A Parallel in Parallel out (PIPO) shift register is used as a temporary storage device and also as a delay element similar to a SISO shift register.</a:t>
                      </a:r>
                      <a:endParaRPr sz="1800"/>
                    </a:p>
                    <a:p>
                      <a:pPr indent="0" lvl="0" marL="0" marR="0" rtl="0" algn="l">
                        <a:spcBef>
                          <a:spcPts val="0"/>
                        </a:spcBef>
                        <a:spcAft>
                          <a:spcPts val="0"/>
                        </a:spcAft>
                        <a:buClr>
                          <a:schemeClr val="dk1"/>
                        </a:buClr>
                        <a:buSzPts val="1800"/>
                        <a:buFont typeface="Calibri"/>
                        <a:buNone/>
                      </a:pPr>
                      <a:r>
                        <a:t/>
                      </a:r>
                      <a:endParaRPr sz="1800"/>
                    </a:p>
                  </a:txBody>
                  <a:tcPr marT="45725" marB="45725" marR="91450" marL="91450"/>
                </a:tc>
                <a:tc>
                  <a:txBody>
                    <a:bodyPr/>
                    <a:lstStyle/>
                    <a:p>
                      <a:pPr indent="0" lvl="0" marL="0" marR="0" rtl="0" algn="l">
                        <a:spcBef>
                          <a:spcPts val="0"/>
                        </a:spcBef>
                        <a:spcAft>
                          <a:spcPts val="0"/>
                        </a:spcAft>
                        <a:buClr>
                          <a:schemeClr val="dk1"/>
                        </a:buClr>
                        <a:buSzPts val="1800"/>
                        <a:buFont typeface="Calibri"/>
                        <a:buNone/>
                      </a:pPr>
                      <a:r>
                        <a:t/>
                      </a:r>
                      <a:endParaRPr sz="1800"/>
                    </a:p>
                  </a:txBody>
                  <a:tcPr marT="45725" marB="45725" marR="91450" marL="91450"/>
                </a:tc>
              </a:tr>
            </a:tbl>
          </a:graphicData>
        </a:graphic>
      </p:graphicFrame>
      <p:sp>
        <p:nvSpPr>
          <p:cNvPr id="1429" name="Google Shape;1429;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888888"/>
              </a:buClr>
              <a:buSzPts val="1200"/>
              <a:buFont typeface="Arial"/>
              <a:buNone/>
            </a:pPr>
            <a:r>
              <a:rPr lang="en-US"/>
              <a:t>11/3/2022</a:t>
            </a:r>
            <a:endParaRPr/>
          </a:p>
        </p:txBody>
      </p:sp>
      <p:sp>
        <p:nvSpPr>
          <p:cNvPr id="1430" name="Google Shape;1430;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descr="https://www.electronicshub.org/wp-content/uploads/2015/06/Serial-in-Serial-out-shift-register-block-diagram.jpg" id="1431" name="Google Shape;1431;p90"/>
          <p:cNvPicPr preferRelativeResize="0"/>
          <p:nvPr/>
        </p:nvPicPr>
        <p:blipFill rotWithShape="1">
          <a:blip r:embed="rId8">
            <a:alphaModFix/>
          </a:blip>
          <a:srcRect b="0" l="0" r="0" t="0"/>
          <a:stretch/>
        </p:blipFill>
        <p:spPr>
          <a:xfrm>
            <a:off x="7001300" y="531939"/>
            <a:ext cx="4067033" cy="990600"/>
          </a:xfrm>
          <a:prstGeom prst="rect">
            <a:avLst/>
          </a:prstGeom>
          <a:noFill/>
          <a:ln>
            <a:noFill/>
          </a:ln>
        </p:spPr>
      </p:pic>
      <p:pic>
        <p:nvPicPr>
          <p:cNvPr descr="https://www.electronicshub.org/wp-content/uploads/2015/06/Serial-in-Parallel-out-shift-register-block-diagram.jpg" id="1432" name="Google Shape;1432;p90"/>
          <p:cNvPicPr preferRelativeResize="0"/>
          <p:nvPr/>
        </p:nvPicPr>
        <p:blipFill rotWithShape="1">
          <a:blip r:embed="rId9">
            <a:alphaModFix/>
          </a:blip>
          <a:srcRect b="0" l="0" r="0" t="0"/>
          <a:stretch/>
        </p:blipFill>
        <p:spPr>
          <a:xfrm>
            <a:off x="6886224" y="1818530"/>
            <a:ext cx="4182110" cy="1323975"/>
          </a:xfrm>
          <a:prstGeom prst="rect">
            <a:avLst/>
          </a:prstGeom>
          <a:noFill/>
          <a:ln>
            <a:noFill/>
          </a:ln>
        </p:spPr>
      </p:pic>
      <p:pic>
        <p:nvPicPr>
          <p:cNvPr descr="https://www.electronicshub.org/wp-content/uploads/2015/06/Parallel-in-Serial-out-shift-register-block-diagram.jpg" id="1433" name="Google Shape;1433;p90"/>
          <p:cNvPicPr preferRelativeResize="0"/>
          <p:nvPr/>
        </p:nvPicPr>
        <p:blipFill rotWithShape="1">
          <a:blip r:embed="rId10">
            <a:alphaModFix/>
          </a:blip>
          <a:srcRect b="0" l="0" r="0" t="0"/>
          <a:stretch/>
        </p:blipFill>
        <p:spPr>
          <a:xfrm>
            <a:off x="6886224" y="3686327"/>
            <a:ext cx="4437868" cy="1343452"/>
          </a:xfrm>
          <a:prstGeom prst="rect">
            <a:avLst/>
          </a:prstGeom>
          <a:noFill/>
          <a:ln>
            <a:noFill/>
          </a:ln>
        </p:spPr>
      </p:pic>
      <p:pic>
        <p:nvPicPr>
          <p:cNvPr descr="https://www.electronicshub.org/wp-content/uploads/2015/06/Parallel-in-Parallel-out-shift-register-block-diagram.jpg" id="1434" name="Google Shape;1434;p90"/>
          <p:cNvPicPr preferRelativeResize="0"/>
          <p:nvPr/>
        </p:nvPicPr>
        <p:blipFill rotWithShape="1">
          <a:blip r:embed="rId11">
            <a:alphaModFix/>
          </a:blip>
          <a:srcRect b="0" l="0" r="0" t="0"/>
          <a:stretch/>
        </p:blipFill>
        <p:spPr>
          <a:xfrm>
            <a:off x="6886224" y="5390625"/>
            <a:ext cx="4071188" cy="1562100"/>
          </a:xfrm>
          <a:prstGeom prst="rect">
            <a:avLst/>
          </a:prstGeom>
          <a:noFill/>
          <a:ln>
            <a:noFill/>
          </a:ln>
        </p:spPr>
      </p:pic>
      <p:pic>
        <p:nvPicPr>
          <p:cNvPr id="1435" name="Google Shape;1435;p90"/>
          <p:cNvPicPr preferRelativeResize="0"/>
          <p:nvPr/>
        </p:nvPicPr>
        <p:blipFill rotWithShape="1">
          <a:blip r:embed="rId12">
            <a:alphaModFix/>
          </a:blip>
          <a:srcRect b="0" l="0" r="0" t="0"/>
          <a:stretch/>
        </p:blipFill>
        <p:spPr>
          <a:xfrm>
            <a:off x="0" y="122831"/>
            <a:ext cx="552733" cy="50810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91"/>
          <p:cNvSpPr txBox="1"/>
          <p:nvPr>
            <p:ph type="title"/>
          </p:nvPr>
        </p:nvSpPr>
        <p:spPr>
          <a:xfrm>
            <a:off x="1266584" y="88710"/>
            <a:ext cx="8939784" cy="69557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Ring Counter</a:t>
            </a:r>
            <a:endParaRPr sz="3200"/>
          </a:p>
        </p:txBody>
      </p:sp>
      <p:sp>
        <p:nvSpPr>
          <p:cNvPr id="1441" name="Google Shape;1441;p91"/>
          <p:cNvSpPr txBox="1"/>
          <p:nvPr>
            <p:ph idx="1" type="body"/>
          </p:nvPr>
        </p:nvSpPr>
        <p:spPr>
          <a:xfrm>
            <a:off x="838200" y="1088136"/>
            <a:ext cx="10515600" cy="45767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F3F3F"/>
              </a:buClr>
              <a:buSzPts val="2400"/>
              <a:buChar char="•"/>
            </a:pPr>
            <a:r>
              <a:rPr lang="en-US" sz="2400">
                <a:solidFill>
                  <a:srgbClr val="3F3F3F"/>
                </a:solidFill>
                <a:latin typeface="Trebuchet MS"/>
                <a:ea typeface="Trebuchet MS"/>
                <a:cs typeface="Trebuchet MS"/>
                <a:sym typeface="Trebuchet MS"/>
              </a:rPr>
              <a:t>Ring counters are implemented using shift registers. </a:t>
            </a:r>
            <a:endParaRPr/>
          </a:p>
          <a:p>
            <a:pPr indent="-228600" lvl="0" marL="228600" rtl="0" algn="l">
              <a:lnSpc>
                <a:spcPct val="90000"/>
              </a:lnSpc>
              <a:spcBef>
                <a:spcPts val="1000"/>
              </a:spcBef>
              <a:spcAft>
                <a:spcPts val="0"/>
              </a:spcAft>
              <a:buClr>
                <a:srgbClr val="3F3F3F"/>
              </a:buClr>
              <a:buSzPts val="2400"/>
              <a:buChar char="•"/>
            </a:pPr>
            <a:r>
              <a:rPr lang="en-US" sz="2400">
                <a:solidFill>
                  <a:srgbClr val="3F3F3F"/>
                </a:solidFill>
                <a:latin typeface="Trebuchet MS"/>
                <a:ea typeface="Trebuchet MS"/>
                <a:cs typeface="Trebuchet MS"/>
                <a:sym typeface="Trebuchet MS"/>
              </a:rPr>
              <a:t>It is essentially a circulating shift register connected so that the last flip-flop shifts its value into the first flip-flop. </a:t>
            </a:r>
            <a:endParaRPr/>
          </a:p>
          <a:p>
            <a:pPr indent="-228600" lvl="0" marL="228600" rtl="0" algn="l">
              <a:lnSpc>
                <a:spcPct val="90000"/>
              </a:lnSpc>
              <a:spcBef>
                <a:spcPts val="1000"/>
              </a:spcBef>
              <a:spcAft>
                <a:spcPts val="0"/>
              </a:spcAft>
              <a:buClr>
                <a:srgbClr val="3F3F3F"/>
              </a:buClr>
              <a:buSzPts val="2400"/>
              <a:buChar char="•"/>
            </a:pPr>
            <a:r>
              <a:rPr lang="en-US" sz="2400">
                <a:solidFill>
                  <a:srgbClr val="3F3F3F"/>
                </a:solidFill>
                <a:latin typeface="Trebuchet MS"/>
                <a:ea typeface="Trebuchet MS"/>
                <a:cs typeface="Trebuchet MS"/>
                <a:sym typeface="Trebuchet MS"/>
              </a:rPr>
              <a:t>There is usually only a single 1 circulating in the register, as long as clock pulses are applied. (Starts 1000-&gt;0100-&gt;0010-&gt;0001 repeat)</a:t>
            </a:r>
            <a:endParaRPr sz="2400">
              <a:solidFill>
                <a:srgbClr val="3F3F3F"/>
              </a:solidFill>
              <a:latin typeface="Trebuchet MS"/>
              <a:ea typeface="Trebuchet MS"/>
              <a:cs typeface="Trebuchet MS"/>
              <a:sym typeface="Trebuchet MS"/>
            </a:endParaRPr>
          </a:p>
          <a:p>
            <a:pPr indent="-50800" lvl="0" marL="228600" rtl="0" algn="l">
              <a:lnSpc>
                <a:spcPct val="90000"/>
              </a:lnSpc>
              <a:spcBef>
                <a:spcPts val="1000"/>
              </a:spcBef>
              <a:spcAft>
                <a:spcPts val="0"/>
              </a:spcAft>
              <a:buClr>
                <a:schemeClr val="dk1"/>
              </a:buClr>
              <a:buSzPts val="2800"/>
              <a:buNone/>
            </a:pPr>
            <a:r>
              <a:t/>
            </a:r>
            <a:endParaRPr/>
          </a:p>
        </p:txBody>
      </p:sp>
      <p:sp>
        <p:nvSpPr>
          <p:cNvPr id="1442" name="Google Shape;1442;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id="1443" name="Google Shape;1443;p91"/>
          <p:cNvPicPr preferRelativeResize="0"/>
          <p:nvPr/>
        </p:nvPicPr>
        <p:blipFill rotWithShape="1">
          <a:blip r:embed="rId3">
            <a:alphaModFix/>
          </a:blip>
          <a:srcRect b="0" l="0" r="0" t="0"/>
          <a:stretch/>
        </p:blipFill>
        <p:spPr>
          <a:xfrm>
            <a:off x="140207" y="106494"/>
            <a:ext cx="697994" cy="677795"/>
          </a:xfrm>
          <a:prstGeom prst="rect">
            <a:avLst/>
          </a:prstGeom>
          <a:noFill/>
          <a:ln>
            <a:noFill/>
          </a:ln>
        </p:spPr>
      </p:pic>
      <p:pic>
        <p:nvPicPr>
          <p:cNvPr id="1444" name="Google Shape;1444;p91"/>
          <p:cNvPicPr preferRelativeResize="0"/>
          <p:nvPr/>
        </p:nvPicPr>
        <p:blipFill rotWithShape="1">
          <a:blip r:embed="rId4">
            <a:alphaModFix/>
          </a:blip>
          <a:srcRect b="0" l="0" r="0" t="0"/>
          <a:stretch/>
        </p:blipFill>
        <p:spPr>
          <a:xfrm>
            <a:off x="1353312" y="3118296"/>
            <a:ext cx="8074151" cy="2850450"/>
          </a:xfrm>
          <a:prstGeom prst="rect">
            <a:avLst/>
          </a:prstGeom>
          <a:noFill/>
          <a:ln>
            <a:noFill/>
          </a:ln>
        </p:spPr>
      </p:pic>
      <p:sp>
        <p:nvSpPr>
          <p:cNvPr id="1445" name="Google Shape;1445;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92"/>
          <p:cNvSpPr txBox="1"/>
          <p:nvPr>
            <p:ph type="title"/>
          </p:nvPr>
        </p:nvSpPr>
        <p:spPr>
          <a:xfrm>
            <a:off x="1450462" y="144003"/>
            <a:ext cx="9903338" cy="59443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92D050"/>
              </a:buClr>
              <a:buSzPts val="3600"/>
              <a:buFont typeface="Trebuchet MS"/>
              <a:buNone/>
            </a:pPr>
            <a:r>
              <a:rPr b="0" i="0" lang="en-US" sz="3600" u="none" cap="none" strike="noStrike">
                <a:latin typeface="Times New Roman"/>
                <a:ea typeface="Times New Roman"/>
                <a:cs typeface="Times New Roman"/>
                <a:sym typeface="Times New Roman"/>
              </a:rPr>
              <a:t>Ring Counter</a:t>
            </a:r>
            <a:endParaRPr b="0" i="0" sz="3600" u="none" cap="none" strike="noStrike">
              <a:latin typeface="Times New Roman"/>
              <a:ea typeface="Times New Roman"/>
              <a:cs typeface="Times New Roman"/>
              <a:sym typeface="Times New Roman"/>
            </a:endParaRPr>
          </a:p>
        </p:txBody>
      </p:sp>
      <p:pic>
        <p:nvPicPr>
          <p:cNvPr descr="http://www.doc.ic.ac.uk/~nd/surprise_96/journal/vol4/cwl3/report.ring.gif" id="1453" name="Google Shape;1453;p92"/>
          <p:cNvPicPr preferRelativeResize="0"/>
          <p:nvPr>
            <p:ph idx="1" type="body"/>
          </p:nvPr>
        </p:nvPicPr>
        <p:blipFill rotWithShape="1">
          <a:blip r:embed="rId3">
            <a:alphaModFix/>
          </a:blip>
          <a:srcRect b="0" l="0" r="0" t="0"/>
          <a:stretch/>
        </p:blipFill>
        <p:spPr>
          <a:xfrm>
            <a:off x="1450462" y="720634"/>
            <a:ext cx="8461634" cy="2900390"/>
          </a:xfrm>
          <a:prstGeom prst="rect">
            <a:avLst/>
          </a:prstGeom>
          <a:noFill/>
          <a:ln>
            <a:noFill/>
          </a:ln>
        </p:spPr>
      </p:pic>
      <p:sp>
        <p:nvSpPr>
          <p:cNvPr id="1454" name="Google Shape;1454;p92"/>
          <p:cNvSpPr txBox="1"/>
          <p:nvPr>
            <p:ph idx="10" type="dt"/>
          </p:nvPr>
        </p:nvSpPr>
        <p:spPr>
          <a:xfrm>
            <a:off x="838200" y="6356350"/>
            <a:ext cx="949657"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a:solidFill>
                  <a:schemeClr val="dk1"/>
                </a:solidFill>
                <a:latin typeface="Arial"/>
                <a:ea typeface="Arial"/>
                <a:cs typeface="Arial"/>
                <a:sym typeface="Arial"/>
              </a:rPr>
              <a:t>11/3/2022</a:t>
            </a:r>
            <a:endParaRPr b="1">
              <a:solidFill>
                <a:schemeClr val="dk1"/>
              </a:solidFill>
              <a:latin typeface="Arial"/>
              <a:ea typeface="Arial"/>
              <a:cs typeface="Arial"/>
              <a:sym typeface="Arial"/>
            </a:endParaRPr>
          </a:p>
        </p:txBody>
      </p:sp>
      <p:sp>
        <p:nvSpPr>
          <p:cNvPr id="1455" name="Google Shape;1455;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pic>
        <p:nvPicPr>
          <p:cNvPr descr="Ring Counter Timing Diagram" id="1456" name="Google Shape;1456;p92"/>
          <p:cNvPicPr preferRelativeResize="0"/>
          <p:nvPr/>
        </p:nvPicPr>
        <p:blipFill rotWithShape="1">
          <a:blip r:embed="rId4">
            <a:alphaModFix/>
          </a:blip>
          <a:srcRect b="0" l="0" r="0" t="0"/>
          <a:stretch/>
        </p:blipFill>
        <p:spPr>
          <a:xfrm>
            <a:off x="1554480" y="3478654"/>
            <a:ext cx="8549640" cy="3031873"/>
          </a:xfrm>
          <a:prstGeom prst="rect">
            <a:avLst/>
          </a:prstGeom>
          <a:noFill/>
          <a:ln>
            <a:noFill/>
          </a:ln>
        </p:spPr>
      </p:pic>
      <p:sp>
        <p:nvSpPr>
          <p:cNvPr id="1457" name="Google Shape;1457;p92"/>
          <p:cNvSpPr/>
          <p:nvPr/>
        </p:nvSpPr>
        <p:spPr>
          <a:xfrm>
            <a:off x="980049" y="3050712"/>
            <a:ext cx="6096000" cy="2677656"/>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Clr>
                <a:schemeClr val="dk1"/>
              </a:buClr>
              <a:buSzPts val="2400"/>
              <a:buFont typeface="Times New Roman"/>
              <a:buNone/>
            </a:pPr>
            <a:r>
              <a:t/>
            </a:r>
            <a:endParaRPr sz="2400">
              <a:solidFill>
                <a:schemeClr val="dk1"/>
              </a:solidFill>
              <a:latin typeface="Arial"/>
              <a:ea typeface="Arial"/>
              <a:cs typeface="Arial"/>
              <a:sym typeface="Arial"/>
            </a:endParaRPr>
          </a:p>
        </p:txBody>
      </p:sp>
      <p:pic>
        <p:nvPicPr>
          <p:cNvPr id="1458" name="Google Shape;1458;p92"/>
          <p:cNvPicPr preferRelativeResize="0"/>
          <p:nvPr/>
        </p:nvPicPr>
        <p:blipFill rotWithShape="1">
          <a:blip r:embed="rId5">
            <a:alphaModFix/>
          </a:blip>
          <a:srcRect b="0" l="0" r="0" t="0"/>
          <a:stretch/>
        </p:blipFill>
        <p:spPr>
          <a:xfrm>
            <a:off x="149350" y="37267"/>
            <a:ext cx="899439" cy="80790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93"/>
          <p:cNvSpPr txBox="1"/>
          <p:nvPr>
            <p:ph type="title"/>
          </p:nvPr>
        </p:nvSpPr>
        <p:spPr>
          <a:xfrm>
            <a:off x="1424796" y="170895"/>
            <a:ext cx="10515600" cy="54064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States in Ring counter: Example</a:t>
            </a:r>
            <a:endParaRPr sz="3200">
              <a:latin typeface="Times New Roman"/>
              <a:ea typeface="Times New Roman"/>
              <a:cs typeface="Times New Roman"/>
              <a:sym typeface="Times New Roman"/>
            </a:endParaRPr>
          </a:p>
        </p:txBody>
      </p:sp>
      <p:sp>
        <p:nvSpPr>
          <p:cNvPr id="1464" name="Google Shape;1464;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id="1465" name="Google Shape;1465;p93"/>
          <p:cNvPicPr preferRelativeResize="0"/>
          <p:nvPr/>
        </p:nvPicPr>
        <p:blipFill rotWithShape="1">
          <a:blip r:embed="rId3">
            <a:alphaModFix/>
          </a:blip>
          <a:srcRect b="0" l="0" r="0" t="0"/>
          <a:stretch/>
        </p:blipFill>
        <p:spPr>
          <a:xfrm>
            <a:off x="149350" y="37267"/>
            <a:ext cx="899439" cy="807906"/>
          </a:xfrm>
          <a:prstGeom prst="rect">
            <a:avLst/>
          </a:prstGeom>
          <a:noFill/>
          <a:ln>
            <a:noFill/>
          </a:ln>
        </p:spPr>
      </p:pic>
      <p:pic>
        <p:nvPicPr>
          <p:cNvPr id="1466" name="Google Shape;1466;p93"/>
          <p:cNvPicPr preferRelativeResize="0"/>
          <p:nvPr/>
        </p:nvPicPr>
        <p:blipFill rotWithShape="1">
          <a:blip r:embed="rId4">
            <a:alphaModFix/>
          </a:blip>
          <a:srcRect b="0" l="0" r="0" t="0"/>
          <a:stretch/>
        </p:blipFill>
        <p:spPr>
          <a:xfrm>
            <a:off x="599069" y="711544"/>
            <a:ext cx="11001375" cy="4191000"/>
          </a:xfrm>
          <a:prstGeom prst="rect">
            <a:avLst/>
          </a:prstGeom>
          <a:noFill/>
          <a:ln>
            <a:noFill/>
          </a:ln>
        </p:spPr>
      </p:pic>
      <p:sp>
        <p:nvSpPr>
          <p:cNvPr id="1467" name="Google Shape;1467;p93"/>
          <p:cNvSpPr txBox="1"/>
          <p:nvPr/>
        </p:nvSpPr>
        <p:spPr>
          <a:xfrm>
            <a:off x="1048789" y="5158596"/>
            <a:ext cx="9561702" cy="646331"/>
          </a:xfrm>
          <a:prstGeom prst="rect">
            <a:avLst/>
          </a:prstGeom>
          <a:solidFill>
            <a:srgbClr val="FBE4D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Disadvantage: If all the outputs are 0 at the beginning then output does not change.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least one output has to be made 1 before clock is started.</a:t>
            </a:r>
            <a:endParaRPr sz="1800">
              <a:solidFill>
                <a:schemeClr val="dk1"/>
              </a:solidFill>
              <a:latin typeface="Arial"/>
              <a:ea typeface="Arial"/>
              <a:cs typeface="Arial"/>
              <a:sym typeface="Arial"/>
            </a:endParaRPr>
          </a:p>
        </p:txBody>
      </p:sp>
      <p:sp>
        <p:nvSpPr>
          <p:cNvPr id="1468" name="Google Shape;1468;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94"/>
          <p:cNvSpPr txBox="1"/>
          <p:nvPr>
            <p:ph type="title"/>
          </p:nvPr>
        </p:nvSpPr>
        <p:spPr>
          <a:xfrm>
            <a:off x="1681548" y="17947"/>
            <a:ext cx="9499465" cy="78995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40"/>
              <a:buFont typeface="Trebuchet MS"/>
              <a:buNone/>
            </a:pPr>
            <a:r>
              <a:rPr b="0" i="0" lang="en-US" sz="3240" u="none" cap="none" strike="noStrike">
                <a:latin typeface="Times New Roman"/>
                <a:ea typeface="Times New Roman"/>
                <a:cs typeface="Times New Roman"/>
                <a:sym typeface="Times New Roman"/>
              </a:rPr>
              <a:t>Johnson Counter</a:t>
            </a:r>
            <a:br>
              <a:rPr b="0" i="0" lang="en-US" sz="3240" u="none" cap="none" strike="noStrike">
                <a:solidFill>
                  <a:schemeClr val="accent1"/>
                </a:solidFill>
                <a:latin typeface="Trebuchet MS"/>
                <a:ea typeface="Trebuchet MS"/>
                <a:cs typeface="Trebuchet MS"/>
                <a:sym typeface="Trebuchet MS"/>
              </a:rPr>
            </a:br>
            <a:br>
              <a:rPr b="0" i="0" lang="en-US" sz="3240" u="none" cap="none" strike="noStrike">
                <a:solidFill>
                  <a:schemeClr val="accent1"/>
                </a:solidFill>
                <a:latin typeface="Trebuchet MS"/>
                <a:ea typeface="Trebuchet MS"/>
                <a:cs typeface="Trebuchet MS"/>
                <a:sym typeface="Trebuchet MS"/>
              </a:rPr>
            </a:br>
            <a:br>
              <a:rPr b="0" i="0" lang="en-US" sz="3240" u="none" cap="none" strike="noStrike">
                <a:solidFill>
                  <a:schemeClr val="accent1"/>
                </a:solidFill>
                <a:latin typeface="Trebuchet MS"/>
                <a:ea typeface="Trebuchet MS"/>
                <a:cs typeface="Trebuchet MS"/>
                <a:sym typeface="Trebuchet MS"/>
              </a:rPr>
            </a:br>
            <a:endParaRPr b="0" i="0" sz="3240" u="none" cap="none" strike="noStrike">
              <a:solidFill>
                <a:schemeClr val="dk1"/>
              </a:solidFill>
              <a:latin typeface="Trebuchet MS"/>
              <a:ea typeface="Trebuchet MS"/>
              <a:cs typeface="Trebuchet MS"/>
              <a:sym typeface="Trebuchet MS"/>
            </a:endParaRPr>
          </a:p>
        </p:txBody>
      </p:sp>
      <p:sp>
        <p:nvSpPr>
          <p:cNvPr id="1476" name="Google Shape;1476;p94"/>
          <p:cNvSpPr txBox="1"/>
          <p:nvPr>
            <p:ph idx="10" type="dt"/>
          </p:nvPr>
        </p:nvSpPr>
        <p:spPr>
          <a:xfrm>
            <a:off x="838200" y="6356350"/>
            <a:ext cx="86777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r>
              <a:rPr b="1" lang="en-US">
                <a:solidFill>
                  <a:schemeClr val="dk1"/>
                </a:solidFill>
                <a:latin typeface="Arial"/>
                <a:ea typeface="Arial"/>
                <a:cs typeface="Arial"/>
                <a:sym typeface="Arial"/>
              </a:rPr>
              <a:t>11/3/2022</a:t>
            </a:r>
            <a:endParaRPr b="1">
              <a:solidFill>
                <a:schemeClr val="dk1"/>
              </a:solidFill>
              <a:latin typeface="Arial"/>
              <a:ea typeface="Arial"/>
              <a:cs typeface="Arial"/>
              <a:sym typeface="Arial"/>
            </a:endParaRPr>
          </a:p>
        </p:txBody>
      </p:sp>
      <p:sp>
        <p:nvSpPr>
          <p:cNvPr id="1477" name="Google Shape;1477;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900"/>
              <a:buFont typeface="Arial"/>
              <a:buNone/>
            </a:pPr>
            <a:fld id="{00000000-1234-1234-1234-123412341234}" type="slidenum">
              <a:rPr lang="en-US" sz="900">
                <a:solidFill>
                  <a:schemeClr val="accent1"/>
                </a:solidFill>
                <a:latin typeface="Arial"/>
                <a:ea typeface="Arial"/>
                <a:cs typeface="Arial"/>
                <a:sym typeface="Arial"/>
              </a:rPr>
              <a:t>‹#›</a:t>
            </a:fld>
            <a:endParaRPr sz="900">
              <a:solidFill>
                <a:schemeClr val="accent1"/>
              </a:solidFill>
              <a:latin typeface="Arial"/>
              <a:ea typeface="Arial"/>
              <a:cs typeface="Arial"/>
              <a:sym typeface="Arial"/>
            </a:endParaRPr>
          </a:p>
        </p:txBody>
      </p:sp>
      <p:sp>
        <p:nvSpPr>
          <p:cNvPr id="1478" name="Google Shape;1478;p94"/>
          <p:cNvSpPr/>
          <p:nvPr/>
        </p:nvSpPr>
        <p:spPr>
          <a:xfrm>
            <a:off x="838200" y="737820"/>
            <a:ext cx="11186160" cy="4832092"/>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800"/>
              <a:buFont typeface="Arial"/>
              <a:buChar char="•"/>
            </a:pPr>
            <a:r>
              <a:rPr lang="en-US" sz="2400">
                <a:solidFill>
                  <a:schemeClr val="dk1"/>
                </a:solidFill>
                <a:latin typeface="Times New Roman"/>
                <a:ea typeface="Times New Roman"/>
                <a:cs typeface="Times New Roman"/>
                <a:sym typeface="Times New Roman"/>
              </a:rPr>
              <a:t>In Ring counter if all the outputs are zero at the beginning then output constantly remains zero.</a:t>
            </a:r>
            <a:endParaRPr/>
          </a:p>
          <a:p>
            <a:pPr indent="-342900" lvl="0" marL="342900" marR="0" rtl="0" algn="just">
              <a:spcBef>
                <a:spcPts val="0"/>
              </a:spcBef>
              <a:spcAft>
                <a:spcPts val="0"/>
              </a:spcAft>
              <a:buClr>
                <a:schemeClr val="dk1"/>
              </a:buClr>
              <a:buSzPts val="2800"/>
              <a:buFont typeface="Arial"/>
              <a:buChar char="•"/>
            </a:pPr>
            <a:r>
              <a:rPr lang="en-US" sz="2400">
                <a:solidFill>
                  <a:schemeClr val="dk1"/>
                </a:solidFill>
                <a:latin typeface="Times New Roman"/>
                <a:ea typeface="Times New Roman"/>
                <a:cs typeface="Times New Roman"/>
                <a:sym typeface="Times New Roman"/>
              </a:rPr>
              <a:t>To avoid this problem Johnson counter was introduced. It is also known as the twisted-ring counter. </a:t>
            </a:r>
            <a:endParaRPr/>
          </a:p>
          <a:p>
            <a:pPr indent="-342900" lvl="0" marL="342900" marR="0" rtl="0" algn="just">
              <a:spcBef>
                <a:spcPts val="0"/>
              </a:spcBef>
              <a:spcAft>
                <a:spcPts val="0"/>
              </a:spcAft>
              <a:buClr>
                <a:schemeClr val="dk1"/>
              </a:buClr>
              <a:buSzPts val="2800"/>
              <a:buFont typeface="Arial"/>
              <a:buChar char="•"/>
            </a:pPr>
            <a:r>
              <a:rPr lang="en-US" sz="2400">
                <a:solidFill>
                  <a:schemeClr val="dk1"/>
                </a:solidFill>
                <a:latin typeface="Times New Roman"/>
                <a:ea typeface="Times New Roman"/>
                <a:cs typeface="Times New Roman"/>
                <a:sym typeface="Times New Roman"/>
              </a:rPr>
              <a:t>It is exactly the same as the ring counter except that the inverted output of the last flip-flop is connected to the input of the first flip-flop. </a:t>
            </a:r>
            <a:endParaRPr sz="2400">
              <a:solidFill>
                <a:schemeClr val="dk1"/>
              </a:solidFill>
              <a:latin typeface="Times New Roman"/>
              <a:ea typeface="Times New Roman"/>
              <a:cs typeface="Times New Roman"/>
              <a:sym typeface="Times New Roman"/>
            </a:endParaRPr>
          </a:p>
        </p:txBody>
      </p:sp>
      <p:pic>
        <p:nvPicPr>
          <p:cNvPr id="1479" name="Google Shape;1479;p94"/>
          <p:cNvPicPr preferRelativeResize="0"/>
          <p:nvPr/>
        </p:nvPicPr>
        <p:blipFill rotWithShape="1">
          <a:blip r:embed="rId3">
            <a:alphaModFix/>
          </a:blip>
          <a:srcRect b="0" l="0" r="0" t="0"/>
          <a:stretch/>
        </p:blipFill>
        <p:spPr>
          <a:xfrm>
            <a:off x="82927" y="0"/>
            <a:ext cx="899439" cy="807906"/>
          </a:xfrm>
          <a:prstGeom prst="rect">
            <a:avLst/>
          </a:prstGeom>
          <a:noFill/>
          <a:ln>
            <a:noFill/>
          </a:ln>
        </p:spPr>
      </p:pic>
      <p:pic>
        <p:nvPicPr>
          <p:cNvPr id="1480" name="Google Shape;1480;p94"/>
          <p:cNvPicPr preferRelativeResize="0"/>
          <p:nvPr>
            <p:ph idx="1" type="body"/>
          </p:nvPr>
        </p:nvPicPr>
        <p:blipFill rotWithShape="1">
          <a:blip r:embed="rId4">
            <a:alphaModFix/>
          </a:blip>
          <a:srcRect b="0" l="0" r="0" t="0"/>
          <a:stretch/>
        </p:blipFill>
        <p:spPr>
          <a:xfrm>
            <a:off x="2056949" y="3598196"/>
            <a:ext cx="8078100" cy="25182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95"/>
          <p:cNvSpPr txBox="1"/>
          <p:nvPr>
            <p:ph type="title"/>
          </p:nvPr>
        </p:nvSpPr>
        <p:spPr>
          <a:xfrm>
            <a:off x="1294800" y="185387"/>
            <a:ext cx="8403566" cy="43713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Johnson Counter</a:t>
            </a:r>
            <a:endParaRPr sz="3200"/>
          </a:p>
        </p:txBody>
      </p:sp>
      <p:sp>
        <p:nvSpPr>
          <p:cNvPr id="1486" name="Google Shape;1486;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id="1487" name="Google Shape;1487;p95"/>
          <p:cNvPicPr preferRelativeResize="0"/>
          <p:nvPr/>
        </p:nvPicPr>
        <p:blipFill rotWithShape="1">
          <a:blip r:embed="rId3">
            <a:alphaModFix/>
          </a:blip>
          <a:srcRect b="0" l="0" r="0" t="0"/>
          <a:stretch/>
        </p:blipFill>
        <p:spPr>
          <a:xfrm>
            <a:off x="82927" y="0"/>
            <a:ext cx="755273" cy="720436"/>
          </a:xfrm>
          <a:prstGeom prst="rect">
            <a:avLst/>
          </a:prstGeom>
          <a:noFill/>
          <a:ln>
            <a:noFill/>
          </a:ln>
        </p:spPr>
      </p:pic>
      <p:graphicFrame>
        <p:nvGraphicFramePr>
          <p:cNvPr id="1488" name="Google Shape;1488;p95"/>
          <p:cNvGraphicFramePr/>
          <p:nvPr/>
        </p:nvGraphicFramePr>
        <p:xfrm>
          <a:off x="1294800" y="1384600"/>
          <a:ext cx="3000000" cy="3000000"/>
        </p:xfrm>
        <a:graphic>
          <a:graphicData uri="http://schemas.openxmlformats.org/drawingml/2006/table">
            <a:tbl>
              <a:tblPr>
                <a:noFill/>
                <a:tableStyleId>{A03334CA-6ADD-49B6-B7B5-ABEF79E31212}</a:tableStyleId>
              </a:tblPr>
              <a:tblGrid>
                <a:gridCol w="756775"/>
                <a:gridCol w="926675"/>
                <a:gridCol w="741325"/>
                <a:gridCol w="741325"/>
                <a:gridCol w="741325"/>
                <a:gridCol w="741325"/>
              </a:tblGrid>
              <a:tr h="457200">
                <a:tc>
                  <a:txBody>
                    <a:bodyPr/>
                    <a:lstStyle/>
                    <a:p>
                      <a:pPr indent="0" lvl="0" marL="0" marR="0" rtl="0" algn="l">
                        <a:spcBef>
                          <a:spcPts val="0"/>
                        </a:spcBef>
                        <a:spcAft>
                          <a:spcPts val="0"/>
                        </a:spcAft>
                        <a:buNone/>
                      </a:pPr>
                      <a:r>
                        <a:rPr lang="en-US" sz="1100" u="none" strike="noStrike"/>
                        <a:t> </a:t>
                      </a:r>
                      <a:endParaRPr b="0" i="0" sz="1100" u="none" strike="noStrike">
                        <a:solidFill>
                          <a:srgbClr val="000000"/>
                        </a:solidFill>
                        <a:latin typeface="Calibri"/>
                        <a:ea typeface="Calibri"/>
                        <a:cs typeface="Calibri"/>
                        <a:sym typeface="Calibri"/>
                      </a:endParaRPr>
                    </a:p>
                  </a:txBody>
                  <a:tcPr marT="7625" marB="0" marR="7625" marL="7625" anchor="b">
                    <a:solidFill>
                      <a:srgbClr val="FBE4D4"/>
                    </a:solidFill>
                  </a:tcPr>
                </a:tc>
                <a:tc>
                  <a:txBody>
                    <a:bodyPr/>
                    <a:lstStyle/>
                    <a:p>
                      <a:pPr indent="0" lvl="0" marL="0" marR="0" rtl="0" algn="l">
                        <a:spcBef>
                          <a:spcPts val="0"/>
                        </a:spcBef>
                        <a:spcAft>
                          <a:spcPts val="0"/>
                        </a:spcAft>
                        <a:buNone/>
                      </a:pPr>
                      <a:r>
                        <a:rPr lang="en-US" sz="1400" u="none" strike="noStrike"/>
                        <a:t>Input DA = QD'</a:t>
                      </a:r>
                      <a:endParaRPr b="0" i="0" sz="1400" u="none" strike="noStrike">
                        <a:solidFill>
                          <a:srgbClr val="000000"/>
                        </a:solidFill>
                        <a:latin typeface="Calibri"/>
                        <a:ea typeface="Calibri"/>
                        <a:cs typeface="Calibri"/>
                        <a:sym typeface="Calibri"/>
                      </a:endParaRPr>
                    </a:p>
                  </a:txBody>
                  <a:tcPr marT="7625" marB="0" marR="7625" marL="7625" anchor="b">
                    <a:solidFill>
                      <a:srgbClr val="FBE4D4"/>
                    </a:solidFill>
                  </a:tcPr>
                </a:tc>
                <a:tc>
                  <a:txBody>
                    <a:bodyPr/>
                    <a:lstStyle/>
                    <a:p>
                      <a:pPr indent="0" lvl="0" marL="0" marR="0" rtl="0" algn="ctr">
                        <a:spcBef>
                          <a:spcPts val="0"/>
                        </a:spcBef>
                        <a:spcAft>
                          <a:spcPts val="0"/>
                        </a:spcAft>
                        <a:buNone/>
                      </a:pPr>
                      <a:r>
                        <a:rPr lang="en-US" sz="1400" u="none" strike="noStrike"/>
                        <a:t>QA</a:t>
                      </a:r>
                      <a:endParaRPr b="0" i="0" sz="1400" u="none" strike="noStrike">
                        <a:solidFill>
                          <a:srgbClr val="000000"/>
                        </a:solidFill>
                        <a:latin typeface="Calibri"/>
                        <a:ea typeface="Calibri"/>
                        <a:cs typeface="Calibri"/>
                        <a:sym typeface="Calibri"/>
                      </a:endParaRPr>
                    </a:p>
                  </a:txBody>
                  <a:tcPr marT="7625" marB="0" marR="7625" marL="7625" anchor="b">
                    <a:solidFill>
                      <a:srgbClr val="FBE4D4"/>
                    </a:solidFill>
                  </a:tcPr>
                </a:tc>
                <a:tc>
                  <a:txBody>
                    <a:bodyPr/>
                    <a:lstStyle/>
                    <a:p>
                      <a:pPr indent="0" lvl="0" marL="0" marR="0" rtl="0" algn="ctr">
                        <a:spcBef>
                          <a:spcPts val="0"/>
                        </a:spcBef>
                        <a:spcAft>
                          <a:spcPts val="0"/>
                        </a:spcAft>
                        <a:buNone/>
                      </a:pPr>
                      <a:r>
                        <a:rPr lang="en-US" sz="1400" u="none" strike="noStrike"/>
                        <a:t>QB</a:t>
                      </a:r>
                      <a:endParaRPr b="0" i="0" sz="1400" u="none" strike="noStrike">
                        <a:solidFill>
                          <a:srgbClr val="000000"/>
                        </a:solidFill>
                        <a:latin typeface="Calibri"/>
                        <a:ea typeface="Calibri"/>
                        <a:cs typeface="Calibri"/>
                        <a:sym typeface="Calibri"/>
                      </a:endParaRPr>
                    </a:p>
                  </a:txBody>
                  <a:tcPr marT="7625" marB="0" marR="7625" marL="7625" anchor="b">
                    <a:solidFill>
                      <a:srgbClr val="FBE4D4"/>
                    </a:solidFill>
                  </a:tcPr>
                </a:tc>
                <a:tc>
                  <a:txBody>
                    <a:bodyPr/>
                    <a:lstStyle/>
                    <a:p>
                      <a:pPr indent="0" lvl="0" marL="0" marR="0" rtl="0" algn="ctr">
                        <a:spcBef>
                          <a:spcPts val="0"/>
                        </a:spcBef>
                        <a:spcAft>
                          <a:spcPts val="0"/>
                        </a:spcAft>
                        <a:buNone/>
                      </a:pPr>
                      <a:r>
                        <a:rPr lang="en-US" sz="1400" u="none" strike="noStrike"/>
                        <a:t>QC</a:t>
                      </a:r>
                      <a:endParaRPr b="0" i="0" sz="1400" u="none" strike="noStrike">
                        <a:solidFill>
                          <a:srgbClr val="000000"/>
                        </a:solidFill>
                        <a:latin typeface="Calibri"/>
                        <a:ea typeface="Calibri"/>
                        <a:cs typeface="Calibri"/>
                        <a:sym typeface="Calibri"/>
                      </a:endParaRPr>
                    </a:p>
                  </a:txBody>
                  <a:tcPr marT="7625" marB="0" marR="7625" marL="7625" anchor="b">
                    <a:solidFill>
                      <a:srgbClr val="FBE4D4"/>
                    </a:solidFill>
                  </a:tcPr>
                </a:tc>
                <a:tc>
                  <a:txBody>
                    <a:bodyPr/>
                    <a:lstStyle/>
                    <a:p>
                      <a:pPr indent="0" lvl="0" marL="0" marR="0" rtl="0" algn="ctr">
                        <a:spcBef>
                          <a:spcPts val="0"/>
                        </a:spcBef>
                        <a:spcAft>
                          <a:spcPts val="0"/>
                        </a:spcAft>
                        <a:buNone/>
                      </a:pPr>
                      <a:r>
                        <a:rPr lang="en-US" sz="1400" u="none" strike="noStrike"/>
                        <a:t>QD</a:t>
                      </a:r>
                      <a:endParaRPr b="0" i="0" sz="1400" u="none" strike="noStrike">
                        <a:solidFill>
                          <a:srgbClr val="000000"/>
                        </a:solidFill>
                        <a:latin typeface="Calibri"/>
                        <a:ea typeface="Calibri"/>
                        <a:cs typeface="Calibri"/>
                        <a:sym typeface="Calibri"/>
                      </a:endParaRPr>
                    </a:p>
                  </a:txBody>
                  <a:tcPr marT="7625" marB="0" marR="7625" marL="7625" anchor="b">
                    <a:solidFill>
                      <a:srgbClr val="FBE4D4"/>
                    </a:solidFill>
                  </a:tcPr>
                </a:tc>
              </a:tr>
              <a:tr h="228600">
                <a:tc>
                  <a:txBody>
                    <a:bodyPr/>
                    <a:lstStyle/>
                    <a:p>
                      <a:pPr indent="0" lvl="0" marL="0" marR="0" rtl="0" algn="ctr">
                        <a:spcBef>
                          <a:spcPts val="0"/>
                        </a:spcBef>
                        <a:spcAft>
                          <a:spcPts val="0"/>
                        </a:spcAft>
                        <a:buNone/>
                      </a:pPr>
                      <a:r>
                        <a:rPr lang="en-US" sz="1400" u="none" strike="noStrike"/>
                        <a:t>PS</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FF0000"/>
                        </a:solidFill>
                        <a:latin typeface="Calibri"/>
                        <a:ea typeface="Calibri"/>
                        <a:cs typeface="Calibri"/>
                        <a:sym typeface="Calibri"/>
                      </a:endParaRPr>
                    </a:p>
                  </a:txBody>
                  <a:tcPr marT="7625" marB="0" marR="7625" marL="7625" anchor="b">
                    <a:solidFill>
                      <a:srgbClr val="FEE599"/>
                    </a:solidFill>
                  </a:tcPr>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r>
              <a:tr h="228600">
                <a:tc>
                  <a:txBody>
                    <a:bodyPr/>
                    <a:lstStyle/>
                    <a:p>
                      <a:pPr indent="0" lvl="0" marL="0" marR="0" rtl="0" algn="ctr">
                        <a:spcBef>
                          <a:spcPts val="0"/>
                        </a:spcBef>
                        <a:spcAft>
                          <a:spcPts val="0"/>
                        </a:spcAft>
                        <a:buNone/>
                      </a:pPr>
                      <a:r>
                        <a:rPr lang="en-US" sz="1400" u="none" strike="noStrike"/>
                        <a:t>CLK</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FF0000"/>
                        </a:solidFill>
                        <a:latin typeface="Calibri"/>
                        <a:ea typeface="Calibri"/>
                        <a:cs typeface="Calibri"/>
                        <a:sym typeface="Calibri"/>
                      </a:endParaRPr>
                    </a:p>
                  </a:txBody>
                  <a:tcPr marT="7625" marB="0" marR="7625" marL="7625" anchor="b">
                    <a:solidFill>
                      <a:srgbClr val="FEE599"/>
                    </a:solidFill>
                  </a:tcPr>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r>
              <a:tr h="228600">
                <a:tc>
                  <a:txBody>
                    <a:bodyPr/>
                    <a:lstStyle/>
                    <a:p>
                      <a:pPr indent="0" lvl="0" marL="0" marR="0" rtl="0" algn="ctr">
                        <a:spcBef>
                          <a:spcPts val="0"/>
                        </a:spcBef>
                        <a:spcAft>
                          <a:spcPts val="0"/>
                        </a:spcAft>
                        <a:buNone/>
                      </a:pPr>
                      <a:r>
                        <a:rPr lang="en-US" sz="1400" u="none" strike="noStrike"/>
                        <a:t>CLK</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FF0000"/>
                        </a:solidFill>
                        <a:latin typeface="Calibri"/>
                        <a:ea typeface="Calibri"/>
                        <a:cs typeface="Calibri"/>
                        <a:sym typeface="Calibri"/>
                      </a:endParaRPr>
                    </a:p>
                  </a:txBody>
                  <a:tcPr marT="7625" marB="0" marR="7625" marL="7625" anchor="b">
                    <a:solidFill>
                      <a:srgbClr val="FEE599"/>
                    </a:solidFill>
                  </a:tcPr>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r>
              <a:tr h="266700">
                <a:tc>
                  <a:txBody>
                    <a:bodyPr/>
                    <a:lstStyle/>
                    <a:p>
                      <a:pPr indent="0" lvl="0" marL="0" marR="0" rtl="0" algn="ctr">
                        <a:spcBef>
                          <a:spcPts val="0"/>
                        </a:spcBef>
                        <a:spcAft>
                          <a:spcPts val="0"/>
                        </a:spcAft>
                        <a:buNone/>
                      </a:pPr>
                      <a:r>
                        <a:rPr lang="en-US" sz="1400" u="none" strike="noStrike"/>
                        <a:t>CLK</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FF0000"/>
                        </a:solidFill>
                        <a:latin typeface="Calibri"/>
                        <a:ea typeface="Calibri"/>
                        <a:cs typeface="Calibri"/>
                        <a:sym typeface="Calibri"/>
                      </a:endParaRPr>
                    </a:p>
                  </a:txBody>
                  <a:tcPr marT="7625" marB="0" marR="7625" marL="7625" anchor="b">
                    <a:solidFill>
                      <a:srgbClr val="FEE599"/>
                    </a:solidFill>
                  </a:tcPr>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r>
              <a:tr h="266700">
                <a:tc>
                  <a:txBody>
                    <a:bodyPr/>
                    <a:lstStyle/>
                    <a:p>
                      <a:pPr indent="0" lvl="0" marL="0" marR="0" rtl="0" algn="ctr">
                        <a:spcBef>
                          <a:spcPts val="0"/>
                        </a:spcBef>
                        <a:spcAft>
                          <a:spcPts val="0"/>
                        </a:spcAft>
                        <a:buNone/>
                      </a:pPr>
                      <a:r>
                        <a:rPr lang="en-US" sz="1400" u="none" strike="noStrike"/>
                        <a:t>CLK</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FF0000"/>
                        </a:solidFill>
                        <a:latin typeface="Calibri"/>
                        <a:ea typeface="Calibri"/>
                        <a:cs typeface="Calibri"/>
                        <a:sym typeface="Calibri"/>
                      </a:endParaRPr>
                    </a:p>
                  </a:txBody>
                  <a:tcPr marT="7625" marB="0" marR="7625" marL="7625" anchor="b">
                    <a:solidFill>
                      <a:srgbClr val="FEE599"/>
                    </a:solidFill>
                  </a:tcPr>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r>
              <a:tr h="228600">
                <a:tc>
                  <a:txBody>
                    <a:bodyPr/>
                    <a:lstStyle/>
                    <a:p>
                      <a:pPr indent="0" lvl="0" marL="0" marR="0" rtl="0" algn="ctr">
                        <a:spcBef>
                          <a:spcPts val="0"/>
                        </a:spcBef>
                        <a:spcAft>
                          <a:spcPts val="0"/>
                        </a:spcAft>
                        <a:buNone/>
                      </a:pPr>
                      <a:r>
                        <a:rPr lang="en-US" sz="1400" u="none" strike="noStrike"/>
                        <a:t>CLK</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FF0000"/>
                        </a:solidFill>
                        <a:latin typeface="Calibri"/>
                        <a:ea typeface="Calibri"/>
                        <a:cs typeface="Calibri"/>
                        <a:sym typeface="Calibri"/>
                      </a:endParaRPr>
                    </a:p>
                  </a:txBody>
                  <a:tcPr marT="7625" marB="0" marR="7625" marL="7625" anchor="b">
                    <a:solidFill>
                      <a:srgbClr val="FEE599"/>
                    </a:solidFill>
                  </a:tcPr>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r>
              <a:tr h="228600">
                <a:tc>
                  <a:txBody>
                    <a:bodyPr/>
                    <a:lstStyle/>
                    <a:p>
                      <a:pPr indent="0" lvl="0" marL="0" marR="0" rtl="0" algn="ctr">
                        <a:spcBef>
                          <a:spcPts val="0"/>
                        </a:spcBef>
                        <a:spcAft>
                          <a:spcPts val="0"/>
                        </a:spcAft>
                        <a:buNone/>
                      </a:pPr>
                      <a:r>
                        <a:rPr lang="en-US" sz="1400" u="none" strike="noStrike"/>
                        <a:t>CLK</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FF0000"/>
                        </a:solidFill>
                        <a:latin typeface="Calibri"/>
                        <a:ea typeface="Calibri"/>
                        <a:cs typeface="Calibri"/>
                        <a:sym typeface="Calibri"/>
                      </a:endParaRPr>
                    </a:p>
                  </a:txBody>
                  <a:tcPr marT="7625" marB="0" marR="7625" marL="7625" anchor="b">
                    <a:solidFill>
                      <a:srgbClr val="FEE599"/>
                    </a:solidFill>
                  </a:tcPr>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r>
              <a:tr h="228600">
                <a:tc>
                  <a:txBody>
                    <a:bodyPr/>
                    <a:lstStyle/>
                    <a:p>
                      <a:pPr indent="0" lvl="0" marL="0" marR="0" rtl="0" algn="ctr">
                        <a:spcBef>
                          <a:spcPts val="0"/>
                        </a:spcBef>
                        <a:spcAft>
                          <a:spcPts val="0"/>
                        </a:spcAft>
                        <a:buNone/>
                      </a:pPr>
                      <a:r>
                        <a:rPr lang="en-US" sz="1400" u="none" strike="noStrike"/>
                        <a:t>CLK</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FF0000"/>
                        </a:solidFill>
                        <a:latin typeface="Calibri"/>
                        <a:ea typeface="Calibri"/>
                        <a:cs typeface="Calibri"/>
                        <a:sym typeface="Calibri"/>
                      </a:endParaRPr>
                    </a:p>
                  </a:txBody>
                  <a:tcPr marT="7625" marB="0" marR="7625" marL="7625" anchor="b">
                    <a:solidFill>
                      <a:srgbClr val="FEE599"/>
                    </a:solidFill>
                  </a:tcPr>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r>
              <a:tr h="228600">
                <a:tc>
                  <a:txBody>
                    <a:bodyPr/>
                    <a:lstStyle/>
                    <a:p>
                      <a:pPr indent="0" lvl="0" marL="0" marR="0" rtl="0" algn="ctr">
                        <a:spcBef>
                          <a:spcPts val="0"/>
                        </a:spcBef>
                        <a:spcAft>
                          <a:spcPts val="0"/>
                        </a:spcAft>
                        <a:buNone/>
                      </a:pPr>
                      <a:r>
                        <a:rPr lang="en-US" sz="1400" u="none" strike="noStrike"/>
                        <a:t>CLK</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FF0000"/>
                        </a:solidFill>
                        <a:latin typeface="Calibri"/>
                        <a:ea typeface="Calibri"/>
                        <a:cs typeface="Calibri"/>
                        <a:sym typeface="Calibri"/>
                      </a:endParaRPr>
                    </a:p>
                  </a:txBody>
                  <a:tcPr marT="7625" marB="0" marR="7625" marL="7625" anchor="b">
                    <a:solidFill>
                      <a:srgbClr val="FEE599"/>
                    </a:solidFill>
                  </a:tcPr>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r>
              <a:tr h="228600">
                <a:tc>
                  <a:txBody>
                    <a:bodyPr/>
                    <a:lstStyle/>
                    <a:p>
                      <a:pPr indent="0" lvl="0" marL="0" marR="0" rtl="0" algn="ctr">
                        <a:spcBef>
                          <a:spcPts val="0"/>
                        </a:spcBef>
                        <a:spcAft>
                          <a:spcPts val="0"/>
                        </a:spcAft>
                        <a:buNone/>
                      </a:pPr>
                      <a:r>
                        <a:rPr lang="en-US" sz="1400" u="none" strike="noStrike"/>
                        <a:t>CLK</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FF0000"/>
                        </a:solidFill>
                        <a:latin typeface="Calibri"/>
                        <a:ea typeface="Calibri"/>
                        <a:cs typeface="Calibri"/>
                        <a:sym typeface="Calibri"/>
                      </a:endParaRPr>
                    </a:p>
                  </a:txBody>
                  <a:tcPr marT="7625" marB="0" marR="7625" marL="7625" anchor="b">
                    <a:solidFill>
                      <a:srgbClr val="FEE599"/>
                    </a:solidFill>
                  </a:tcPr>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r>
              <a:tr h="228600">
                <a:tc>
                  <a:txBody>
                    <a:bodyPr/>
                    <a:lstStyle/>
                    <a:p>
                      <a:pPr indent="0" lvl="0" marL="0" marR="0" rtl="0" algn="ctr">
                        <a:spcBef>
                          <a:spcPts val="0"/>
                        </a:spcBef>
                        <a:spcAft>
                          <a:spcPts val="0"/>
                        </a:spcAft>
                        <a:buNone/>
                      </a:pPr>
                      <a:r>
                        <a:rPr lang="en-US" sz="1400" u="none" strike="noStrike"/>
                        <a:t>CLK</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FF0000"/>
                        </a:solidFill>
                        <a:latin typeface="Calibri"/>
                        <a:ea typeface="Calibri"/>
                        <a:cs typeface="Calibri"/>
                        <a:sym typeface="Calibri"/>
                      </a:endParaRPr>
                    </a:p>
                  </a:txBody>
                  <a:tcPr marT="7625" marB="0" marR="7625" marL="7625" anchor="b">
                    <a:solidFill>
                      <a:srgbClr val="FEE599"/>
                    </a:solidFill>
                  </a:tcPr>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r>
              <a:tr h="228600">
                <a:tc>
                  <a:txBody>
                    <a:bodyPr/>
                    <a:lstStyle/>
                    <a:p>
                      <a:pPr indent="0" lvl="0" marL="0" marR="0" rtl="0" algn="ctr">
                        <a:spcBef>
                          <a:spcPts val="0"/>
                        </a:spcBef>
                        <a:spcAft>
                          <a:spcPts val="0"/>
                        </a:spcAft>
                        <a:buNone/>
                      </a:pPr>
                      <a:r>
                        <a:rPr lang="en-US" sz="1400" u="none" strike="noStrike"/>
                        <a:t>CLK</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FF0000"/>
                        </a:solidFill>
                        <a:latin typeface="Calibri"/>
                        <a:ea typeface="Calibri"/>
                        <a:cs typeface="Calibri"/>
                        <a:sym typeface="Calibri"/>
                      </a:endParaRPr>
                    </a:p>
                  </a:txBody>
                  <a:tcPr marT="7625" marB="0" marR="7625" marL="7625" anchor="b">
                    <a:solidFill>
                      <a:srgbClr val="FEE599"/>
                    </a:solidFill>
                  </a:tcPr>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r>
              <a:tr h="228600">
                <a:tc>
                  <a:txBody>
                    <a:bodyPr/>
                    <a:lstStyle/>
                    <a:p>
                      <a:pPr indent="0" lvl="0" marL="0" marR="0" rtl="0" algn="ctr">
                        <a:spcBef>
                          <a:spcPts val="0"/>
                        </a:spcBef>
                        <a:spcAft>
                          <a:spcPts val="0"/>
                        </a:spcAft>
                        <a:buNone/>
                      </a:pPr>
                      <a:r>
                        <a:rPr lang="en-US" sz="1400" u="none" strike="noStrike"/>
                        <a:t>CLK</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FF0000"/>
                        </a:solidFill>
                        <a:latin typeface="Calibri"/>
                        <a:ea typeface="Calibri"/>
                        <a:cs typeface="Calibri"/>
                        <a:sym typeface="Calibri"/>
                      </a:endParaRPr>
                    </a:p>
                  </a:txBody>
                  <a:tcPr marT="7625" marB="0" marR="7625" marL="7625" anchor="b">
                    <a:solidFill>
                      <a:srgbClr val="FEE599"/>
                    </a:solidFill>
                  </a:tcPr>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r>
              <a:tr h="228600">
                <a:tc>
                  <a:txBody>
                    <a:bodyPr/>
                    <a:lstStyle/>
                    <a:p>
                      <a:pPr indent="0" lvl="0" marL="0" marR="0" rtl="0" algn="ctr">
                        <a:spcBef>
                          <a:spcPts val="0"/>
                        </a:spcBef>
                        <a:spcAft>
                          <a:spcPts val="0"/>
                        </a:spcAft>
                        <a:buNone/>
                      </a:pPr>
                      <a:r>
                        <a:rPr lang="en-US" sz="1400" u="none" strike="noStrike"/>
                        <a:t>CLK</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FF0000"/>
                        </a:solidFill>
                        <a:latin typeface="Calibri"/>
                        <a:ea typeface="Calibri"/>
                        <a:cs typeface="Calibri"/>
                        <a:sym typeface="Calibri"/>
                      </a:endParaRPr>
                    </a:p>
                  </a:txBody>
                  <a:tcPr marT="7625" marB="0" marR="7625" marL="7625" anchor="b">
                    <a:solidFill>
                      <a:srgbClr val="FEE599"/>
                    </a:solidFill>
                  </a:tcPr>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r>
              <a:tr h="228600">
                <a:tc>
                  <a:txBody>
                    <a:bodyPr/>
                    <a:lstStyle/>
                    <a:p>
                      <a:pPr indent="0" lvl="0" marL="0" marR="0" rtl="0" algn="ctr">
                        <a:spcBef>
                          <a:spcPts val="0"/>
                        </a:spcBef>
                        <a:spcAft>
                          <a:spcPts val="0"/>
                        </a:spcAft>
                        <a:buNone/>
                      </a:pPr>
                      <a:r>
                        <a:rPr lang="en-US" sz="1400" u="none" strike="noStrike"/>
                        <a:t>CLK</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FF0000"/>
                        </a:solidFill>
                        <a:latin typeface="Calibri"/>
                        <a:ea typeface="Calibri"/>
                        <a:cs typeface="Calibri"/>
                        <a:sym typeface="Calibri"/>
                      </a:endParaRPr>
                    </a:p>
                  </a:txBody>
                  <a:tcPr marT="7625" marB="0" marR="7625" marL="7625" anchor="b">
                    <a:solidFill>
                      <a:srgbClr val="FEE599"/>
                    </a:solidFill>
                  </a:tcPr>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r>
              <a:tr h="228600">
                <a:tc>
                  <a:txBody>
                    <a:bodyPr/>
                    <a:lstStyle/>
                    <a:p>
                      <a:pPr indent="0" lvl="0" marL="0" marR="0" rtl="0" algn="ctr">
                        <a:spcBef>
                          <a:spcPts val="0"/>
                        </a:spcBef>
                        <a:spcAft>
                          <a:spcPts val="0"/>
                        </a:spcAft>
                        <a:buNone/>
                      </a:pPr>
                      <a:r>
                        <a:rPr lang="en-US" sz="1400" u="none" strike="noStrike"/>
                        <a:t> </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 </a:t>
                      </a:r>
                      <a:endParaRPr b="0" i="0" sz="1400" u="none" strike="noStrike">
                        <a:solidFill>
                          <a:srgbClr val="FF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0</a:t>
                      </a:r>
                      <a:endParaRPr b="0" i="0" sz="1400" u="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ctr">
                        <a:spcBef>
                          <a:spcPts val="0"/>
                        </a:spcBef>
                        <a:spcAft>
                          <a:spcPts val="0"/>
                        </a:spcAft>
                        <a:buNone/>
                      </a:pPr>
                      <a:r>
                        <a:rPr lang="en-US" sz="1400" u="none" strike="noStrike"/>
                        <a:t>1</a:t>
                      </a:r>
                      <a:endParaRPr b="0" i="0" sz="1400" u="none" strike="noStrike">
                        <a:solidFill>
                          <a:srgbClr val="000000"/>
                        </a:solidFill>
                        <a:latin typeface="Calibri"/>
                        <a:ea typeface="Calibri"/>
                        <a:cs typeface="Calibri"/>
                        <a:sym typeface="Calibri"/>
                      </a:endParaRPr>
                    </a:p>
                  </a:txBody>
                  <a:tcPr marT="7625" marB="0" marR="7625" marL="7625" anchor="b"/>
                </a:tc>
              </a:tr>
            </a:tbl>
          </a:graphicData>
        </a:graphic>
      </p:graphicFrame>
      <p:sp>
        <p:nvSpPr>
          <p:cNvPr id="1489" name="Google Shape;1489;p95"/>
          <p:cNvSpPr/>
          <p:nvPr/>
        </p:nvSpPr>
        <p:spPr>
          <a:xfrm>
            <a:off x="6006357" y="1839943"/>
            <a:ext cx="297180" cy="1866900"/>
          </a:xfrm>
          <a:prstGeom prst="rightBrace">
            <a:avLst>
              <a:gd fmla="val 8333" name="adj1"/>
              <a:gd fmla="val 50000" name="adj2"/>
            </a:avLst>
          </a:pr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490" name="Google Shape;1490;p95"/>
          <p:cNvSpPr/>
          <p:nvPr/>
        </p:nvSpPr>
        <p:spPr>
          <a:xfrm>
            <a:off x="5943600" y="3706843"/>
            <a:ext cx="422694" cy="1866900"/>
          </a:xfrm>
          <a:prstGeom prst="rightBrace">
            <a:avLst>
              <a:gd fmla="val 8333" name="adj1"/>
              <a:gd fmla="val 41221" name="adj2"/>
            </a:avLst>
          </a:pr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graphicFrame>
        <p:nvGraphicFramePr>
          <p:cNvPr id="1491" name="Google Shape;1491;p95"/>
          <p:cNvGraphicFramePr/>
          <p:nvPr/>
        </p:nvGraphicFramePr>
        <p:xfrm>
          <a:off x="6512944" y="2506693"/>
          <a:ext cx="3000000" cy="3000000"/>
        </p:xfrm>
        <a:graphic>
          <a:graphicData uri="http://schemas.openxmlformats.org/drawingml/2006/table">
            <a:tbl>
              <a:tblPr>
                <a:noFill/>
                <a:tableStyleId>{A03334CA-6ADD-49B6-B7B5-ABEF79E31212}</a:tableStyleId>
              </a:tblPr>
              <a:tblGrid>
                <a:gridCol w="1625600"/>
                <a:gridCol w="677325"/>
                <a:gridCol w="677325"/>
                <a:gridCol w="677325"/>
              </a:tblGrid>
              <a:tr h="266700">
                <a:tc>
                  <a:txBody>
                    <a:bodyPr/>
                    <a:lstStyle/>
                    <a:p>
                      <a:pPr indent="0" lvl="0" marL="0" marR="0" rtl="0" algn="l">
                        <a:spcBef>
                          <a:spcPts val="0"/>
                        </a:spcBef>
                        <a:spcAft>
                          <a:spcPts val="0"/>
                        </a:spcAft>
                        <a:buNone/>
                      </a:pPr>
                      <a:r>
                        <a:rPr lang="en-US" sz="1600" u="none" strike="noStrike"/>
                        <a:t>Unique states= 8</a:t>
                      </a:r>
                      <a:endParaRPr b="0" i="0" sz="1600" u="none" strike="noStrike">
                        <a:solidFill>
                          <a:srgbClr val="000000"/>
                        </a:solidFill>
                        <a:latin typeface="Calibri"/>
                        <a:ea typeface="Calibri"/>
                        <a:cs typeface="Calibri"/>
                        <a:sym typeface="Calibri"/>
                      </a:endParaRPr>
                    </a:p>
                  </a:txBody>
                  <a:tcPr marT="7625" marB="0" marR="7625" marL="7625" anchor="b">
                    <a:solidFill>
                      <a:srgbClr val="C4E0B2"/>
                    </a:solidFill>
                  </a:tcPr>
                </a:tc>
                <a:tc>
                  <a:txBody>
                    <a:bodyPr/>
                    <a:lstStyle/>
                    <a:p>
                      <a:pPr indent="0" lvl="0" marL="0" marR="0" rtl="0" algn="l">
                        <a:spcBef>
                          <a:spcPts val="0"/>
                        </a:spcBef>
                        <a:spcAft>
                          <a:spcPts val="0"/>
                        </a:spcAft>
                        <a:buNone/>
                      </a:pPr>
                      <a:r>
                        <a:t/>
                      </a:r>
                      <a:endParaRPr b="0" i="0" sz="1600" u="none" strike="noStrike">
                        <a:solidFill>
                          <a:srgbClr val="000000"/>
                        </a:solidFill>
                        <a:latin typeface="Calibri"/>
                        <a:ea typeface="Calibri"/>
                        <a:cs typeface="Calibri"/>
                        <a:sym typeface="Calibri"/>
                      </a:endParaRPr>
                    </a:p>
                  </a:txBody>
                  <a:tcPr marT="7625" marB="0" marR="7625" marL="7625" anchor="b">
                    <a:solidFill>
                      <a:srgbClr val="C4E0B2"/>
                    </a:solidFill>
                  </a:tcPr>
                </a:tc>
                <a:tc>
                  <a:txBody>
                    <a:bodyPr/>
                    <a:lstStyle/>
                    <a:p>
                      <a:pPr indent="0" lvl="0" marL="0" marR="0" rtl="0" algn="l">
                        <a:spcBef>
                          <a:spcPts val="0"/>
                        </a:spcBef>
                        <a:spcAft>
                          <a:spcPts val="0"/>
                        </a:spcAft>
                        <a:buNone/>
                      </a:pPr>
                      <a:r>
                        <a:t/>
                      </a:r>
                      <a:endParaRPr b="0" i="0" sz="1100" u="none" strike="noStrike">
                        <a:solidFill>
                          <a:srgbClr val="000000"/>
                        </a:solidFill>
                        <a:latin typeface="Calibri"/>
                        <a:ea typeface="Calibri"/>
                        <a:cs typeface="Calibri"/>
                        <a:sym typeface="Calibri"/>
                      </a:endParaRPr>
                    </a:p>
                  </a:txBody>
                  <a:tcPr marT="7625" marB="0" marR="7625" marL="7625" anchor="b">
                    <a:solidFill>
                      <a:srgbClr val="C4E0B2"/>
                    </a:solidFill>
                  </a:tcPr>
                </a:tc>
                <a:tc>
                  <a:txBody>
                    <a:bodyPr/>
                    <a:lstStyle/>
                    <a:p>
                      <a:pPr indent="0" lvl="0" marL="0" marR="0" rtl="0" algn="l">
                        <a:spcBef>
                          <a:spcPts val="0"/>
                        </a:spcBef>
                        <a:spcAft>
                          <a:spcPts val="0"/>
                        </a:spcAft>
                        <a:buNone/>
                      </a:pPr>
                      <a:r>
                        <a:t/>
                      </a:r>
                      <a:endParaRPr b="0" i="0" sz="1100" u="none" strike="noStrike">
                        <a:solidFill>
                          <a:srgbClr val="000000"/>
                        </a:solidFill>
                        <a:latin typeface="Calibri"/>
                        <a:ea typeface="Calibri"/>
                        <a:cs typeface="Calibri"/>
                        <a:sym typeface="Calibri"/>
                      </a:endParaRPr>
                    </a:p>
                  </a:txBody>
                  <a:tcPr marT="7625" marB="0" marR="7625" marL="7625" anchor="b">
                    <a:solidFill>
                      <a:srgbClr val="C4E0B2"/>
                    </a:solidFill>
                  </a:tcPr>
                </a:tc>
              </a:tr>
              <a:tr h="266700">
                <a:tc gridSpan="4">
                  <a:txBody>
                    <a:bodyPr/>
                    <a:lstStyle/>
                    <a:p>
                      <a:pPr indent="0" lvl="0" marL="0" marR="0" rtl="0" algn="l">
                        <a:spcBef>
                          <a:spcPts val="0"/>
                        </a:spcBef>
                        <a:spcAft>
                          <a:spcPts val="0"/>
                        </a:spcAft>
                        <a:buNone/>
                      </a:pPr>
                      <a:r>
                        <a:rPr lang="en-US" sz="1600" u="none" strike="noStrike"/>
                        <a:t>Unique states = 2 * Number of flip flops</a:t>
                      </a:r>
                      <a:endParaRPr b="0" i="0" sz="1600" u="none" strike="noStrike">
                        <a:solidFill>
                          <a:srgbClr val="000000"/>
                        </a:solidFill>
                        <a:latin typeface="Calibri"/>
                        <a:ea typeface="Calibri"/>
                        <a:cs typeface="Calibri"/>
                        <a:sym typeface="Calibri"/>
                      </a:endParaRPr>
                    </a:p>
                  </a:txBody>
                  <a:tcPr marT="7625" marB="0" marR="7625" marL="7625" anchor="b">
                    <a:solidFill>
                      <a:srgbClr val="C4E0B2"/>
                    </a:solidFill>
                  </a:tcPr>
                </a:tc>
                <a:tc hMerge="1"/>
                <a:tc hMerge="1"/>
                <a:tc hMerge="1"/>
              </a:tr>
            </a:tbl>
          </a:graphicData>
        </a:graphic>
      </p:graphicFrame>
      <p:sp>
        <p:nvSpPr>
          <p:cNvPr id="1492" name="Google Shape;1492;p95"/>
          <p:cNvSpPr/>
          <p:nvPr/>
        </p:nvSpPr>
        <p:spPr>
          <a:xfrm>
            <a:off x="6512944" y="4301739"/>
            <a:ext cx="1771639" cy="338554"/>
          </a:xfrm>
          <a:prstGeom prst="rect">
            <a:avLst/>
          </a:prstGeom>
          <a:solidFill>
            <a:srgbClr val="C4E0B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Sequence Repeats</a:t>
            </a:r>
            <a:r>
              <a:rPr lang="en-US" sz="1600">
                <a:solidFill>
                  <a:schemeClr val="dk1"/>
                </a:solidFill>
                <a:latin typeface="Arial"/>
                <a:ea typeface="Arial"/>
                <a:cs typeface="Arial"/>
                <a:sym typeface="Arial"/>
              </a:rPr>
              <a:t> </a:t>
            </a:r>
            <a:endParaRPr/>
          </a:p>
        </p:txBody>
      </p:sp>
      <p:sp>
        <p:nvSpPr>
          <p:cNvPr id="1493" name="Google Shape;1493;p95"/>
          <p:cNvSpPr txBox="1"/>
          <p:nvPr/>
        </p:nvSpPr>
        <p:spPr>
          <a:xfrm>
            <a:off x="1294800" y="5883215"/>
            <a:ext cx="8875744" cy="646331"/>
          </a:xfrm>
          <a:prstGeom prst="rect">
            <a:avLst/>
          </a:prstGeom>
          <a:solidFill>
            <a:srgbClr val="F7CAA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Advantage: No need to insert single 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Number of unique states obtained are double the states obtained with Ring counter</a:t>
            </a:r>
            <a:endParaRPr sz="1800">
              <a:solidFill>
                <a:schemeClr val="dk1"/>
              </a:solidFill>
              <a:latin typeface="Arial"/>
              <a:ea typeface="Arial"/>
              <a:cs typeface="Arial"/>
              <a:sym typeface="Arial"/>
            </a:endParaRPr>
          </a:p>
        </p:txBody>
      </p:sp>
      <p:sp>
        <p:nvSpPr>
          <p:cNvPr id="1494" name="Google Shape;1494;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96"/>
          <p:cNvSpPr txBox="1"/>
          <p:nvPr>
            <p:ph type="title"/>
          </p:nvPr>
        </p:nvSpPr>
        <p:spPr>
          <a:xfrm>
            <a:off x="1101436" y="378980"/>
            <a:ext cx="10515600" cy="3414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4800"/>
              <a:buFont typeface="Calibri"/>
              <a:buNone/>
            </a:pPr>
            <a:r>
              <a:rPr b="1" lang="en-US" sz="4800">
                <a:solidFill>
                  <a:srgbClr val="FF0000"/>
                </a:solidFill>
              </a:rPr>
              <a:t>Complex sequential circuits - Applications </a:t>
            </a:r>
            <a:endParaRPr/>
          </a:p>
        </p:txBody>
      </p:sp>
      <p:sp>
        <p:nvSpPr>
          <p:cNvPr id="1500" name="Google Shape;1500;p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501" name="Google Shape;1501;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02" name="Google Shape;1502;p96"/>
          <p:cNvPicPr preferRelativeResize="0"/>
          <p:nvPr/>
        </p:nvPicPr>
        <p:blipFill rotWithShape="1">
          <a:blip r:embed="rId3">
            <a:alphaModFix/>
          </a:blip>
          <a:srcRect b="0" l="0" r="0" t="0"/>
          <a:stretch/>
        </p:blipFill>
        <p:spPr>
          <a:xfrm>
            <a:off x="7765472" y="1108364"/>
            <a:ext cx="3588328" cy="2743198"/>
          </a:xfrm>
          <a:prstGeom prst="rect">
            <a:avLst/>
          </a:prstGeom>
          <a:noFill/>
          <a:ln>
            <a:noFill/>
          </a:ln>
        </p:spPr>
      </p:pic>
      <p:pic>
        <p:nvPicPr>
          <p:cNvPr id="1503" name="Google Shape;1503;p96"/>
          <p:cNvPicPr preferRelativeResize="0"/>
          <p:nvPr/>
        </p:nvPicPr>
        <p:blipFill rotWithShape="1">
          <a:blip r:embed="rId4">
            <a:alphaModFix/>
          </a:blip>
          <a:srcRect b="0" l="0" r="0" t="0"/>
          <a:stretch/>
        </p:blipFill>
        <p:spPr>
          <a:xfrm>
            <a:off x="4352061" y="1108364"/>
            <a:ext cx="2881746" cy="3186545"/>
          </a:xfrm>
          <a:prstGeom prst="rect">
            <a:avLst/>
          </a:prstGeom>
          <a:noFill/>
          <a:ln>
            <a:noFill/>
          </a:ln>
        </p:spPr>
      </p:pic>
      <p:pic>
        <p:nvPicPr>
          <p:cNvPr id="1504" name="Google Shape;1504;p96"/>
          <p:cNvPicPr preferRelativeResize="0"/>
          <p:nvPr>
            <p:ph idx="1" type="body"/>
          </p:nvPr>
        </p:nvPicPr>
        <p:blipFill rotWithShape="1">
          <a:blip r:embed="rId5">
            <a:alphaModFix/>
          </a:blip>
          <a:srcRect b="0" l="0" r="0" t="0"/>
          <a:stretch/>
        </p:blipFill>
        <p:spPr>
          <a:xfrm>
            <a:off x="594014" y="1070985"/>
            <a:ext cx="3519054" cy="2817955"/>
          </a:xfrm>
          <a:prstGeom prst="rect">
            <a:avLst/>
          </a:prstGeom>
          <a:noFill/>
          <a:ln>
            <a:noFill/>
          </a:ln>
        </p:spPr>
      </p:pic>
      <p:pic>
        <p:nvPicPr>
          <p:cNvPr id="1505" name="Google Shape;1505;p96"/>
          <p:cNvPicPr preferRelativeResize="0"/>
          <p:nvPr/>
        </p:nvPicPr>
        <p:blipFill rotWithShape="1">
          <a:blip r:embed="rId6">
            <a:alphaModFix/>
          </a:blip>
          <a:srcRect b="0" l="0" r="0" t="0"/>
          <a:stretch/>
        </p:blipFill>
        <p:spPr>
          <a:xfrm>
            <a:off x="755940" y="3808698"/>
            <a:ext cx="4875068" cy="2953616"/>
          </a:xfrm>
          <a:prstGeom prst="rect">
            <a:avLst/>
          </a:prstGeom>
          <a:noFill/>
          <a:ln>
            <a:noFill/>
          </a:ln>
        </p:spPr>
      </p:pic>
      <p:pic>
        <p:nvPicPr>
          <p:cNvPr id="1506" name="Google Shape;1506;p96"/>
          <p:cNvPicPr preferRelativeResize="0"/>
          <p:nvPr/>
        </p:nvPicPr>
        <p:blipFill rotWithShape="1">
          <a:blip r:embed="rId7">
            <a:alphaModFix/>
          </a:blip>
          <a:srcRect b="0" l="0" r="0" t="0"/>
          <a:stretch/>
        </p:blipFill>
        <p:spPr>
          <a:xfrm>
            <a:off x="5713268" y="4087090"/>
            <a:ext cx="3948547" cy="2632359"/>
          </a:xfrm>
          <a:prstGeom prst="rect">
            <a:avLst/>
          </a:prstGeom>
          <a:noFill/>
          <a:ln>
            <a:noFill/>
          </a:ln>
        </p:spPr>
      </p:pic>
      <p:pic>
        <p:nvPicPr>
          <p:cNvPr id="1507" name="Google Shape;1507;p96"/>
          <p:cNvPicPr preferRelativeResize="0"/>
          <p:nvPr/>
        </p:nvPicPr>
        <p:blipFill rotWithShape="1">
          <a:blip r:embed="rId8">
            <a:alphaModFix/>
          </a:blip>
          <a:srcRect b="0" l="0" r="0" t="0"/>
          <a:stretch/>
        </p:blipFill>
        <p:spPr>
          <a:xfrm>
            <a:off x="82927" y="0"/>
            <a:ext cx="755273" cy="720436"/>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97"/>
          <p:cNvSpPr txBox="1"/>
          <p:nvPr>
            <p:ph type="title"/>
          </p:nvPr>
        </p:nvSpPr>
        <p:spPr>
          <a:xfrm>
            <a:off x="1101436" y="378980"/>
            <a:ext cx="10515600" cy="3414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4800"/>
              <a:buFont typeface="Calibri"/>
              <a:buNone/>
            </a:pPr>
            <a:r>
              <a:rPr b="1" lang="en-US" sz="4800">
                <a:solidFill>
                  <a:srgbClr val="FF0000"/>
                </a:solidFill>
              </a:rPr>
              <a:t>Complex sequential circuits – An Example </a:t>
            </a:r>
            <a:endParaRPr b="1" sz="4800">
              <a:solidFill>
                <a:srgbClr val="FF0000"/>
              </a:solidFill>
            </a:endParaRPr>
          </a:p>
        </p:txBody>
      </p:sp>
      <p:sp>
        <p:nvSpPr>
          <p:cNvPr id="1513" name="Google Shape;1513;p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514" name="Google Shape;1514;p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15" name="Google Shape;1515;p97"/>
          <p:cNvPicPr preferRelativeResize="0"/>
          <p:nvPr>
            <p:ph idx="1" type="body"/>
          </p:nvPr>
        </p:nvPicPr>
        <p:blipFill rotWithShape="1">
          <a:blip r:embed="rId3">
            <a:alphaModFix/>
          </a:blip>
          <a:srcRect b="0" l="0" r="0" t="0"/>
          <a:stretch/>
        </p:blipFill>
        <p:spPr>
          <a:xfrm>
            <a:off x="594013" y="1070985"/>
            <a:ext cx="4421331" cy="5094288"/>
          </a:xfrm>
          <a:prstGeom prst="rect">
            <a:avLst/>
          </a:prstGeom>
          <a:noFill/>
          <a:ln>
            <a:noFill/>
          </a:ln>
        </p:spPr>
      </p:pic>
      <p:sp>
        <p:nvSpPr>
          <p:cNvPr id="1516" name="Google Shape;1516;p97"/>
          <p:cNvSpPr txBox="1"/>
          <p:nvPr/>
        </p:nvSpPr>
        <p:spPr>
          <a:xfrm>
            <a:off x="5015344" y="1489273"/>
            <a:ext cx="6954981" cy="523220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Any </a:t>
            </a:r>
            <a:r>
              <a:rPr lang="en-US" sz="2800">
                <a:solidFill>
                  <a:srgbClr val="FF0000"/>
                </a:solidFill>
                <a:latin typeface="Arial"/>
                <a:ea typeface="Arial"/>
                <a:cs typeface="Arial"/>
                <a:sym typeface="Arial"/>
              </a:rPr>
              <a:t>Vending machine </a:t>
            </a:r>
            <a:r>
              <a:rPr lang="en-US" sz="2800">
                <a:solidFill>
                  <a:schemeClr val="dk1"/>
                </a:solidFill>
                <a:latin typeface="Arial"/>
                <a:ea typeface="Arial"/>
                <a:cs typeface="Arial"/>
                <a:sym typeface="Arial"/>
              </a:rPr>
              <a:t>is an example of </a:t>
            </a:r>
            <a:r>
              <a:rPr lang="en-US" sz="2800">
                <a:solidFill>
                  <a:srgbClr val="FF0000"/>
                </a:solidFill>
                <a:latin typeface="Arial"/>
                <a:ea typeface="Arial"/>
                <a:cs typeface="Arial"/>
                <a:sym typeface="Arial"/>
              </a:rPr>
              <a:t>state machine </a:t>
            </a:r>
            <a:r>
              <a:rPr lang="en-US" sz="2800">
                <a:solidFill>
                  <a:schemeClr val="dk1"/>
                </a:solidFill>
                <a:latin typeface="Arial"/>
                <a:ea typeface="Arial"/>
                <a:cs typeface="Arial"/>
                <a:sym typeface="Arial"/>
              </a:rPr>
              <a:t>and have:</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457200" lvl="0" marL="457200" marR="0" rtl="0" algn="l">
              <a:spcBef>
                <a:spcPts val="0"/>
              </a:spcBef>
              <a:spcAft>
                <a:spcPts val="0"/>
              </a:spcAft>
              <a:buClr>
                <a:schemeClr val="dk1"/>
              </a:buClr>
              <a:buSzPts val="2800"/>
              <a:buFont typeface="Arial"/>
              <a:buChar char="•"/>
            </a:pPr>
            <a:r>
              <a:rPr b="1" lang="en-US" sz="2800">
                <a:solidFill>
                  <a:schemeClr val="dk1"/>
                </a:solidFill>
                <a:latin typeface="Arial"/>
                <a:ea typeface="Arial"/>
                <a:cs typeface="Arial"/>
                <a:sym typeface="Arial"/>
              </a:rPr>
              <a:t>Different States</a:t>
            </a:r>
            <a:endParaRPr/>
          </a:p>
          <a:p>
            <a:pPr indent="-457200" lvl="1" marL="914400" marR="0" rtl="0" algn="l">
              <a:spcBef>
                <a:spcPts val="0"/>
              </a:spcBef>
              <a:spcAft>
                <a:spcPts val="0"/>
              </a:spcAft>
              <a:buClr>
                <a:srgbClr val="0070C0"/>
              </a:buClr>
              <a:buSzPts val="1800"/>
              <a:buFont typeface="Arial"/>
              <a:buChar char="•"/>
            </a:pPr>
            <a:r>
              <a:rPr b="1" i="0" lang="en-US" sz="1800" u="none" cap="none" strike="noStrike">
                <a:solidFill>
                  <a:srgbClr val="0070C0"/>
                </a:solidFill>
                <a:latin typeface="Arial"/>
                <a:ea typeface="Arial"/>
                <a:cs typeface="Arial"/>
                <a:sym typeface="Arial"/>
              </a:rPr>
              <a:t>Dispensing product, accept money, dispense change, error, Jam, initial stage</a:t>
            </a:r>
            <a:endParaRPr/>
          </a:p>
          <a:p>
            <a:pPr indent="-457200" lvl="0" marL="457200" marR="0" rtl="0" algn="l">
              <a:spcBef>
                <a:spcPts val="0"/>
              </a:spcBef>
              <a:spcAft>
                <a:spcPts val="0"/>
              </a:spcAft>
              <a:buClr>
                <a:schemeClr val="dk1"/>
              </a:buClr>
              <a:buSzPts val="2800"/>
              <a:buFont typeface="Arial"/>
              <a:buChar char="•"/>
            </a:pPr>
            <a:r>
              <a:rPr b="1" lang="en-US" sz="2800">
                <a:solidFill>
                  <a:schemeClr val="dk1"/>
                </a:solidFill>
                <a:latin typeface="Arial"/>
                <a:ea typeface="Arial"/>
                <a:cs typeface="Arial"/>
                <a:sym typeface="Arial"/>
              </a:rPr>
              <a:t>Sequential traversing between states</a:t>
            </a:r>
            <a:endParaRPr/>
          </a:p>
          <a:p>
            <a:pPr indent="-279400" lvl="0" marL="457200" marR="0" rtl="0" algn="l">
              <a:spcBef>
                <a:spcPts val="0"/>
              </a:spcBef>
              <a:spcAft>
                <a:spcPts val="0"/>
              </a:spcAft>
              <a:buClr>
                <a:schemeClr val="dk1"/>
              </a:buClr>
              <a:buSzPts val="2800"/>
              <a:buFont typeface="Arial"/>
              <a:buNone/>
            </a:pPr>
            <a:r>
              <a:t/>
            </a:r>
            <a:endParaRPr b="1" sz="2800">
              <a:solidFill>
                <a:schemeClr val="dk1"/>
              </a:solidFill>
              <a:latin typeface="Arial"/>
              <a:ea typeface="Arial"/>
              <a:cs typeface="Arial"/>
              <a:sym typeface="Arial"/>
            </a:endParaRPr>
          </a:p>
          <a:p>
            <a:pPr indent="-457200" lvl="0" marL="457200" marR="0" rtl="0" algn="l">
              <a:spcBef>
                <a:spcPts val="0"/>
              </a:spcBef>
              <a:spcAft>
                <a:spcPts val="0"/>
              </a:spcAft>
              <a:buClr>
                <a:schemeClr val="dk1"/>
              </a:buClr>
              <a:buSzPts val="2800"/>
              <a:buFont typeface="Arial"/>
              <a:buChar char="•"/>
            </a:pPr>
            <a:r>
              <a:rPr b="1" lang="en-US" sz="2800">
                <a:solidFill>
                  <a:schemeClr val="dk1"/>
                </a:solidFill>
                <a:latin typeface="Arial"/>
                <a:ea typeface="Arial"/>
                <a:cs typeface="Arial"/>
                <a:sym typeface="Arial"/>
              </a:rPr>
              <a:t>For orderly traversal, </a:t>
            </a:r>
            <a:r>
              <a:rPr lang="en-US" sz="2800">
                <a:solidFill>
                  <a:schemeClr val="dk1"/>
                </a:solidFill>
                <a:latin typeface="Arial"/>
                <a:ea typeface="Arial"/>
                <a:cs typeface="Arial"/>
                <a:sym typeface="Arial"/>
              </a:rPr>
              <a:t>control sequencing, next state decoding and branching to next state is required</a:t>
            </a:r>
            <a:endParaRPr/>
          </a:p>
          <a:p>
            <a:pPr indent="0" lvl="0" marL="0" marR="0" rtl="0" algn="l">
              <a:spcBef>
                <a:spcPts val="0"/>
              </a:spcBef>
              <a:spcAft>
                <a:spcPts val="0"/>
              </a:spcAft>
              <a:buNone/>
            </a:pPr>
            <a:r>
              <a:t/>
            </a:r>
            <a:endParaRPr b="1" sz="2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517" name="Google Shape;1517;p97"/>
          <p:cNvPicPr preferRelativeResize="0"/>
          <p:nvPr/>
        </p:nvPicPr>
        <p:blipFill rotWithShape="1">
          <a:blip r:embed="rId4">
            <a:alphaModFix/>
          </a:blip>
          <a:srcRect b="0" l="0" r="0" t="0"/>
          <a:stretch/>
        </p:blipFill>
        <p:spPr>
          <a:xfrm>
            <a:off x="82927" y="0"/>
            <a:ext cx="755273" cy="7204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98"/>
          <p:cNvSpPr txBox="1"/>
          <p:nvPr>
            <p:ph type="title"/>
          </p:nvPr>
        </p:nvSpPr>
        <p:spPr>
          <a:xfrm>
            <a:off x="1217260" y="0"/>
            <a:ext cx="10136540" cy="78092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70C0"/>
              </a:buClr>
              <a:buSzPts val="3200"/>
              <a:buFont typeface="Calibri"/>
              <a:buNone/>
            </a:pPr>
            <a:r>
              <a:rPr b="1" lang="en-US" sz="3200">
                <a:solidFill>
                  <a:srgbClr val="0070C0"/>
                </a:solidFill>
              </a:rPr>
              <a:t>Introduction to Synchronous Sequential Circuit Design</a:t>
            </a:r>
            <a:endParaRPr b="1" sz="3200">
              <a:solidFill>
                <a:srgbClr val="0070C0"/>
              </a:solidFill>
            </a:endParaRPr>
          </a:p>
        </p:txBody>
      </p:sp>
      <p:sp>
        <p:nvSpPr>
          <p:cNvPr id="1523" name="Google Shape;1523;p98"/>
          <p:cNvSpPr txBox="1"/>
          <p:nvPr>
            <p:ph idx="1" type="body"/>
          </p:nvPr>
        </p:nvSpPr>
        <p:spPr>
          <a:xfrm>
            <a:off x="838200" y="1052946"/>
            <a:ext cx="10515600" cy="51240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 </a:t>
            </a:r>
            <a:r>
              <a:rPr b="1" lang="en-US">
                <a:solidFill>
                  <a:srgbClr val="FF0000"/>
                </a:solidFill>
              </a:rPr>
              <a:t>state machine is a digital device </a:t>
            </a:r>
            <a:r>
              <a:rPr lang="en-US"/>
              <a:t>that </a:t>
            </a:r>
            <a:r>
              <a:rPr lang="en-US">
                <a:solidFill>
                  <a:srgbClr val="FF0000"/>
                </a:solidFill>
              </a:rPr>
              <a:t>traverses through a predetermined sequence of states </a:t>
            </a:r>
            <a:r>
              <a:rPr lang="en-US"/>
              <a:t>in an </a:t>
            </a:r>
            <a:r>
              <a:rPr lang="en-US">
                <a:solidFill>
                  <a:srgbClr val="FF0000"/>
                </a:solidFill>
              </a:rPr>
              <a:t>orderly fashion</a:t>
            </a:r>
            <a:endParaRPr/>
          </a:p>
          <a:p>
            <a:pPr indent="-50800" lvl="0" marL="228600" rtl="0" algn="l">
              <a:lnSpc>
                <a:spcPct val="90000"/>
              </a:lnSpc>
              <a:spcBef>
                <a:spcPts val="1000"/>
              </a:spcBef>
              <a:spcAft>
                <a:spcPts val="0"/>
              </a:spcAft>
              <a:buClr>
                <a:schemeClr val="dk1"/>
              </a:buClr>
              <a:buSzPts val="2800"/>
              <a:buNone/>
            </a:pPr>
            <a:r>
              <a:t/>
            </a:r>
            <a:endParaRPr>
              <a:solidFill>
                <a:srgbClr val="FF0000"/>
              </a:solidFill>
            </a:endParaRPr>
          </a:p>
          <a:p>
            <a:pPr indent="-228600" lvl="0" marL="228600" rtl="0" algn="l">
              <a:lnSpc>
                <a:spcPct val="90000"/>
              </a:lnSpc>
              <a:spcBef>
                <a:spcPts val="1000"/>
              </a:spcBef>
              <a:spcAft>
                <a:spcPts val="0"/>
              </a:spcAft>
              <a:buClr>
                <a:schemeClr val="dk1"/>
              </a:buClr>
              <a:buSzPts val="2800"/>
              <a:buChar char="•"/>
            </a:pPr>
            <a:r>
              <a:rPr lang="en-US"/>
              <a:t>A </a:t>
            </a:r>
            <a:r>
              <a:rPr b="1" lang="en-US">
                <a:solidFill>
                  <a:srgbClr val="FF0000"/>
                </a:solidFill>
              </a:rPr>
              <a:t>state is a set of values </a:t>
            </a:r>
            <a:r>
              <a:rPr lang="en-US"/>
              <a:t>measured </a:t>
            </a:r>
            <a:r>
              <a:rPr lang="en-US">
                <a:solidFill>
                  <a:srgbClr val="FF0000"/>
                </a:solidFill>
              </a:rPr>
              <a:t>at different parts </a:t>
            </a:r>
            <a:r>
              <a:rPr lang="en-US"/>
              <a:t>of the circuit.</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A </a:t>
            </a:r>
            <a:r>
              <a:rPr lang="en-US">
                <a:solidFill>
                  <a:srgbClr val="FF0000"/>
                </a:solidFill>
              </a:rPr>
              <a:t>simple state machine </a:t>
            </a:r>
            <a:r>
              <a:rPr lang="en-US"/>
              <a:t>can consist of PAL device based combinatorial logic, output registers, and buried (state) registers.</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rgbClr val="FF0000"/>
              </a:buClr>
              <a:buSzPts val="3200"/>
              <a:buChar char="•"/>
            </a:pPr>
            <a:r>
              <a:rPr b="1" lang="en-US" sz="3200">
                <a:solidFill>
                  <a:srgbClr val="FF0000"/>
                </a:solidFill>
              </a:rPr>
              <a:t>State machine designs </a:t>
            </a:r>
            <a:r>
              <a:rPr b="1" lang="en-US" sz="3200">
                <a:solidFill>
                  <a:srgbClr val="0070C0"/>
                </a:solidFill>
              </a:rPr>
              <a:t>are widely used for </a:t>
            </a:r>
            <a:r>
              <a:rPr b="1" lang="en-US" sz="3200">
                <a:solidFill>
                  <a:srgbClr val="FF0000"/>
                </a:solidFill>
              </a:rPr>
              <a:t>sequential control logic, </a:t>
            </a:r>
            <a:r>
              <a:rPr b="1" lang="en-US" sz="3200">
                <a:solidFill>
                  <a:srgbClr val="0070C0"/>
                </a:solidFill>
              </a:rPr>
              <a:t>which </a:t>
            </a:r>
            <a:r>
              <a:rPr b="1" lang="en-US" sz="3200">
                <a:solidFill>
                  <a:srgbClr val="FF0000"/>
                </a:solidFill>
              </a:rPr>
              <a:t>forms the core of many digital systems</a:t>
            </a:r>
            <a:endParaRPr/>
          </a:p>
          <a:p>
            <a:pPr indent="-50800" lvl="0" marL="228600" rtl="0" algn="l">
              <a:lnSpc>
                <a:spcPct val="90000"/>
              </a:lnSpc>
              <a:spcBef>
                <a:spcPts val="1000"/>
              </a:spcBef>
              <a:spcAft>
                <a:spcPts val="0"/>
              </a:spcAft>
              <a:buClr>
                <a:schemeClr val="dk1"/>
              </a:buClr>
              <a:buSzPts val="2800"/>
              <a:buNone/>
            </a:pPr>
            <a:r>
              <a:t/>
            </a:r>
            <a:endParaRPr>
              <a:solidFill>
                <a:srgbClr val="FF0000"/>
              </a:solidFill>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524" name="Google Shape;1524;p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525" name="Google Shape;1525;p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26" name="Google Shape;1526;p98"/>
          <p:cNvPicPr preferRelativeResize="0"/>
          <p:nvPr/>
        </p:nvPicPr>
        <p:blipFill rotWithShape="1">
          <a:blip r:embed="rId3">
            <a:alphaModFix/>
          </a:blip>
          <a:srcRect b="0" l="0" r="0" t="0"/>
          <a:stretch/>
        </p:blipFill>
        <p:spPr>
          <a:xfrm>
            <a:off x="100636" y="0"/>
            <a:ext cx="732355" cy="66501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3">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99"/>
          <p:cNvSpPr txBox="1"/>
          <p:nvPr>
            <p:ph type="title"/>
          </p:nvPr>
        </p:nvSpPr>
        <p:spPr>
          <a:xfrm>
            <a:off x="1188561" y="166254"/>
            <a:ext cx="9875203" cy="75175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70C0"/>
              </a:buClr>
              <a:buSzPct val="100000"/>
              <a:buFont typeface="Calibri"/>
              <a:buNone/>
            </a:pPr>
            <a:r>
              <a:rPr b="1" lang="en-US" sz="3600">
                <a:solidFill>
                  <a:srgbClr val="0070C0"/>
                </a:solidFill>
              </a:rPr>
              <a:t>Introduction to Synchronous Sequential Circuit Design contd.</a:t>
            </a:r>
            <a:endParaRPr b="1" sz="3600">
              <a:solidFill>
                <a:srgbClr val="0070C0"/>
              </a:solidFill>
            </a:endParaRPr>
          </a:p>
        </p:txBody>
      </p:sp>
      <p:sp>
        <p:nvSpPr>
          <p:cNvPr id="1534" name="Google Shape;1534;p99"/>
          <p:cNvSpPr txBox="1"/>
          <p:nvPr>
            <p:ph idx="1" type="body"/>
          </p:nvPr>
        </p:nvSpPr>
        <p:spPr>
          <a:xfrm>
            <a:off x="1096963" y="1357745"/>
            <a:ext cx="10058400" cy="4511243"/>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FF0000"/>
              </a:buClr>
              <a:buSzPts val="3200"/>
              <a:buFont typeface="Arial"/>
              <a:buChar char="•"/>
            </a:pPr>
            <a:r>
              <a:rPr lang="en-US" sz="3200">
                <a:solidFill>
                  <a:srgbClr val="FF0000"/>
                </a:solidFill>
              </a:rPr>
              <a:t>Sequential Circuits with finite number of states </a:t>
            </a:r>
            <a:r>
              <a:rPr lang="en-US" sz="3200">
                <a:solidFill>
                  <a:schemeClr val="dk1"/>
                </a:solidFill>
              </a:rPr>
              <a:t>are called as </a:t>
            </a:r>
            <a:r>
              <a:rPr b="1" lang="en-US" sz="3200">
                <a:solidFill>
                  <a:srgbClr val="00B050"/>
                </a:solidFill>
              </a:rPr>
              <a:t>Finite State Machines (FSM)</a:t>
            </a:r>
            <a:endParaRPr/>
          </a:p>
          <a:p>
            <a:pPr indent="0" lvl="0" marL="0" rtl="0" algn="just">
              <a:lnSpc>
                <a:spcPct val="90000"/>
              </a:lnSpc>
              <a:spcBef>
                <a:spcPts val="1000"/>
              </a:spcBef>
              <a:spcAft>
                <a:spcPts val="0"/>
              </a:spcAft>
              <a:buClr>
                <a:srgbClr val="7030A0"/>
              </a:buClr>
              <a:buSzPts val="3200"/>
              <a:buNone/>
            </a:pPr>
            <a:r>
              <a:rPr b="1" lang="en-US" sz="3200">
                <a:solidFill>
                  <a:srgbClr val="7030A0"/>
                </a:solidFill>
              </a:rPr>
              <a:t>Different ways to express the FSMs w.r.t outputs:</a:t>
            </a:r>
            <a:endParaRPr/>
          </a:p>
          <a:p>
            <a:pPr indent="-228600" lvl="0" marL="228600" rtl="0" algn="just">
              <a:lnSpc>
                <a:spcPct val="90000"/>
              </a:lnSpc>
              <a:spcBef>
                <a:spcPts val="1000"/>
              </a:spcBef>
              <a:spcAft>
                <a:spcPts val="0"/>
              </a:spcAft>
              <a:buClr>
                <a:schemeClr val="dk1"/>
              </a:buClr>
              <a:buSzPts val="3200"/>
              <a:buFont typeface="Arial"/>
              <a:buChar char="•"/>
            </a:pPr>
            <a:r>
              <a:rPr lang="en-US" sz="3200">
                <a:solidFill>
                  <a:schemeClr val="dk1"/>
                </a:solidFill>
              </a:rPr>
              <a:t>Moore Machines - Sequential circuits in which </a:t>
            </a:r>
            <a:r>
              <a:rPr lang="en-US" sz="3200">
                <a:solidFill>
                  <a:srgbClr val="FF0000"/>
                </a:solidFill>
              </a:rPr>
              <a:t>outputs are function of</a:t>
            </a:r>
            <a:r>
              <a:rPr lang="en-US" sz="3200">
                <a:solidFill>
                  <a:schemeClr val="dk1"/>
                </a:solidFill>
              </a:rPr>
              <a:t> only </a:t>
            </a:r>
            <a:r>
              <a:rPr b="1" lang="en-US" sz="3200">
                <a:solidFill>
                  <a:srgbClr val="0070C0"/>
                </a:solidFill>
              </a:rPr>
              <a:t>present state</a:t>
            </a:r>
            <a:endParaRPr/>
          </a:p>
          <a:p>
            <a:pPr indent="-25400" lvl="0" marL="228600" rtl="0" algn="just">
              <a:lnSpc>
                <a:spcPct val="90000"/>
              </a:lnSpc>
              <a:spcBef>
                <a:spcPts val="1000"/>
              </a:spcBef>
              <a:spcAft>
                <a:spcPts val="0"/>
              </a:spcAft>
              <a:buClr>
                <a:schemeClr val="dk1"/>
              </a:buClr>
              <a:buSzPts val="3200"/>
              <a:buFont typeface="Arial"/>
              <a:buNone/>
            </a:pPr>
            <a:r>
              <a:t/>
            </a:r>
            <a:endParaRPr b="1" sz="3200">
              <a:solidFill>
                <a:srgbClr val="0070C0"/>
              </a:solidFill>
            </a:endParaRPr>
          </a:p>
          <a:p>
            <a:pPr indent="-228600" lvl="0" marL="228600" rtl="0" algn="just">
              <a:lnSpc>
                <a:spcPct val="90000"/>
              </a:lnSpc>
              <a:spcBef>
                <a:spcPts val="1000"/>
              </a:spcBef>
              <a:spcAft>
                <a:spcPts val="0"/>
              </a:spcAft>
              <a:buClr>
                <a:schemeClr val="dk1"/>
              </a:buClr>
              <a:buSzPts val="3200"/>
              <a:buChar char="•"/>
            </a:pPr>
            <a:r>
              <a:rPr lang="en-US" sz="3200"/>
              <a:t>Mealy Machines - </a:t>
            </a:r>
            <a:r>
              <a:rPr lang="en-US" sz="3200">
                <a:solidFill>
                  <a:schemeClr val="dk1"/>
                </a:solidFill>
              </a:rPr>
              <a:t>Sequential circuits in which outputs are function of </a:t>
            </a:r>
            <a:r>
              <a:rPr b="1" lang="en-US" sz="3200">
                <a:solidFill>
                  <a:srgbClr val="0070C0"/>
                </a:solidFill>
              </a:rPr>
              <a:t>present state as well as input</a:t>
            </a:r>
            <a:endParaRPr b="1" sz="3200">
              <a:solidFill>
                <a:srgbClr val="0070C0"/>
              </a:solidFill>
            </a:endParaRPr>
          </a:p>
          <a:p>
            <a:pPr indent="-25400" lvl="0" marL="228600" rtl="0" algn="just">
              <a:lnSpc>
                <a:spcPct val="90000"/>
              </a:lnSpc>
              <a:spcBef>
                <a:spcPts val="1000"/>
              </a:spcBef>
              <a:spcAft>
                <a:spcPts val="0"/>
              </a:spcAft>
              <a:buClr>
                <a:schemeClr val="dk1"/>
              </a:buClr>
              <a:buSzPts val="3200"/>
              <a:buFont typeface="Arial"/>
              <a:buNone/>
            </a:pPr>
            <a:r>
              <a:t/>
            </a:r>
            <a:endParaRPr sz="3200">
              <a:solidFill>
                <a:schemeClr val="dk1"/>
              </a:solidFill>
            </a:endParaRPr>
          </a:p>
        </p:txBody>
      </p:sp>
      <p:sp>
        <p:nvSpPr>
          <p:cNvPr id="1535" name="Google Shape;1535;p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11/3/2022</a:t>
            </a:r>
            <a:endParaRPr/>
          </a:p>
        </p:txBody>
      </p:sp>
      <p:sp>
        <p:nvSpPr>
          <p:cNvPr id="1536" name="Google Shape;1536;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37" name="Google Shape;1537;p99"/>
          <p:cNvPicPr preferRelativeResize="0"/>
          <p:nvPr/>
        </p:nvPicPr>
        <p:blipFill rotWithShape="1">
          <a:blip r:embed="rId3">
            <a:alphaModFix/>
          </a:blip>
          <a:srcRect b="0" l="0" r="0" t="0"/>
          <a:stretch/>
        </p:blipFill>
        <p:spPr>
          <a:xfrm>
            <a:off x="150312" y="0"/>
            <a:ext cx="687888" cy="720436"/>
          </a:xfrm>
          <a:prstGeom prst="rect">
            <a:avLst/>
          </a:prstGeom>
          <a:noFill/>
          <a:ln>
            <a:noFill/>
          </a:ln>
        </p:spPr>
      </p:pic>
      <p:sp>
        <p:nvSpPr>
          <p:cNvPr id="1538" name="Google Shape;1538;p99"/>
          <p:cNvSpPr/>
          <p:nvPr/>
        </p:nvSpPr>
        <p:spPr>
          <a:xfrm>
            <a:off x="1427018" y="3048000"/>
            <a:ext cx="2826327" cy="374073"/>
          </a:xfrm>
          <a:prstGeom prst="rect">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Moore Machines</a:t>
            </a:r>
            <a:endParaRPr b="1" sz="2800">
              <a:solidFill>
                <a:schemeClr val="dk1"/>
              </a:solidFill>
              <a:latin typeface="Arial"/>
              <a:ea typeface="Arial"/>
              <a:cs typeface="Arial"/>
              <a:sym typeface="Arial"/>
            </a:endParaRPr>
          </a:p>
        </p:txBody>
      </p:sp>
      <p:sp>
        <p:nvSpPr>
          <p:cNvPr id="1539" name="Google Shape;1539;p99"/>
          <p:cNvSpPr/>
          <p:nvPr/>
        </p:nvSpPr>
        <p:spPr>
          <a:xfrm>
            <a:off x="1413163" y="4613564"/>
            <a:ext cx="2840182" cy="429491"/>
          </a:xfrm>
          <a:prstGeom prst="rect">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Mealy Machines</a:t>
            </a:r>
            <a:endParaRPr b="1" sz="2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2017-06-20T09:56:08Z</dcterms:created>
  <dc:creator>Anita.Gunjal</dc:creator>
</cp:coreProperties>
</file>